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8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327" r:id="rId40"/>
    <p:sldId id="328" r:id="rId41"/>
    <p:sldId id="329" r:id="rId42"/>
    <p:sldId id="330" r:id="rId43"/>
    <p:sldId id="331" r:id="rId44"/>
    <p:sldId id="336" r:id="rId45"/>
    <p:sldId id="337" r:id="rId46"/>
    <p:sldId id="332" r:id="rId47"/>
    <p:sldId id="334" r:id="rId48"/>
    <p:sldId id="335" r:id="rId49"/>
    <p:sldId id="338" r:id="rId50"/>
    <p:sldId id="294" r:id="rId51"/>
    <p:sldId id="295" r:id="rId52"/>
    <p:sldId id="296" r:id="rId53"/>
    <p:sldId id="297" r:id="rId54"/>
    <p:sldId id="298" r:id="rId55"/>
    <p:sldId id="299" r:id="rId56"/>
    <p:sldId id="300" r:id="rId57"/>
    <p:sldId id="301" r:id="rId58"/>
    <p:sldId id="302" r:id="rId59"/>
    <p:sldId id="303" r:id="rId60"/>
    <p:sldId id="324" r:id="rId61"/>
    <p:sldId id="325" r:id="rId62"/>
    <p:sldId id="326" r:id="rId63"/>
    <p:sldId id="304" r:id="rId64"/>
    <p:sldId id="305" r:id="rId65"/>
    <p:sldId id="306" r:id="rId66"/>
    <p:sldId id="307" r:id="rId67"/>
    <p:sldId id="308" r:id="rId68"/>
    <p:sldId id="309" r:id="rId69"/>
    <p:sldId id="310" r:id="rId70"/>
    <p:sldId id="311" r:id="rId71"/>
    <p:sldId id="312" r:id="rId72"/>
    <p:sldId id="319" r:id="rId73"/>
    <p:sldId id="343" r:id="rId74"/>
    <p:sldId id="313" r:id="rId75"/>
    <p:sldId id="320" r:id="rId76"/>
    <p:sldId id="318" r:id="rId77"/>
    <p:sldId id="314" r:id="rId78"/>
    <p:sldId id="322" r:id="rId79"/>
    <p:sldId id="323" r:id="rId80"/>
    <p:sldId id="339" r:id="rId81"/>
    <p:sldId id="340" r:id="rId82"/>
    <p:sldId id="344" r:id="rId83"/>
    <p:sldId id="346" r:id="rId84"/>
    <p:sldId id="345" r:id="rId85"/>
    <p:sldId id="342" r:id="rId86"/>
  </p:sldIdLst>
  <p:sldSz cx="9144000" cy="5143500" type="screen16x9"/>
  <p:notesSz cx="6858000" cy="9144000"/>
  <p:embeddedFontLst>
    <p:embeddedFont>
      <p:font typeface="Golos Text Medium" charset="0"/>
      <p:regular r:id="rId88"/>
      <p:bold r:id="rId89"/>
    </p:embeddedFont>
    <p:embeddedFont>
      <p:font typeface="Roboto" charset="0"/>
      <p:regular r:id="rId90"/>
      <p:bold r:id="rId91"/>
      <p:italic r:id="rId92"/>
      <p:boldItalic r:id="rId93"/>
    </p:embeddedFont>
    <p:embeddedFont>
      <p:font typeface="Golos Text" charset="0"/>
      <p:regular r:id="rId94"/>
      <p:bold r:id="rId95"/>
    </p:embeddedFont>
    <p:embeddedFont>
      <p:font typeface="Bebas Neue" charset="0"/>
      <p:regular r:id="rId96"/>
    </p:embeddedFont>
    <p:embeddedFont>
      <p:font typeface="Cambria Math" pitchFamily="18" charset="0"/>
      <p:regular r:id="rId9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7D9A748A-5EDF-47A2-A65E-5F4390420DF3}">
  <a:tblStyle styleId="{7D9A748A-5EDF-47A2-A65E-5F4390420DF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1315BB9-0D7E-4E61-AD38-CF0247EF620F}"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84" y="-58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font" Target="fonts/font2.fntdata"/><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font" Target="fonts/font3.fntdata"/><Relationship Id="rId95" Type="http://schemas.openxmlformats.org/officeDocument/2006/relationships/font" Target="fonts/font8.fntdata"/><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font" Target="fonts/font1.fntdata"/><Relationship Id="rId91" Type="http://schemas.openxmlformats.org/officeDocument/2006/relationships/font" Target="fonts/font4.fntdata"/><Relationship Id="rId96"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font" Target="fonts/font7.fntdata"/><Relationship Id="rId99" Type="http://schemas.openxmlformats.org/officeDocument/2006/relationships/viewProps" Target="viewProps.xml"/><Relationship Id="rId10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10.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font" Target="fonts/font5.fntdata"/><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notesMaster" Target="notesMasters/notes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font" Target="fonts/font6.fntdata"/><Relationship Id="rId98" Type="http://schemas.openxmlformats.org/officeDocument/2006/relationships/presProps" Target="presProps.xml"/><Relationship Id="rId3" Type="http://schemas.openxmlformats.org/officeDocument/2006/relationships/slide" Target="slides/slide2.xml"/></Relationships>
</file>

<file path=ppt/media/image1.png>
</file>

<file path=ppt/media/image10.png>
</file>

<file path=ppt/media/image100.png>
</file>

<file path=ppt/media/image11.png>
</file>

<file path=ppt/media/image110.png>
</file>

<file path=ppt/media/image12.png>
</file>

<file path=ppt/media/image120.png>
</file>

<file path=ppt/media/image13.png>
</file>

<file path=ppt/media/image130.png>
</file>

<file path=ppt/media/image14.png>
</file>

<file path=ppt/media/image140.png>
</file>

<file path=ppt/media/image15.png>
</file>

<file path=ppt/media/image150.png>
</file>

<file path=ppt/media/image16.png>
</file>

<file path=ppt/media/image160.png>
</file>

<file path=ppt/media/image17.png>
</file>

<file path=ppt/media/image18.png>
</file>

<file path=ppt/media/image180.png>
</file>

<file path=ppt/media/image19.png>
</file>

<file path=ppt/media/image2.png>
</file>

<file path=ppt/media/image20.png>
</file>

<file path=ppt/media/image21.png>
</file>

<file path=ppt/media/image210.png>
</file>

<file path=ppt/media/image22.png>
</file>

<file path=ppt/media/image23.png>
</file>

<file path=ppt/media/image230.png>
</file>

<file path=ppt/media/image24.png>
</file>

<file path=ppt/media/image240.png>
</file>

<file path=ppt/media/image25.png>
</file>

<file path=ppt/media/image26.png>
</file>

<file path=ppt/media/image260.png>
</file>

<file path=ppt/media/image27.png>
</file>

<file path=ppt/media/image270.png>
</file>

<file path=ppt/media/image28.png>
</file>

<file path=ppt/media/image280.png>
</file>

<file path=ppt/media/image29.png>
</file>

<file path=ppt/media/image3.png>
</file>

<file path=ppt/media/image30.png>
</file>

<file path=ppt/media/image31.png>
</file>

<file path=ppt/media/image310.png>
</file>

<file path=ppt/media/image32.png>
</file>

<file path=ppt/media/image33.png>
</file>

<file path=ppt/media/image330.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80.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13022158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a8e28482d_0_6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a8e28482d_0_6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8db0adeaf6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8db0adeaf6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28db0adeaf6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28db0adeaf6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28db0adeaf6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28db0adeaf6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8db0adeaf6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28db0adeaf6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8db0adeaf6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8db0adeaf6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28db0adeaf6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28db0adeaf6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8db0adeaf6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8db0adeaf6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28db0adeaf6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28db0adeaf6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81178e085a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81178e085a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28db0adeaf6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28db0adeaf6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22a8e28482d_0_10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22a8e28482d_0_10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Google Shape;391;g281178e085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 name="Google Shape;392;g281178e085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281178e085a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281178e085a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281178e085a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281178e085a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281178e085a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281178e085a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281178e085a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281178e085a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281178e085a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281178e085a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4"/>
        <p:cNvGrpSpPr/>
        <p:nvPr/>
      </p:nvGrpSpPr>
      <p:grpSpPr>
        <a:xfrm>
          <a:off x="0" y="0"/>
          <a:ext cx="0" cy="0"/>
          <a:chOff x="0" y="0"/>
          <a:chExt cx="0" cy="0"/>
        </a:xfrm>
      </p:grpSpPr>
      <p:sp>
        <p:nvSpPr>
          <p:cNvPr id="455" name="Google Shape;455;g281f6d89e97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6" name="Google Shape;456;g281f6d89e97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281f6d89e97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281f6d89e9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281f6d89e97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281f6d89e97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g281f6d89e97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281f6d89e9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28096bffd65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28096bffd6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81f6d89e97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281f6d89e97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281f6d89e97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281f6d89e97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3"/>
        <p:cNvGrpSpPr/>
        <p:nvPr/>
      </p:nvGrpSpPr>
      <p:grpSpPr>
        <a:xfrm>
          <a:off x="0" y="0"/>
          <a:ext cx="0" cy="0"/>
          <a:chOff x="0" y="0"/>
          <a:chExt cx="0" cy="0"/>
        </a:xfrm>
      </p:grpSpPr>
      <p:sp>
        <p:nvSpPr>
          <p:cNvPr id="524" name="Google Shape;524;g281f6d89e97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5" name="Google Shape;525;g281f6d89e9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81f6d89e97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4" name="Google Shape;534;g281f6d89e97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
        <p:cNvGrpSpPr/>
        <p:nvPr/>
      </p:nvGrpSpPr>
      <p:grpSpPr>
        <a:xfrm>
          <a:off x="0" y="0"/>
          <a:ext cx="0" cy="0"/>
          <a:chOff x="0" y="0"/>
          <a:chExt cx="0" cy="0"/>
        </a:xfrm>
      </p:grpSpPr>
      <p:sp>
        <p:nvSpPr>
          <p:cNvPr id="547" name="Google Shape;547;g281f6d89e97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 name="Google Shape;548;g281f6d89e97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281f6d89e97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281f6d89e97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281f6d89e97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281f6d89e97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81f6d89e97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81f6d89e97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8096bffd65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8096bffd65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281f6d89e97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281f6d89e97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28db0adeaf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28db0adeaf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g28096bffd65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g28096bffd6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22b21ebf290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22b21ebf290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280344dbd95_0_2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280344dbd95_0_2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280344dbd95_0_2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280344dbd95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80344dbd95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280344dbd95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280344dbd95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280344dbd95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22b21ebf29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22b21ebf29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22b21ebf290_0_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22b21ebf29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280344dbd95_0_2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280344dbd95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280344dbd95_0_2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280344dbd95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28db0adeaf6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28db0adeaf6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280344dbd95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280344dbd95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1100505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280344dbd95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280344dbd95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9758803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280344dbd95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280344dbd95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702440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28268d8eb4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28268d8eb4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280344dbd95_0_3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280344dbd95_0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
        <p:cNvGrpSpPr/>
        <p:nvPr/>
      </p:nvGrpSpPr>
      <p:grpSpPr>
        <a:xfrm>
          <a:off x="0" y="0"/>
          <a:ext cx="0" cy="0"/>
          <a:chOff x="0" y="0"/>
          <a:chExt cx="0" cy="0"/>
        </a:xfrm>
      </p:grpSpPr>
      <p:sp>
        <p:nvSpPr>
          <p:cNvPr id="763" name="Google Shape;763;g22b21ebf290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 name="Google Shape;764;g22b21ebf290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22b21ebf290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22b21ebf290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280344dbd95_0_3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280344dbd95_0_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g28096bffd65_0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 name="Google Shape;796;g28096bffd65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28096bffd65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28096bffd6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8db0adeaf6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8db0adeaf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g22b21ebf290_0_1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 name="Google Shape;810;g22b21ebf290_0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22b21ebf290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22b21ebf290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1415365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22b21ebf290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22b21ebf290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14153652"/>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09671057"/>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06341403"/>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28268d8eb4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28268d8eb4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97832208"/>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037328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8db0adeaf6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8db0adeaf6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97832208"/>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97832208"/>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9783220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97832208"/>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97832208"/>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22b21ebf290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22b21ebf290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997832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8db0adeaf6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8db0adeaf6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4800" b="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a:spLocks noGrp="1"/>
          </p:cNvSpPr>
          <p:nvPr>
            <p:ph type="title" hasCustomPrompt="1"/>
          </p:nvPr>
        </p:nvSpPr>
        <p:spPr>
          <a:xfrm>
            <a:off x="715100" y="15472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a:spLocks noGrp="1"/>
          </p:cNvSpPr>
          <p:nvPr>
            <p:ph type="subTitle" idx="1"/>
          </p:nvPr>
        </p:nvSpPr>
        <p:spPr>
          <a:xfrm>
            <a:off x="2050814" y="15472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2" name="Google Shape;52;p13"/>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3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3200" b="1">
                <a:solidFill>
                  <a:schemeClr val="dk1"/>
                </a:solidFill>
                <a:latin typeface="Golos Text"/>
                <a:ea typeface="Golos Text"/>
                <a:cs typeface="Golos Text"/>
                <a:sym typeface="Golos Text"/>
              </a:defRPr>
            </a:lvl9pPr>
          </a:lstStyle>
          <a:p>
            <a:endParaRPr/>
          </a:p>
        </p:txBody>
      </p:sp>
      <p:sp>
        <p:nvSpPr>
          <p:cNvPr id="53" name="Google Shape;53;p13"/>
          <p:cNvSpPr txBox="1">
            <a:spLocks noGrp="1"/>
          </p:cNvSpPr>
          <p:nvPr>
            <p:ph type="title" idx="3" hasCustomPrompt="1"/>
          </p:nvPr>
        </p:nvSpPr>
        <p:spPr>
          <a:xfrm>
            <a:off x="715100" y="22249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subTitle" idx="4"/>
          </p:nvPr>
        </p:nvSpPr>
        <p:spPr>
          <a:xfrm>
            <a:off x="2050814" y="22249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5" name="Google Shape;55;p13"/>
          <p:cNvSpPr txBox="1">
            <a:spLocks noGrp="1"/>
          </p:cNvSpPr>
          <p:nvPr>
            <p:ph type="title" idx="5" hasCustomPrompt="1"/>
          </p:nvPr>
        </p:nvSpPr>
        <p:spPr>
          <a:xfrm>
            <a:off x="715100" y="29026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subTitle" idx="6"/>
          </p:nvPr>
        </p:nvSpPr>
        <p:spPr>
          <a:xfrm>
            <a:off x="2050814" y="29026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57" name="Google Shape;57;p13"/>
          <p:cNvSpPr txBox="1">
            <a:spLocks noGrp="1"/>
          </p:cNvSpPr>
          <p:nvPr>
            <p:ph type="title" idx="7" hasCustomPrompt="1"/>
          </p:nvPr>
        </p:nvSpPr>
        <p:spPr>
          <a:xfrm>
            <a:off x="715100" y="3580308"/>
            <a:ext cx="13356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000"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subTitle" idx="8"/>
          </p:nvPr>
        </p:nvSpPr>
        <p:spPr>
          <a:xfrm>
            <a:off x="2050814" y="3580308"/>
            <a:ext cx="6378300" cy="5253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62" name="Google Shape;62;p14"/>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700" b="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715100" y="701850"/>
            <a:ext cx="2035200" cy="1071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5000"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a:spLocks noGrp="1"/>
          </p:cNvSpPr>
          <p:nvPr>
            <p:ph type="title"/>
          </p:nvPr>
        </p:nvSpPr>
        <p:spPr>
          <a:xfrm>
            <a:off x="715100" y="535000"/>
            <a:ext cx="40131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18" name="Google Shape;18;p4"/>
          <p:cNvSpPr txBox="1">
            <a:spLocks noGrp="1"/>
          </p:cNvSpPr>
          <p:nvPr>
            <p:ph type="body" idx="1"/>
          </p:nvPr>
        </p:nvSpPr>
        <p:spPr>
          <a:xfrm>
            <a:off x="715100" y="1242400"/>
            <a:ext cx="40131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Medium"/>
              <a:buChar char="●"/>
              <a:defRPr>
                <a:solidFill>
                  <a:schemeClr val="dk1"/>
                </a:solidFill>
              </a:defRPr>
            </a:lvl1pPr>
            <a:lvl2pPr marL="914400" lvl="1"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371600" lvl="2"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1828800" lvl="3"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2286000" lvl="4"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2743200" lvl="5"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3200400" lvl="6"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3657600" lvl="7"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4114800" lvl="8" indent="-3175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a:spLocks noGrp="1"/>
          </p:cNvSpPr>
          <p:nvPr>
            <p:ph type="subTitle" idx="1"/>
          </p:nvPr>
        </p:nvSpPr>
        <p:spPr>
          <a:xfrm>
            <a:off x="7151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 name="Google Shape;22;p5"/>
          <p:cNvSpPr txBox="1">
            <a:spLocks noGrp="1"/>
          </p:cNvSpPr>
          <p:nvPr>
            <p:ph type="title"/>
          </p:nvPr>
        </p:nvSpPr>
        <p:spPr>
          <a:xfrm>
            <a:off x="715100" y="535000"/>
            <a:ext cx="7713900" cy="7074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23" name="Google Shape;23;p5"/>
          <p:cNvSpPr txBox="1">
            <a:spLocks noGrp="1"/>
          </p:cNvSpPr>
          <p:nvPr>
            <p:ph type="subTitle" idx="2"/>
          </p:nvPr>
        </p:nvSpPr>
        <p:spPr>
          <a:xfrm>
            <a:off x="7150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 name="Google Shape;24;p5"/>
          <p:cNvSpPr txBox="1">
            <a:spLocks noGrp="1"/>
          </p:cNvSpPr>
          <p:nvPr>
            <p:ph type="subTitle" idx="3"/>
          </p:nvPr>
        </p:nvSpPr>
        <p:spPr>
          <a:xfrm>
            <a:off x="4572000" y="1767700"/>
            <a:ext cx="3856800" cy="28407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4"/>
          </p:nvPr>
        </p:nvSpPr>
        <p:spPr>
          <a:xfrm>
            <a:off x="4571996" y="1242400"/>
            <a:ext cx="3856800" cy="5253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32" name="Google Shape;32;p7"/>
          <p:cNvSpPr txBox="1">
            <a:spLocks noGrp="1"/>
          </p:cNvSpPr>
          <p:nvPr>
            <p:ph type="body" idx="1"/>
          </p:nvPr>
        </p:nvSpPr>
        <p:spPr>
          <a:xfrm>
            <a:off x="715100" y="1242450"/>
            <a:ext cx="7713900" cy="3366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a:spLocks noGrp="1"/>
          </p:cNvSpPr>
          <p:nvPr>
            <p:ph type="title"/>
          </p:nvPr>
        </p:nvSpPr>
        <p:spPr>
          <a:xfrm>
            <a:off x="715100" y="662225"/>
            <a:ext cx="7713900" cy="33372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9" name="Google Shape;39;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7074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715100" y="1242450"/>
            <a:ext cx="7713900" cy="336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3" r:id="rId1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0.xml"/><Relationship Id="rId1" Type="http://schemas.openxmlformats.org/officeDocument/2006/relationships/slideLayout" Target="../slideLayouts/slideLayout6.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8.xml"/><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9.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8" Type="http://schemas.openxmlformats.org/officeDocument/2006/relationships/image" Target="../media/image130.png"/><Relationship Id="rId3" Type="http://schemas.openxmlformats.org/officeDocument/2006/relationships/image" Target="../media/image80.png"/><Relationship Id="rId7" Type="http://schemas.openxmlformats.org/officeDocument/2006/relationships/image" Target="../media/image120.png"/><Relationship Id="rId2" Type="http://schemas.openxmlformats.org/officeDocument/2006/relationships/notesSlide" Target="../notesSlides/notesSlide60.xml"/><Relationship Id="rId1" Type="http://schemas.openxmlformats.org/officeDocument/2006/relationships/slideLayout" Target="../slideLayouts/slideLayout3.xml"/><Relationship Id="rId6" Type="http://schemas.openxmlformats.org/officeDocument/2006/relationships/image" Target="../media/image110.png"/><Relationship Id="rId5" Type="http://schemas.openxmlformats.org/officeDocument/2006/relationships/image" Target="../media/image100.png"/><Relationship Id="rId4" Type="http://schemas.openxmlformats.org/officeDocument/2006/relationships/image" Target="../media/image90.png"/></Relationships>
</file>

<file path=ppt/slides/_rels/slide61.xml.rels><?xml version="1.0" encoding="UTF-8" standalone="yes"?>
<Relationships xmlns="http://schemas.openxmlformats.org/package/2006/relationships"><Relationship Id="rId3" Type="http://schemas.openxmlformats.org/officeDocument/2006/relationships/image" Target="../media/image140.png"/><Relationship Id="rId2" Type="http://schemas.openxmlformats.org/officeDocument/2006/relationships/notesSlide" Target="../notesSlides/notesSlide61.xml"/><Relationship Id="rId1" Type="http://schemas.openxmlformats.org/officeDocument/2006/relationships/slideLayout" Target="../slideLayouts/slideLayout3.xml"/><Relationship Id="rId5" Type="http://schemas.openxmlformats.org/officeDocument/2006/relationships/image" Target="../media/image90.png"/><Relationship Id="rId4" Type="http://schemas.openxmlformats.org/officeDocument/2006/relationships/image" Target="../media/image80.png"/></Relationships>
</file>

<file path=ppt/slides/_rels/slide62.xml.rels><?xml version="1.0" encoding="UTF-8" standalone="yes"?>
<Relationships xmlns="http://schemas.openxmlformats.org/package/2006/relationships"><Relationship Id="rId8" Type="http://schemas.openxmlformats.org/officeDocument/2006/relationships/image" Target="../media/image130.png"/><Relationship Id="rId3" Type="http://schemas.openxmlformats.org/officeDocument/2006/relationships/image" Target="../media/image150.png"/><Relationship Id="rId7" Type="http://schemas.openxmlformats.org/officeDocument/2006/relationships/image" Target="../media/image120.png"/><Relationship Id="rId2" Type="http://schemas.openxmlformats.org/officeDocument/2006/relationships/notesSlide" Target="../notesSlides/notesSlide62.xml"/><Relationship Id="rId1" Type="http://schemas.openxmlformats.org/officeDocument/2006/relationships/slideLayout" Target="../slideLayouts/slideLayout3.xml"/><Relationship Id="rId6" Type="http://schemas.openxmlformats.org/officeDocument/2006/relationships/image" Target="../media/image110.png"/><Relationship Id="rId5" Type="http://schemas.openxmlformats.org/officeDocument/2006/relationships/image" Target="../media/image100.png"/><Relationship Id="rId4" Type="http://schemas.openxmlformats.org/officeDocument/2006/relationships/image" Target="../media/image160.png"/></Relationships>
</file>

<file path=ppt/slides/_rels/slide6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3.xml"/><Relationship Id="rId1" Type="http://schemas.openxmlformats.org/officeDocument/2006/relationships/slideLayout" Target="../slideLayouts/slideLayout3.xml"/><Relationship Id="rId4" Type="http://schemas.openxmlformats.org/officeDocument/2006/relationships/image" Target="../media/image180.png"/></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66.xml"/><Relationship Id="rId1" Type="http://schemas.openxmlformats.org/officeDocument/2006/relationships/slideLayout" Target="../slideLayouts/slideLayout1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25.png"/></Relationships>
</file>

<file path=ppt/slides/_rels/slide6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7.xml"/><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8.xml"/><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69.xml"/><Relationship Id="rId1" Type="http://schemas.openxmlformats.org/officeDocument/2006/relationships/slideLayout" Target="../slideLayouts/slideLayout12.xml"/><Relationship Id="rId4" Type="http://schemas.openxmlformats.org/officeDocument/2006/relationships/image" Target="../media/image2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71.xml"/><Relationship Id="rId1" Type="http://schemas.openxmlformats.org/officeDocument/2006/relationships/slideLayout" Target="../slideLayouts/slideLayout5.xml"/></Relationships>
</file>

<file path=ppt/slides/_rels/slide7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2.xml"/><Relationship Id="rId1" Type="http://schemas.openxmlformats.org/officeDocument/2006/relationships/slideLayout" Target="../slideLayouts/slideLayout5.xml"/><Relationship Id="rId4" Type="http://schemas.openxmlformats.org/officeDocument/2006/relationships/image" Target="../media/image31.png"/></Relationships>
</file>

<file path=ppt/slides/_rels/slide7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73.xml"/><Relationship Id="rId1" Type="http://schemas.openxmlformats.org/officeDocument/2006/relationships/slideLayout" Target="../slideLayouts/slideLayout5.xml"/><Relationship Id="rId5" Type="http://schemas.openxmlformats.org/officeDocument/2006/relationships/image" Target="../media/image34.png"/><Relationship Id="rId4" Type="http://schemas.openxmlformats.org/officeDocument/2006/relationships/image" Target="../media/image33.png"/></Relationships>
</file>

<file path=ppt/slides/_rels/slide74.xml.rels><?xml version="1.0" encoding="UTF-8" standalone="yes"?>
<Relationships xmlns="http://schemas.openxmlformats.org/package/2006/relationships"><Relationship Id="rId3" Type="http://schemas.openxmlformats.org/officeDocument/2006/relationships/image" Target="../media/image230.png"/><Relationship Id="rId2" Type="http://schemas.openxmlformats.org/officeDocument/2006/relationships/notesSlide" Target="../notesSlides/notesSlide74.xml"/><Relationship Id="rId1" Type="http://schemas.openxmlformats.org/officeDocument/2006/relationships/slideLayout" Target="../slideLayouts/slideLayout5.xml"/><Relationship Id="rId5" Type="http://schemas.openxmlformats.org/officeDocument/2006/relationships/image" Target="../media/image35.png"/><Relationship Id="rId4" Type="http://schemas.openxmlformats.org/officeDocument/2006/relationships/image" Target="../media/image240.png"/></Relationships>
</file>

<file path=ppt/slides/_rels/slide75.xml.rels><?xml version="1.0" encoding="UTF-8" standalone="yes"?>
<Relationships xmlns="http://schemas.openxmlformats.org/package/2006/relationships"><Relationship Id="rId3" Type="http://schemas.openxmlformats.org/officeDocument/2006/relationships/image" Target="../media/image35.png"/><Relationship Id="rId7" Type="http://schemas.openxmlformats.org/officeDocument/2006/relationships/image" Target="../media/image310.png"/><Relationship Id="rId2" Type="http://schemas.openxmlformats.org/officeDocument/2006/relationships/notesSlide" Target="../notesSlides/notesSlide75.xml"/><Relationship Id="rId1" Type="http://schemas.openxmlformats.org/officeDocument/2006/relationships/slideLayout" Target="../slideLayouts/slideLayout5.xml"/><Relationship Id="rId6" Type="http://schemas.openxmlformats.org/officeDocument/2006/relationships/image" Target="../media/image280.png"/><Relationship Id="rId5" Type="http://schemas.openxmlformats.org/officeDocument/2006/relationships/image" Target="../media/image270.png"/><Relationship Id="rId4" Type="http://schemas.openxmlformats.org/officeDocument/2006/relationships/image" Target="../media/image260.png"/></Relationships>
</file>

<file path=ppt/slides/_rels/slide7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6.xml"/><Relationship Id="rId1" Type="http://schemas.openxmlformats.org/officeDocument/2006/relationships/slideLayout" Target="../slideLayouts/slideLayout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5.xml"/></Relationships>
</file>

<file path=ppt/slides/_rels/slide79.xml.rels><?xml version="1.0" encoding="UTF-8" standalone="yes"?>
<Relationships xmlns="http://schemas.openxmlformats.org/package/2006/relationships"><Relationship Id="rId3" Type="http://schemas.openxmlformats.org/officeDocument/2006/relationships/image" Target="../media/image330.png"/><Relationship Id="rId2" Type="http://schemas.openxmlformats.org/officeDocument/2006/relationships/notesSlide" Target="../notesSlides/notesSlide79.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81.xml"/><Relationship Id="rId1" Type="http://schemas.openxmlformats.org/officeDocument/2006/relationships/slideLayout" Target="../slideLayouts/slideLayout5.xml"/><Relationship Id="rId4" Type="http://schemas.openxmlformats.org/officeDocument/2006/relationships/image" Target="../media/image38.png"/></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5.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5.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5.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8"/>
          <p:cNvSpPr txBox="1">
            <a:spLocks noGrp="1"/>
          </p:cNvSpPr>
          <p:nvPr>
            <p:ph type="ctrTitle"/>
          </p:nvPr>
        </p:nvSpPr>
        <p:spPr>
          <a:xfrm>
            <a:off x="715100" y="714150"/>
            <a:ext cx="4652400" cy="185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Word Embedding</a:t>
            </a:r>
            <a:endParaRPr>
              <a:solidFill>
                <a:schemeClr val="accent3"/>
              </a:solidFill>
            </a:endParaRPr>
          </a:p>
        </p:txBody>
      </p:sp>
      <p:cxnSp>
        <p:nvCxnSpPr>
          <p:cNvPr id="77" name="Google Shape;77;p18"/>
          <p:cNvCxnSpPr/>
          <p:nvPr/>
        </p:nvCxnSpPr>
        <p:spPr>
          <a:xfrm>
            <a:off x="4466175" y="2069550"/>
            <a:ext cx="552600" cy="0"/>
          </a:xfrm>
          <a:prstGeom prst="straightConnector1">
            <a:avLst/>
          </a:prstGeom>
          <a:noFill/>
          <a:ln w="19050" cap="flat" cmpd="sng">
            <a:solidFill>
              <a:schemeClr val="dk1"/>
            </a:solidFill>
            <a:prstDash val="solid"/>
            <a:round/>
            <a:headEnd type="none" w="med" len="med"/>
            <a:tailEnd type="stealth" w="med" len="med"/>
          </a:ln>
        </p:spPr>
      </p:cxnSp>
      <p:grpSp>
        <p:nvGrpSpPr>
          <p:cNvPr id="78" name="Google Shape;78;p18"/>
          <p:cNvGrpSpPr/>
          <p:nvPr/>
        </p:nvGrpSpPr>
        <p:grpSpPr>
          <a:xfrm>
            <a:off x="6507498" y="2917498"/>
            <a:ext cx="3524464" cy="4496740"/>
            <a:chOff x="6483100" y="2237750"/>
            <a:chExt cx="898250" cy="1146075"/>
          </a:xfrm>
        </p:grpSpPr>
        <p:sp>
          <p:nvSpPr>
            <p:cNvPr id="79" name="Google Shape;79;p18"/>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8"/>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8"/>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8"/>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8"/>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8"/>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8"/>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8"/>
            <p:cNvSpPr/>
            <p:nvPr/>
          </p:nvSpPr>
          <p:spPr>
            <a:xfrm>
              <a:off x="6487875" y="2662925"/>
              <a:ext cx="290925" cy="574125"/>
            </a:xfrm>
            <a:custGeom>
              <a:avLst/>
              <a:gdLst/>
              <a:ahLst/>
              <a:cxnLst/>
              <a:rect l="l" t="t" r="r" b="b"/>
              <a:pathLst>
                <a:path w="11637" h="22965" extrusionOk="0">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8"/>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8"/>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18"/>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8"/>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8"/>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8"/>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8"/>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8"/>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8"/>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8"/>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8"/>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8"/>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8"/>
            <p:cNvSpPr/>
            <p:nvPr/>
          </p:nvSpPr>
          <p:spPr>
            <a:xfrm>
              <a:off x="6679525" y="3352075"/>
              <a:ext cx="329550" cy="31750"/>
            </a:xfrm>
            <a:custGeom>
              <a:avLst/>
              <a:gdLst/>
              <a:ahLst/>
              <a:cxnLst/>
              <a:rect l="l" t="t" r="r" b="b"/>
              <a:pathLst>
                <a:path w="13182" h="1270" extrusionOk="0">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8"/>
            <p:cNvSpPr/>
            <p:nvPr/>
          </p:nvSpPr>
          <p:spPr>
            <a:xfrm>
              <a:off x="6679975" y="3199775"/>
              <a:ext cx="328650" cy="169925"/>
            </a:xfrm>
            <a:custGeom>
              <a:avLst/>
              <a:gdLst/>
              <a:ahLst/>
              <a:cxnLst/>
              <a:rect l="l" t="t" r="r" b="b"/>
              <a:pathLst>
                <a:path w="13146" h="6797" extrusionOk="0">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8"/>
            <p:cNvSpPr/>
            <p:nvPr/>
          </p:nvSpPr>
          <p:spPr>
            <a:xfrm>
              <a:off x="6483100" y="2567000"/>
              <a:ext cx="714325" cy="702200"/>
            </a:xfrm>
            <a:custGeom>
              <a:avLst/>
              <a:gdLst/>
              <a:ahLst/>
              <a:cxnLst/>
              <a:rect l="l" t="t" r="r" b="b"/>
              <a:pathLst>
                <a:path w="28573" h="28088" extrusionOk="0">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8"/>
            <p:cNvSpPr/>
            <p:nvPr/>
          </p:nvSpPr>
          <p:spPr>
            <a:xfrm>
              <a:off x="6567225" y="2545200"/>
              <a:ext cx="635575" cy="156400"/>
            </a:xfrm>
            <a:custGeom>
              <a:avLst/>
              <a:gdLst/>
              <a:ahLst/>
              <a:cxnLst/>
              <a:rect l="l" t="t" r="r" b="b"/>
              <a:pathLst>
                <a:path w="25423" h="6256" extrusionOk="0">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8"/>
            <p:cNvSpPr/>
            <p:nvPr/>
          </p:nvSpPr>
          <p:spPr>
            <a:xfrm>
              <a:off x="6581275" y="2554550"/>
              <a:ext cx="607525" cy="137700"/>
            </a:xfrm>
            <a:custGeom>
              <a:avLst/>
              <a:gdLst/>
              <a:ahLst/>
              <a:cxnLst/>
              <a:rect l="l" t="t" r="r" b="b"/>
              <a:pathLst>
                <a:path w="24301" h="5508" extrusionOk="0">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p:nvPr/>
          </p:nvSpPr>
          <p:spPr>
            <a:xfrm>
              <a:off x="6576975" y="2495475"/>
              <a:ext cx="634125" cy="151975"/>
            </a:xfrm>
            <a:custGeom>
              <a:avLst/>
              <a:gdLst/>
              <a:ahLst/>
              <a:cxnLst/>
              <a:rect l="l" t="t" r="r" b="b"/>
              <a:pathLst>
                <a:path w="25365" h="6079" extrusionOk="0">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8"/>
            <p:cNvSpPr/>
            <p:nvPr/>
          </p:nvSpPr>
          <p:spPr>
            <a:xfrm>
              <a:off x="6585550" y="2237750"/>
              <a:ext cx="638350" cy="380675"/>
            </a:xfrm>
            <a:custGeom>
              <a:avLst/>
              <a:gdLst/>
              <a:ahLst/>
              <a:cxnLst/>
              <a:rect l="l" t="t" r="r" b="b"/>
              <a:pathLst>
                <a:path w="25534" h="15227" extrusionOk="0">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p:nvPr/>
          </p:nvSpPr>
          <p:spPr>
            <a:xfrm>
              <a:off x="6487875" y="2662925"/>
              <a:ext cx="290925" cy="574125"/>
            </a:xfrm>
            <a:custGeom>
              <a:avLst/>
              <a:gdLst/>
              <a:ahLst/>
              <a:cxnLst/>
              <a:rect l="l" t="t" r="r" b="b"/>
              <a:pathLst>
                <a:path w="11637" h="22965" extrusionOk="0">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8"/>
            <p:cNvSpPr/>
            <p:nvPr/>
          </p:nvSpPr>
          <p:spPr>
            <a:xfrm>
              <a:off x="6616850" y="2662925"/>
              <a:ext cx="175175" cy="574125"/>
            </a:xfrm>
            <a:custGeom>
              <a:avLst/>
              <a:gdLst/>
              <a:ahLst/>
              <a:cxnLst/>
              <a:rect l="l" t="t" r="r" b="b"/>
              <a:pathLst>
                <a:path w="7007" h="22965" extrusionOk="0">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8"/>
            <p:cNvSpPr/>
            <p:nvPr/>
          </p:nvSpPr>
          <p:spPr>
            <a:xfrm>
              <a:off x="6663675" y="2345200"/>
              <a:ext cx="382100" cy="240775"/>
            </a:xfrm>
            <a:custGeom>
              <a:avLst/>
              <a:gdLst/>
              <a:ahLst/>
              <a:cxnLst/>
              <a:rect l="l" t="t" r="r" b="b"/>
              <a:pathLst>
                <a:path w="15284" h="9631" extrusionOk="0">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8"/>
            <p:cNvSpPr/>
            <p:nvPr/>
          </p:nvSpPr>
          <p:spPr>
            <a:xfrm>
              <a:off x="6606775" y="2328350"/>
              <a:ext cx="382125" cy="240750"/>
            </a:xfrm>
            <a:custGeom>
              <a:avLst/>
              <a:gdLst/>
              <a:ahLst/>
              <a:cxnLst/>
              <a:rect l="l" t="t" r="r" b="b"/>
              <a:pathLst>
                <a:path w="15285" h="9630" extrusionOk="0">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8"/>
            <p:cNvSpPr/>
            <p:nvPr/>
          </p:nvSpPr>
          <p:spPr>
            <a:xfrm>
              <a:off x="6617200" y="2337675"/>
              <a:ext cx="361250" cy="222100"/>
            </a:xfrm>
            <a:custGeom>
              <a:avLst/>
              <a:gdLst/>
              <a:ahLst/>
              <a:cxnLst/>
              <a:rect l="l" t="t" r="r" b="b"/>
              <a:pathLst>
                <a:path w="14450" h="8884" extrusionOk="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8"/>
            <p:cNvSpPr/>
            <p:nvPr/>
          </p:nvSpPr>
          <p:spPr>
            <a:xfrm>
              <a:off x="6648825" y="2370300"/>
              <a:ext cx="58900" cy="92675"/>
            </a:xfrm>
            <a:custGeom>
              <a:avLst/>
              <a:gdLst/>
              <a:ahLst/>
              <a:cxnLst/>
              <a:rect l="l" t="t" r="r" b="b"/>
              <a:pathLst>
                <a:path w="2356" h="3707" extrusionOk="0">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8"/>
            <p:cNvSpPr/>
            <p:nvPr/>
          </p:nvSpPr>
          <p:spPr>
            <a:xfrm>
              <a:off x="6796425" y="2413275"/>
              <a:ext cx="58875" cy="92700"/>
            </a:xfrm>
            <a:custGeom>
              <a:avLst/>
              <a:gdLst/>
              <a:ahLst/>
              <a:cxnLst/>
              <a:rect l="l" t="t" r="r" b="b"/>
              <a:pathLst>
                <a:path w="2355" h="3708" extrusionOk="0">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8"/>
            <p:cNvSpPr/>
            <p:nvPr/>
          </p:nvSpPr>
          <p:spPr>
            <a:xfrm>
              <a:off x="6831125" y="2259625"/>
              <a:ext cx="202075" cy="116650"/>
            </a:xfrm>
            <a:custGeom>
              <a:avLst/>
              <a:gdLst/>
              <a:ahLst/>
              <a:cxnLst/>
              <a:rect l="l" t="t" r="r" b="b"/>
              <a:pathLst>
                <a:path w="8083" h="4666" extrusionOk="0">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8"/>
            <p:cNvSpPr/>
            <p:nvPr/>
          </p:nvSpPr>
          <p:spPr>
            <a:xfrm>
              <a:off x="7014775" y="2331875"/>
              <a:ext cx="18400" cy="26350"/>
            </a:xfrm>
            <a:custGeom>
              <a:avLst/>
              <a:gdLst/>
              <a:ahLst/>
              <a:cxnLst/>
              <a:rect l="l" t="t" r="r" b="b"/>
              <a:pathLst>
                <a:path w="736" h="1054" extrusionOk="0">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8"/>
            <p:cNvSpPr/>
            <p:nvPr/>
          </p:nvSpPr>
          <p:spPr>
            <a:xfrm>
              <a:off x="6968050" y="2474475"/>
              <a:ext cx="50825" cy="77725"/>
            </a:xfrm>
            <a:custGeom>
              <a:avLst/>
              <a:gdLst/>
              <a:ahLst/>
              <a:cxnLst/>
              <a:rect l="l" t="t" r="r" b="b"/>
              <a:pathLst>
                <a:path w="2033" h="3109" extrusionOk="0">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8"/>
            <p:cNvSpPr/>
            <p:nvPr/>
          </p:nvSpPr>
          <p:spPr>
            <a:xfrm>
              <a:off x="6981225" y="2478250"/>
              <a:ext cx="45925" cy="73900"/>
            </a:xfrm>
            <a:custGeom>
              <a:avLst/>
              <a:gdLst/>
              <a:ahLst/>
              <a:cxnLst/>
              <a:rect l="l" t="t" r="r" b="b"/>
              <a:pathLst>
                <a:path w="1837" h="2956" extrusionOk="0">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8"/>
            <p:cNvSpPr/>
            <p:nvPr/>
          </p:nvSpPr>
          <p:spPr>
            <a:xfrm>
              <a:off x="7000600" y="2281000"/>
              <a:ext cx="81250" cy="232325"/>
            </a:xfrm>
            <a:custGeom>
              <a:avLst/>
              <a:gdLst/>
              <a:ahLst/>
              <a:cxnLst/>
              <a:rect l="l" t="t" r="r" b="b"/>
              <a:pathLst>
                <a:path w="3250" h="9293" extrusionOk="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8"/>
            <p:cNvSpPr/>
            <p:nvPr/>
          </p:nvSpPr>
          <p:spPr>
            <a:xfrm>
              <a:off x="6684150" y="3257875"/>
              <a:ext cx="302125" cy="78425"/>
            </a:xfrm>
            <a:custGeom>
              <a:avLst/>
              <a:gdLst/>
              <a:ahLst/>
              <a:cxnLst/>
              <a:rect l="l" t="t" r="r" b="b"/>
              <a:pathLst>
                <a:path w="12085" h="3137" extrusionOk="0">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8"/>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8"/>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8"/>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8"/>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8"/>
            <p:cNvSpPr/>
            <p:nvPr/>
          </p:nvSpPr>
          <p:spPr>
            <a:xfrm>
              <a:off x="7009900" y="2721050"/>
              <a:ext cx="145500" cy="173350"/>
            </a:xfrm>
            <a:custGeom>
              <a:avLst/>
              <a:gdLst/>
              <a:ahLst/>
              <a:cxnLst/>
              <a:rect l="l" t="t" r="r" b="b"/>
              <a:pathLst>
                <a:path w="5820" h="6934" extrusionOk="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8"/>
            <p:cNvSpPr/>
            <p:nvPr/>
          </p:nvSpPr>
          <p:spPr>
            <a:xfrm>
              <a:off x="7038900" y="2742800"/>
              <a:ext cx="128800" cy="138550"/>
            </a:xfrm>
            <a:custGeom>
              <a:avLst/>
              <a:gdLst/>
              <a:ahLst/>
              <a:cxnLst/>
              <a:rect l="l" t="t" r="r" b="b"/>
              <a:pathLst>
                <a:path w="5152" h="5542" extrusionOk="0">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8"/>
            <p:cNvSpPr/>
            <p:nvPr/>
          </p:nvSpPr>
          <p:spPr>
            <a:xfrm>
              <a:off x="7099950" y="2783600"/>
              <a:ext cx="43150" cy="63700"/>
            </a:xfrm>
            <a:custGeom>
              <a:avLst/>
              <a:gdLst/>
              <a:ahLst/>
              <a:cxnLst/>
              <a:rect l="l" t="t" r="r" b="b"/>
              <a:pathLst>
                <a:path w="1726" h="2548" extrusionOk="0">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8"/>
            <p:cNvSpPr/>
            <p:nvPr/>
          </p:nvSpPr>
          <p:spPr>
            <a:xfrm>
              <a:off x="7084000" y="2783600"/>
              <a:ext cx="37500" cy="63700"/>
            </a:xfrm>
            <a:custGeom>
              <a:avLst/>
              <a:gdLst/>
              <a:ahLst/>
              <a:cxnLst/>
              <a:rect l="l" t="t" r="r" b="b"/>
              <a:pathLst>
                <a:path w="1500" h="2548" extrusionOk="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p:nvPr/>
          </p:nvSpPr>
          <p:spPr>
            <a:xfrm>
              <a:off x="6980875" y="2790225"/>
              <a:ext cx="400475" cy="397525"/>
            </a:xfrm>
            <a:custGeom>
              <a:avLst/>
              <a:gdLst/>
              <a:ahLst/>
              <a:cxnLst/>
              <a:rect l="l" t="t" r="r" b="b"/>
              <a:pathLst>
                <a:path w="16019" h="15901" extrusionOk="0">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8"/>
            <p:cNvSpPr/>
            <p:nvPr/>
          </p:nvSpPr>
          <p:spPr>
            <a:xfrm>
              <a:off x="7059750" y="3098975"/>
              <a:ext cx="28900" cy="52275"/>
            </a:xfrm>
            <a:custGeom>
              <a:avLst/>
              <a:gdLst/>
              <a:ahLst/>
              <a:cxnLst/>
              <a:rect l="l" t="t" r="r" b="b"/>
              <a:pathLst>
                <a:path w="1156" h="2091" extrusionOk="0">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8"/>
            <p:cNvSpPr/>
            <p:nvPr/>
          </p:nvSpPr>
          <p:spPr>
            <a:xfrm>
              <a:off x="7124350" y="3125100"/>
              <a:ext cx="35250" cy="50700"/>
            </a:xfrm>
            <a:custGeom>
              <a:avLst/>
              <a:gdLst/>
              <a:ahLst/>
              <a:cxnLst/>
              <a:rect l="l" t="t" r="r" b="b"/>
              <a:pathLst>
                <a:path w="1410" h="2028" extrusionOk="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8"/>
            <p:cNvSpPr/>
            <p:nvPr/>
          </p:nvSpPr>
          <p:spPr>
            <a:xfrm>
              <a:off x="7223000" y="3136375"/>
              <a:ext cx="20550" cy="51350"/>
            </a:xfrm>
            <a:custGeom>
              <a:avLst/>
              <a:gdLst/>
              <a:ahLst/>
              <a:cxnLst/>
              <a:rect l="l" t="t" r="r" b="b"/>
              <a:pathLst>
                <a:path w="822" h="2054" extrusionOk="0">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8"/>
            <p:cNvSpPr/>
            <p:nvPr/>
          </p:nvSpPr>
          <p:spPr>
            <a:xfrm>
              <a:off x="7287525" y="3108050"/>
              <a:ext cx="40625" cy="50550"/>
            </a:xfrm>
            <a:custGeom>
              <a:avLst/>
              <a:gdLst/>
              <a:ahLst/>
              <a:cxnLst/>
              <a:rect l="l" t="t" r="r" b="b"/>
              <a:pathLst>
                <a:path w="1625" h="2022" extrusionOk="0">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8"/>
            <p:cNvSpPr/>
            <p:nvPr/>
          </p:nvSpPr>
          <p:spPr>
            <a:xfrm>
              <a:off x="7321300" y="3050775"/>
              <a:ext cx="49725" cy="34675"/>
            </a:xfrm>
            <a:custGeom>
              <a:avLst/>
              <a:gdLst/>
              <a:ahLst/>
              <a:cxnLst/>
              <a:rect l="l" t="t" r="r" b="b"/>
              <a:pathLst>
                <a:path w="1989" h="1387" extrusionOk="0">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8"/>
            <p:cNvSpPr/>
            <p:nvPr/>
          </p:nvSpPr>
          <p:spPr>
            <a:xfrm>
              <a:off x="7328025" y="2970225"/>
              <a:ext cx="52200" cy="18150"/>
            </a:xfrm>
            <a:custGeom>
              <a:avLst/>
              <a:gdLst/>
              <a:ahLst/>
              <a:cxnLst/>
              <a:rect l="l" t="t" r="r" b="b"/>
              <a:pathLst>
                <a:path w="2088" h="726" extrusionOk="0">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8"/>
            <p:cNvSpPr/>
            <p:nvPr/>
          </p:nvSpPr>
          <p:spPr>
            <a:xfrm>
              <a:off x="7288850" y="2879900"/>
              <a:ext cx="53875" cy="34500"/>
            </a:xfrm>
            <a:custGeom>
              <a:avLst/>
              <a:gdLst/>
              <a:ahLst/>
              <a:cxnLst/>
              <a:rect l="l" t="t" r="r" b="b"/>
              <a:pathLst>
                <a:path w="2155" h="1380" extrusionOk="0">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8"/>
            <p:cNvSpPr/>
            <p:nvPr/>
          </p:nvSpPr>
          <p:spPr>
            <a:xfrm>
              <a:off x="7233450" y="2828150"/>
              <a:ext cx="40175" cy="46825"/>
            </a:xfrm>
            <a:custGeom>
              <a:avLst/>
              <a:gdLst/>
              <a:ahLst/>
              <a:cxnLst/>
              <a:rect l="l" t="t" r="r" b="b"/>
              <a:pathLst>
                <a:path w="1607" h="1873" extrusionOk="0">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8"/>
            <p:cNvSpPr/>
            <p:nvPr/>
          </p:nvSpPr>
          <p:spPr>
            <a:xfrm>
              <a:off x="7158675" y="2797200"/>
              <a:ext cx="30475" cy="51500"/>
            </a:xfrm>
            <a:custGeom>
              <a:avLst/>
              <a:gdLst/>
              <a:ahLst/>
              <a:cxnLst/>
              <a:rect l="l" t="t" r="r" b="b"/>
              <a:pathLst>
                <a:path w="1219" h="2060" extrusionOk="0">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8"/>
            <p:cNvSpPr/>
            <p:nvPr/>
          </p:nvSpPr>
          <p:spPr>
            <a:xfrm>
              <a:off x="6971650" y="3048425"/>
              <a:ext cx="64925" cy="77500"/>
            </a:xfrm>
            <a:custGeom>
              <a:avLst/>
              <a:gdLst/>
              <a:ahLst/>
              <a:cxnLst/>
              <a:rect l="l" t="t" r="r" b="b"/>
              <a:pathLst>
                <a:path w="2597" h="3100" extrusionOk="0">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8"/>
            <p:cNvSpPr/>
            <p:nvPr/>
          </p:nvSpPr>
          <p:spPr>
            <a:xfrm>
              <a:off x="6923425" y="3011375"/>
              <a:ext cx="90950" cy="102225"/>
            </a:xfrm>
            <a:custGeom>
              <a:avLst/>
              <a:gdLst/>
              <a:ahLst/>
              <a:cxnLst/>
              <a:rect l="l" t="t" r="r" b="b"/>
              <a:pathLst>
                <a:path w="3638" h="4089" extrusionOk="0">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8"/>
            <p:cNvSpPr/>
            <p:nvPr/>
          </p:nvSpPr>
          <p:spPr>
            <a:xfrm>
              <a:off x="6913125" y="3009950"/>
              <a:ext cx="71875" cy="95800"/>
            </a:xfrm>
            <a:custGeom>
              <a:avLst/>
              <a:gdLst/>
              <a:ahLst/>
              <a:cxnLst/>
              <a:rect l="l" t="t" r="r" b="b"/>
              <a:pathLst>
                <a:path w="2875" h="3832" extrusionOk="0">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8"/>
            <p:cNvSpPr/>
            <p:nvPr/>
          </p:nvSpPr>
          <p:spPr>
            <a:xfrm>
              <a:off x="6917000" y="3019900"/>
              <a:ext cx="51025" cy="72075"/>
            </a:xfrm>
            <a:custGeom>
              <a:avLst/>
              <a:gdLst/>
              <a:ahLst/>
              <a:cxnLst/>
              <a:rect l="l" t="t" r="r" b="b"/>
              <a:pathLst>
                <a:path w="2041" h="2883" extrusionOk="0">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8"/>
            <p:cNvSpPr/>
            <p:nvPr/>
          </p:nvSpPr>
          <p:spPr>
            <a:xfrm>
              <a:off x="6928275" y="3024675"/>
              <a:ext cx="43925" cy="67275"/>
            </a:xfrm>
            <a:custGeom>
              <a:avLst/>
              <a:gdLst/>
              <a:ahLst/>
              <a:cxnLst/>
              <a:rect l="l" t="t" r="r" b="b"/>
              <a:pathLst>
                <a:path w="1757" h="2691" extrusionOk="0">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8"/>
            <p:cNvSpPr/>
            <p:nvPr/>
          </p:nvSpPr>
          <p:spPr>
            <a:xfrm>
              <a:off x="6890000" y="3015350"/>
              <a:ext cx="84100" cy="43000"/>
            </a:xfrm>
            <a:custGeom>
              <a:avLst/>
              <a:gdLst/>
              <a:ahLst/>
              <a:cxnLst/>
              <a:rect l="l" t="t" r="r" b="b"/>
              <a:pathLst>
                <a:path w="3364" h="1720" extrusionOk="0">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8"/>
            <p:cNvSpPr/>
            <p:nvPr/>
          </p:nvSpPr>
          <p:spPr>
            <a:xfrm>
              <a:off x="6897800" y="2988950"/>
              <a:ext cx="83900" cy="47800"/>
            </a:xfrm>
            <a:custGeom>
              <a:avLst/>
              <a:gdLst/>
              <a:ahLst/>
              <a:cxnLst/>
              <a:rect l="l" t="t" r="r" b="b"/>
              <a:pathLst>
                <a:path w="3356" h="1912" extrusionOk="0">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8"/>
            <p:cNvSpPr/>
            <p:nvPr/>
          </p:nvSpPr>
          <p:spPr>
            <a:xfrm>
              <a:off x="6884925" y="3051625"/>
              <a:ext cx="76150" cy="47575"/>
            </a:xfrm>
            <a:custGeom>
              <a:avLst/>
              <a:gdLst/>
              <a:ahLst/>
              <a:cxnLst/>
              <a:rect l="l" t="t" r="r" b="b"/>
              <a:pathLst>
                <a:path w="3046" h="1903" extrusionOk="0">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8"/>
            <p:cNvSpPr/>
            <p:nvPr/>
          </p:nvSpPr>
          <p:spPr>
            <a:xfrm>
              <a:off x="7010825" y="2790225"/>
              <a:ext cx="370525" cy="397525"/>
            </a:xfrm>
            <a:custGeom>
              <a:avLst/>
              <a:gdLst/>
              <a:ahLst/>
              <a:cxnLst/>
              <a:rect l="l" t="t" r="r" b="b"/>
              <a:pathLst>
                <a:path w="14821" h="15901" extrusionOk="0">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18"/>
          <p:cNvGrpSpPr/>
          <p:nvPr/>
        </p:nvGrpSpPr>
        <p:grpSpPr>
          <a:xfrm>
            <a:off x="6710076" y="961685"/>
            <a:ext cx="1718823" cy="935599"/>
            <a:chOff x="238125" y="2409350"/>
            <a:chExt cx="760575" cy="414000"/>
          </a:xfrm>
        </p:grpSpPr>
        <p:sp>
          <p:nvSpPr>
            <p:cNvPr id="147" name="Google Shape;147;p18"/>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8"/>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8"/>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8"/>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8"/>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8"/>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8"/>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8"/>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8"/>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8"/>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8"/>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8"/>
          <p:cNvGrpSpPr/>
          <p:nvPr/>
        </p:nvGrpSpPr>
        <p:grpSpPr>
          <a:xfrm>
            <a:off x="5464073" y="2460613"/>
            <a:ext cx="1147199" cy="637372"/>
            <a:chOff x="315275" y="3124950"/>
            <a:chExt cx="658175" cy="365675"/>
          </a:xfrm>
        </p:grpSpPr>
        <p:sp>
          <p:nvSpPr>
            <p:cNvPr id="160" name="Google Shape;160;p18"/>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8"/>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8"/>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8"/>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8"/>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8"/>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 name="Google Shape;166;p18"/>
          <p:cNvGrpSpPr/>
          <p:nvPr/>
        </p:nvGrpSpPr>
        <p:grpSpPr>
          <a:xfrm flipH="1">
            <a:off x="6333399" y="714161"/>
            <a:ext cx="744001" cy="413322"/>
            <a:chOff x="315275" y="3124950"/>
            <a:chExt cx="658175" cy="365675"/>
          </a:xfrm>
        </p:grpSpPr>
        <p:sp>
          <p:nvSpPr>
            <p:cNvPr id="167" name="Google Shape;167;p18"/>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8"/>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8"/>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8"/>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8"/>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8"/>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 name="Google Shape;173;p18"/>
          <p:cNvSpPr/>
          <p:nvPr/>
        </p:nvSpPr>
        <p:spPr>
          <a:xfrm>
            <a:off x="7151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7"/>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Character-based</a:t>
            </a:r>
            <a:endParaRPr sz="3000"/>
          </a:p>
        </p:txBody>
      </p:sp>
      <p:sp>
        <p:nvSpPr>
          <p:cNvPr id="273" name="Google Shape;273;p27"/>
          <p:cNvSpPr txBox="1"/>
          <p:nvPr/>
        </p:nvSpPr>
        <p:spPr>
          <a:xfrm>
            <a:off x="5134550" y="877350"/>
            <a:ext cx="1768800" cy="3968700"/>
          </a:xfrm>
          <a:prstGeom prst="rect">
            <a:avLst/>
          </a:prstGeom>
          <a:noFill/>
          <a:ln>
            <a:noFill/>
          </a:ln>
        </p:spPr>
        <p:txBody>
          <a:bodyPr spcFirstLastPara="1" wrap="square" lIns="91425" tIns="91425" rIns="91425" bIns="91425" anchor="t" anchorCtr="0">
            <a:spAutoFit/>
          </a:bodyPr>
          <a:lstStyle/>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the:1</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of : 2</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and: 3</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to: 4</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in: 5</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was: 6</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the: 7</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is: 8</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for: 9</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as : 10</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hug: 10.000</a:t>
            </a:r>
            <a:endParaRPr>
              <a:solidFill>
                <a:schemeClr val="dk1"/>
              </a:solidFill>
              <a:latin typeface="Golos Text"/>
              <a:ea typeface="Golos Text"/>
              <a:cs typeface="Golos Text"/>
              <a:sym typeface="Golos Text"/>
            </a:endParaRPr>
          </a:p>
          <a:p>
            <a:pPr marL="0" lvl="0" indent="0" algn="l" rtl="0">
              <a:lnSpc>
                <a:spcPct val="115000"/>
              </a:lnSpc>
              <a:spcBef>
                <a:spcPts val="0"/>
              </a:spcBef>
              <a:spcAft>
                <a:spcPts val="0"/>
              </a:spcAft>
              <a:buNone/>
            </a:pPr>
            <a:endParaRPr b="1">
              <a:solidFill>
                <a:schemeClr val="dk1"/>
              </a:solidFill>
              <a:latin typeface="Golos Text"/>
              <a:ea typeface="Golos Text"/>
              <a:cs typeface="Golos Text"/>
              <a:sym typeface="Golos Text"/>
            </a:endParaRPr>
          </a:p>
        </p:txBody>
      </p:sp>
      <p:sp>
        <p:nvSpPr>
          <p:cNvPr id="274" name="Google Shape;274;p27"/>
          <p:cNvSpPr txBox="1"/>
          <p:nvPr/>
        </p:nvSpPr>
        <p:spPr>
          <a:xfrm>
            <a:off x="2099250" y="877350"/>
            <a:ext cx="1768800" cy="3968700"/>
          </a:xfrm>
          <a:prstGeom prst="rect">
            <a:avLst/>
          </a:prstGeom>
          <a:noFill/>
          <a:ln>
            <a:noFill/>
          </a:ln>
        </p:spPr>
        <p:txBody>
          <a:bodyPr spcFirstLastPara="1" wrap="square" lIns="91425" tIns="91425" rIns="91425" bIns="91425" anchor="t" anchorCtr="0">
            <a:spAutoFit/>
          </a:bodyPr>
          <a:lstStyle/>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 1</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b: 2</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c: 3</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d: 4</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e: 5</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1: 27</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2: 28</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3: 29</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 256</a:t>
            </a:r>
            <a:endParaRPr>
              <a:solidFill>
                <a:schemeClr val="dk1"/>
              </a:solidFill>
              <a:latin typeface="Golos Text"/>
              <a:ea typeface="Golos Text"/>
              <a:cs typeface="Golos Text"/>
              <a:sym typeface="Golos Text"/>
            </a:endParaRPr>
          </a:p>
          <a:p>
            <a:pPr marL="0" lvl="0" indent="0" algn="l" rtl="0">
              <a:lnSpc>
                <a:spcPct val="138000"/>
              </a:lnSpc>
              <a:spcBef>
                <a:spcPts val="0"/>
              </a:spcBef>
              <a:spcAft>
                <a:spcPts val="0"/>
              </a:spcAft>
              <a:buNone/>
            </a:pPr>
            <a:r>
              <a:rPr lang="en">
                <a:solidFill>
                  <a:schemeClr val="dk1"/>
                </a:solidFill>
                <a:latin typeface="Golos Text"/>
                <a:ea typeface="Golos Text"/>
                <a:cs typeface="Golos Text"/>
                <a:sym typeface="Golos Text"/>
              </a:rPr>
              <a:t>@: 257</a:t>
            </a:r>
            <a:endParaRPr>
              <a:solidFill>
                <a:schemeClr val="dk1"/>
              </a:solidFill>
              <a:latin typeface="Golos Text"/>
              <a:ea typeface="Golos Text"/>
              <a:cs typeface="Golos Text"/>
              <a:sym typeface="Golos Text"/>
            </a:endParaRPr>
          </a:p>
          <a:p>
            <a:pPr marL="0" lvl="0" indent="0" algn="l" rtl="0">
              <a:lnSpc>
                <a:spcPct val="115000"/>
              </a:lnSpc>
              <a:spcBef>
                <a:spcPts val="0"/>
              </a:spcBef>
              <a:spcAft>
                <a:spcPts val="0"/>
              </a:spcAft>
              <a:buNone/>
            </a:pPr>
            <a:endParaRPr b="1">
              <a:solidFill>
                <a:schemeClr val="dk1"/>
              </a:solidFill>
              <a:latin typeface="Golos Text"/>
              <a:ea typeface="Golos Text"/>
              <a:cs typeface="Golos Text"/>
              <a:sym typeface="Golos Text"/>
            </a:endParaRPr>
          </a:p>
        </p:txBody>
      </p:sp>
      <p:sp>
        <p:nvSpPr>
          <p:cNvPr id="275" name="Google Shape;275;p27"/>
          <p:cNvSpPr txBox="1">
            <a:spLocks noGrp="1"/>
          </p:cNvSpPr>
          <p:nvPr>
            <p:ph type="body" idx="4294967295"/>
          </p:nvPr>
        </p:nvSpPr>
        <p:spPr>
          <a:xfrm>
            <a:off x="310750" y="4519300"/>
            <a:ext cx="2640900" cy="4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solidFill>
                  <a:schemeClr val="accent1"/>
                </a:solidFill>
              </a:rPr>
              <a:t>Character-based vocabulary</a:t>
            </a:r>
            <a:endParaRPr i="1">
              <a:solidFill>
                <a:schemeClr val="accent1"/>
              </a:solidFill>
            </a:endParaRPr>
          </a:p>
        </p:txBody>
      </p:sp>
      <p:sp>
        <p:nvSpPr>
          <p:cNvPr id="276" name="Google Shape;276;p27"/>
          <p:cNvSpPr txBox="1">
            <a:spLocks noGrp="1"/>
          </p:cNvSpPr>
          <p:nvPr>
            <p:ph type="body" idx="4294967295"/>
          </p:nvPr>
        </p:nvSpPr>
        <p:spPr>
          <a:xfrm>
            <a:off x="5711725" y="4519300"/>
            <a:ext cx="2640900" cy="42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a:solidFill>
                  <a:schemeClr val="accent1"/>
                </a:solidFill>
              </a:rPr>
              <a:t>Word-based vocabulary</a:t>
            </a:r>
            <a:endParaRPr i="1">
              <a:solidFill>
                <a:schemeClr val="accent1"/>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8"/>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Character-based</a:t>
            </a:r>
            <a:endParaRPr sz="3000"/>
          </a:p>
        </p:txBody>
      </p:sp>
      <p:graphicFrame>
        <p:nvGraphicFramePr>
          <p:cNvPr id="282" name="Google Shape;282;p28"/>
          <p:cNvGraphicFramePr/>
          <p:nvPr/>
        </p:nvGraphicFramePr>
        <p:xfrm>
          <a:off x="497225" y="1003838"/>
          <a:ext cx="5175800" cy="396210"/>
        </p:xfrm>
        <a:graphic>
          <a:graphicData uri="http://schemas.openxmlformats.org/drawingml/2006/table">
            <a:tbl>
              <a:tblPr>
                <a:noFill/>
                <a:tableStyleId>{7D9A748A-5EDF-47A2-A65E-5F4390420DF3}</a:tableStyleId>
              </a:tblPr>
              <a:tblGrid>
                <a:gridCol w="1293950">
                  <a:extLst>
                    <a:ext uri="{9D8B030D-6E8A-4147-A177-3AD203B41FA5}">
                      <a16:colId xmlns:a16="http://schemas.microsoft.com/office/drawing/2014/main" xmlns="" val="20000"/>
                    </a:ext>
                  </a:extLst>
                </a:gridCol>
                <a:gridCol w="1293950">
                  <a:extLst>
                    <a:ext uri="{9D8B030D-6E8A-4147-A177-3AD203B41FA5}">
                      <a16:colId xmlns:a16="http://schemas.microsoft.com/office/drawing/2014/main" xmlns="" val="20001"/>
                    </a:ext>
                  </a:extLst>
                </a:gridCol>
                <a:gridCol w="1293950">
                  <a:extLst>
                    <a:ext uri="{9D8B030D-6E8A-4147-A177-3AD203B41FA5}">
                      <a16:colId xmlns:a16="http://schemas.microsoft.com/office/drawing/2014/main" xmlns="" val="20002"/>
                    </a:ext>
                  </a:extLst>
                </a:gridCol>
                <a:gridCol w="1293950">
                  <a:extLst>
                    <a:ext uri="{9D8B030D-6E8A-4147-A177-3AD203B41FA5}">
                      <a16:colId xmlns:a16="http://schemas.microsoft.com/office/drawing/2014/main" xmlns="" val="20003"/>
                    </a:ext>
                  </a:extLst>
                </a:gridCol>
              </a:tblGrid>
              <a:tr h="341875">
                <a:tc>
                  <a:txBody>
                    <a:bodyPr/>
                    <a:lstStyle/>
                    <a:p>
                      <a:pPr marL="0" lvl="0" indent="0" algn="ctr" rtl="0">
                        <a:spcBef>
                          <a:spcPts val="0"/>
                        </a:spcBef>
                        <a:spcAft>
                          <a:spcPts val="0"/>
                        </a:spcAft>
                        <a:buNone/>
                      </a:pPr>
                      <a:r>
                        <a:rPr lang="en"/>
                        <a:t>Let’s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play</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game</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FPS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sp>
        <p:nvSpPr>
          <p:cNvPr id="283" name="Google Shape;283;p28"/>
          <p:cNvSpPr/>
          <p:nvPr/>
        </p:nvSpPr>
        <p:spPr>
          <a:xfrm>
            <a:off x="657338" y="1988638"/>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250</a:t>
            </a:r>
            <a:endParaRPr>
              <a:latin typeface="Golos Text"/>
              <a:ea typeface="Golos Text"/>
              <a:cs typeface="Golos Text"/>
              <a:sym typeface="Golos Text"/>
            </a:endParaRPr>
          </a:p>
        </p:txBody>
      </p:sp>
      <p:sp>
        <p:nvSpPr>
          <p:cNvPr id="284" name="Google Shape;284;p28"/>
          <p:cNvSpPr/>
          <p:nvPr/>
        </p:nvSpPr>
        <p:spPr>
          <a:xfrm>
            <a:off x="1966788" y="1997688"/>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731</a:t>
            </a:r>
            <a:endParaRPr>
              <a:latin typeface="Golos Text"/>
              <a:ea typeface="Golos Text"/>
              <a:cs typeface="Golos Text"/>
              <a:sym typeface="Golos Text"/>
            </a:endParaRPr>
          </a:p>
        </p:txBody>
      </p:sp>
      <p:sp>
        <p:nvSpPr>
          <p:cNvPr id="285" name="Google Shape;285;p28"/>
          <p:cNvSpPr/>
          <p:nvPr/>
        </p:nvSpPr>
        <p:spPr>
          <a:xfrm>
            <a:off x="3329288" y="2001538"/>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1024</a:t>
            </a:r>
            <a:endParaRPr>
              <a:latin typeface="Golos Text"/>
              <a:ea typeface="Golos Text"/>
              <a:cs typeface="Golos Text"/>
              <a:sym typeface="Golos Text"/>
            </a:endParaRPr>
          </a:p>
        </p:txBody>
      </p:sp>
      <p:cxnSp>
        <p:nvCxnSpPr>
          <p:cNvPr id="286" name="Google Shape;286;p28"/>
          <p:cNvCxnSpPr>
            <a:endCxn id="283" idx="0"/>
          </p:cNvCxnSpPr>
          <p:nvPr/>
        </p:nvCxnSpPr>
        <p:spPr>
          <a:xfrm>
            <a:off x="1137188" y="1400038"/>
            <a:ext cx="0" cy="588600"/>
          </a:xfrm>
          <a:prstGeom prst="straightConnector1">
            <a:avLst/>
          </a:prstGeom>
          <a:noFill/>
          <a:ln w="9525" cap="flat" cmpd="sng">
            <a:solidFill>
              <a:schemeClr val="dk2"/>
            </a:solidFill>
            <a:prstDash val="solid"/>
            <a:round/>
            <a:headEnd type="none" w="med" len="med"/>
            <a:tailEnd type="triangle" w="med" len="med"/>
          </a:ln>
        </p:spPr>
      </p:cxnSp>
      <p:cxnSp>
        <p:nvCxnSpPr>
          <p:cNvPr id="287" name="Google Shape;287;p28"/>
          <p:cNvCxnSpPr>
            <a:endCxn id="284" idx="0"/>
          </p:cNvCxnSpPr>
          <p:nvPr/>
        </p:nvCxnSpPr>
        <p:spPr>
          <a:xfrm>
            <a:off x="2443638" y="1400088"/>
            <a:ext cx="3000" cy="597600"/>
          </a:xfrm>
          <a:prstGeom prst="straightConnector1">
            <a:avLst/>
          </a:prstGeom>
          <a:noFill/>
          <a:ln w="9525" cap="flat" cmpd="sng">
            <a:solidFill>
              <a:schemeClr val="dk2"/>
            </a:solidFill>
            <a:prstDash val="solid"/>
            <a:round/>
            <a:headEnd type="none" w="med" len="med"/>
            <a:tailEnd type="triangle" w="med" len="med"/>
          </a:ln>
        </p:spPr>
      </p:cxnSp>
      <p:cxnSp>
        <p:nvCxnSpPr>
          <p:cNvPr id="288" name="Google Shape;288;p28"/>
          <p:cNvCxnSpPr>
            <a:endCxn id="285" idx="0"/>
          </p:cNvCxnSpPr>
          <p:nvPr/>
        </p:nvCxnSpPr>
        <p:spPr>
          <a:xfrm>
            <a:off x="3801638" y="1400038"/>
            <a:ext cx="7500" cy="601500"/>
          </a:xfrm>
          <a:prstGeom prst="straightConnector1">
            <a:avLst/>
          </a:prstGeom>
          <a:noFill/>
          <a:ln w="9525" cap="flat" cmpd="sng">
            <a:solidFill>
              <a:schemeClr val="dk2"/>
            </a:solidFill>
            <a:prstDash val="solid"/>
            <a:round/>
            <a:headEnd type="none" w="med" len="med"/>
            <a:tailEnd type="triangle" w="med" len="med"/>
          </a:ln>
        </p:spPr>
      </p:cxnSp>
      <p:sp>
        <p:nvSpPr>
          <p:cNvPr id="289" name="Google Shape;289;p28"/>
          <p:cNvSpPr/>
          <p:nvPr/>
        </p:nvSpPr>
        <p:spPr>
          <a:xfrm>
            <a:off x="4553200" y="1988688"/>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UNK</a:t>
            </a:r>
            <a:endParaRPr>
              <a:latin typeface="Golos Text"/>
              <a:ea typeface="Golos Text"/>
              <a:cs typeface="Golos Text"/>
              <a:sym typeface="Golos Text"/>
            </a:endParaRPr>
          </a:p>
        </p:txBody>
      </p:sp>
      <p:cxnSp>
        <p:nvCxnSpPr>
          <p:cNvPr id="290" name="Google Shape;290;p28"/>
          <p:cNvCxnSpPr>
            <a:endCxn id="289" idx="0"/>
          </p:cNvCxnSpPr>
          <p:nvPr/>
        </p:nvCxnSpPr>
        <p:spPr>
          <a:xfrm>
            <a:off x="5033050" y="1400088"/>
            <a:ext cx="0" cy="588600"/>
          </a:xfrm>
          <a:prstGeom prst="straightConnector1">
            <a:avLst/>
          </a:prstGeom>
          <a:noFill/>
          <a:ln w="9525" cap="flat" cmpd="sng">
            <a:solidFill>
              <a:schemeClr val="dk2"/>
            </a:solidFill>
            <a:prstDash val="solid"/>
            <a:round/>
            <a:headEnd type="none" w="med" len="med"/>
            <a:tailEnd type="triangle" w="med" len="med"/>
          </a:ln>
        </p:spPr>
      </p:cxnSp>
      <p:graphicFrame>
        <p:nvGraphicFramePr>
          <p:cNvPr id="291" name="Google Shape;291;p28"/>
          <p:cNvGraphicFramePr/>
          <p:nvPr/>
        </p:nvGraphicFramePr>
        <p:xfrm>
          <a:off x="497225" y="3019725"/>
          <a:ext cx="7239200" cy="396210"/>
        </p:xfrm>
        <a:graphic>
          <a:graphicData uri="http://schemas.openxmlformats.org/drawingml/2006/table">
            <a:tbl>
              <a:tblPr>
                <a:noFill/>
                <a:tableStyleId>{7D9A748A-5EDF-47A2-A65E-5F4390420DF3}</a:tableStyleId>
              </a:tblPr>
              <a:tblGrid>
                <a:gridCol w="452450">
                  <a:extLst>
                    <a:ext uri="{9D8B030D-6E8A-4147-A177-3AD203B41FA5}">
                      <a16:colId xmlns:a16="http://schemas.microsoft.com/office/drawing/2014/main" xmlns="" val="20000"/>
                    </a:ext>
                  </a:extLst>
                </a:gridCol>
                <a:gridCol w="452450">
                  <a:extLst>
                    <a:ext uri="{9D8B030D-6E8A-4147-A177-3AD203B41FA5}">
                      <a16:colId xmlns:a16="http://schemas.microsoft.com/office/drawing/2014/main" xmlns="" val="20001"/>
                    </a:ext>
                  </a:extLst>
                </a:gridCol>
                <a:gridCol w="452450">
                  <a:extLst>
                    <a:ext uri="{9D8B030D-6E8A-4147-A177-3AD203B41FA5}">
                      <a16:colId xmlns:a16="http://schemas.microsoft.com/office/drawing/2014/main" xmlns="" val="20002"/>
                    </a:ext>
                  </a:extLst>
                </a:gridCol>
                <a:gridCol w="452450">
                  <a:extLst>
                    <a:ext uri="{9D8B030D-6E8A-4147-A177-3AD203B41FA5}">
                      <a16:colId xmlns:a16="http://schemas.microsoft.com/office/drawing/2014/main" xmlns="" val="20003"/>
                    </a:ext>
                  </a:extLst>
                </a:gridCol>
                <a:gridCol w="452450">
                  <a:extLst>
                    <a:ext uri="{9D8B030D-6E8A-4147-A177-3AD203B41FA5}">
                      <a16:colId xmlns:a16="http://schemas.microsoft.com/office/drawing/2014/main" xmlns="" val="20004"/>
                    </a:ext>
                  </a:extLst>
                </a:gridCol>
                <a:gridCol w="452450">
                  <a:extLst>
                    <a:ext uri="{9D8B030D-6E8A-4147-A177-3AD203B41FA5}">
                      <a16:colId xmlns:a16="http://schemas.microsoft.com/office/drawing/2014/main" xmlns="" val="20005"/>
                    </a:ext>
                  </a:extLst>
                </a:gridCol>
                <a:gridCol w="452450">
                  <a:extLst>
                    <a:ext uri="{9D8B030D-6E8A-4147-A177-3AD203B41FA5}">
                      <a16:colId xmlns:a16="http://schemas.microsoft.com/office/drawing/2014/main" xmlns="" val="20006"/>
                    </a:ext>
                  </a:extLst>
                </a:gridCol>
                <a:gridCol w="452450">
                  <a:extLst>
                    <a:ext uri="{9D8B030D-6E8A-4147-A177-3AD203B41FA5}">
                      <a16:colId xmlns:a16="http://schemas.microsoft.com/office/drawing/2014/main" xmlns="" val="20007"/>
                    </a:ext>
                  </a:extLst>
                </a:gridCol>
                <a:gridCol w="452450">
                  <a:extLst>
                    <a:ext uri="{9D8B030D-6E8A-4147-A177-3AD203B41FA5}">
                      <a16:colId xmlns:a16="http://schemas.microsoft.com/office/drawing/2014/main" xmlns="" val="20008"/>
                    </a:ext>
                  </a:extLst>
                </a:gridCol>
                <a:gridCol w="452450">
                  <a:extLst>
                    <a:ext uri="{9D8B030D-6E8A-4147-A177-3AD203B41FA5}">
                      <a16:colId xmlns:a16="http://schemas.microsoft.com/office/drawing/2014/main" xmlns="" val="20009"/>
                    </a:ext>
                  </a:extLst>
                </a:gridCol>
                <a:gridCol w="452450">
                  <a:extLst>
                    <a:ext uri="{9D8B030D-6E8A-4147-A177-3AD203B41FA5}">
                      <a16:colId xmlns:a16="http://schemas.microsoft.com/office/drawing/2014/main" xmlns="" val="20010"/>
                    </a:ext>
                  </a:extLst>
                </a:gridCol>
                <a:gridCol w="452450">
                  <a:extLst>
                    <a:ext uri="{9D8B030D-6E8A-4147-A177-3AD203B41FA5}">
                      <a16:colId xmlns:a16="http://schemas.microsoft.com/office/drawing/2014/main" xmlns="" val="20011"/>
                    </a:ext>
                  </a:extLst>
                </a:gridCol>
                <a:gridCol w="452450">
                  <a:extLst>
                    <a:ext uri="{9D8B030D-6E8A-4147-A177-3AD203B41FA5}">
                      <a16:colId xmlns:a16="http://schemas.microsoft.com/office/drawing/2014/main" xmlns="" val="20012"/>
                    </a:ext>
                  </a:extLst>
                </a:gridCol>
                <a:gridCol w="452450">
                  <a:extLst>
                    <a:ext uri="{9D8B030D-6E8A-4147-A177-3AD203B41FA5}">
                      <a16:colId xmlns:a16="http://schemas.microsoft.com/office/drawing/2014/main" xmlns="" val="20013"/>
                    </a:ext>
                  </a:extLst>
                </a:gridCol>
                <a:gridCol w="452450">
                  <a:extLst>
                    <a:ext uri="{9D8B030D-6E8A-4147-A177-3AD203B41FA5}">
                      <a16:colId xmlns:a16="http://schemas.microsoft.com/office/drawing/2014/main" xmlns="" val="20014"/>
                    </a:ext>
                  </a:extLst>
                </a:gridCol>
                <a:gridCol w="452450">
                  <a:extLst>
                    <a:ext uri="{9D8B030D-6E8A-4147-A177-3AD203B41FA5}">
                      <a16:colId xmlns:a16="http://schemas.microsoft.com/office/drawing/2014/main" xmlns="" val="20015"/>
                    </a:ext>
                  </a:extLst>
                </a:gridCol>
              </a:tblGrid>
              <a:tr h="381000">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p</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F</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P</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292" name="Google Shape;292;p28"/>
          <p:cNvGraphicFramePr/>
          <p:nvPr/>
        </p:nvGraphicFramePr>
        <p:xfrm>
          <a:off x="497225" y="4128725"/>
          <a:ext cx="7239200" cy="396210"/>
        </p:xfrm>
        <a:graphic>
          <a:graphicData uri="http://schemas.openxmlformats.org/drawingml/2006/table">
            <a:tbl>
              <a:tblPr>
                <a:noFill/>
                <a:tableStyleId>{7D9A748A-5EDF-47A2-A65E-5F4390420DF3}</a:tableStyleId>
              </a:tblPr>
              <a:tblGrid>
                <a:gridCol w="452450">
                  <a:extLst>
                    <a:ext uri="{9D8B030D-6E8A-4147-A177-3AD203B41FA5}">
                      <a16:colId xmlns:a16="http://schemas.microsoft.com/office/drawing/2014/main" xmlns="" val="20000"/>
                    </a:ext>
                  </a:extLst>
                </a:gridCol>
                <a:gridCol w="452450">
                  <a:extLst>
                    <a:ext uri="{9D8B030D-6E8A-4147-A177-3AD203B41FA5}">
                      <a16:colId xmlns:a16="http://schemas.microsoft.com/office/drawing/2014/main" xmlns="" val="20001"/>
                    </a:ext>
                  </a:extLst>
                </a:gridCol>
                <a:gridCol w="452450">
                  <a:extLst>
                    <a:ext uri="{9D8B030D-6E8A-4147-A177-3AD203B41FA5}">
                      <a16:colId xmlns:a16="http://schemas.microsoft.com/office/drawing/2014/main" xmlns="" val="20002"/>
                    </a:ext>
                  </a:extLst>
                </a:gridCol>
                <a:gridCol w="452450">
                  <a:extLst>
                    <a:ext uri="{9D8B030D-6E8A-4147-A177-3AD203B41FA5}">
                      <a16:colId xmlns:a16="http://schemas.microsoft.com/office/drawing/2014/main" xmlns="" val="20003"/>
                    </a:ext>
                  </a:extLst>
                </a:gridCol>
                <a:gridCol w="452450">
                  <a:extLst>
                    <a:ext uri="{9D8B030D-6E8A-4147-A177-3AD203B41FA5}">
                      <a16:colId xmlns:a16="http://schemas.microsoft.com/office/drawing/2014/main" xmlns="" val="20004"/>
                    </a:ext>
                  </a:extLst>
                </a:gridCol>
                <a:gridCol w="452450">
                  <a:extLst>
                    <a:ext uri="{9D8B030D-6E8A-4147-A177-3AD203B41FA5}">
                      <a16:colId xmlns:a16="http://schemas.microsoft.com/office/drawing/2014/main" xmlns="" val="20005"/>
                    </a:ext>
                  </a:extLst>
                </a:gridCol>
                <a:gridCol w="452450">
                  <a:extLst>
                    <a:ext uri="{9D8B030D-6E8A-4147-A177-3AD203B41FA5}">
                      <a16:colId xmlns:a16="http://schemas.microsoft.com/office/drawing/2014/main" xmlns="" val="20006"/>
                    </a:ext>
                  </a:extLst>
                </a:gridCol>
                <a:gridCol w="452450">
                  <a:extLst>
                    <a:ext uri="{9D8B030D-6E8A-4147-A177-3AD203B41FA5}">
                      <a16:colId xmlns:a16="http://schemas.microsoft.com/office/drawing/2014/main" xmlns="" val="20007"/>
                    </a:ext>
                  </a:extLst>
                </a:gridCol>
                <a:gridCol w="452450">
                  <a:extLst>
                    <a:ext uri="{9D8B030D-6E8A-4147-A177-3AD203B41FA5}">
                      <a16:colId xmlns:a16="http://schemas.microsoft.com/office/drawing/2014/main" xmlns="" val="20008"/>
                    </a:ext>
                  </a:extLst>
                </a:gridCol>
                <a:gridCol w="452450">
                  <a:extLst>
                    <a:ext uri="{9D8B030D-6E8A-4147-A177-3AD203B41FA5}">
                      <a16:colId xmlns:a16="http://schemas.microsoft.com/office/drawing/2014/main" xmlns="" val="20009"/>
                    </a:ext>
                  </a:extLst>
                </a:gridCol>
                <a:gridCol w="452450">
                  <a:extLst>
                    <a:ext uri="{9D8B030D-6E8A-4147-A177-3AD203B41FA5}">
                      <a16:colId xmlns:a16="http://schemas.microsoft.com/office/drawing/2014/main" xmlns="" val="20010"/>
                    </a:ext>
                  </a:extLst>
                </a:gridCol>
                <a:gridCol w="452450">
                  <a:extLst>
                    <a:ext uri="{9D8B030D-6E8A-4147-A177-3AD203B41FA5}">
                      <a16:colId xmlns:a16="http://schemas.microsoft.com/office/drawing/2014/main" xmlns="" val="20011"/>
                    </a:ext>
                  </a:extLst>
                </a:gridCol>
                <a:gridCol w="452450">
                  <a:extLst>
                    <a:ext uri="{9D8B030D-6E8A-4147-A177-3AD203B41FA5}">
                      <a16:colId xmlns:a16="http://schemas.microsoft.com/office/drawing/2014/main" xmlns="" val="20012"/>
                    </a:ext>
                  </a:extLst>
                </a:gridCol>
                <a:gridCol w="452450">
                  <a:extLst>
                    <a:ext uri="{9D8B030D-6E8A-4147-A177-3AD203B41FA5}">
                      <a16:colId xmlns:a16="http://schemas.microsoft.com/office/drawing/2014/main" xmlns="" val="20013"/>
                    </a:ext>
                  </a:extLst>
                </a:gridCol>
                <a:gridCol w="452450">
                  <a:extLst>
                    <a:ext uri="{9D8B030D-6E8A-4147-A177-3AD203B41FA5}">
                      <a16:colId xmlns:a16="http://schemas.microsoft.com/office/drawing/2014/main" xmlns="" val="20014"/>
                    </a:ext>
                  </a:extLst>
                </a:gridCol>
                <a:gridCol w="452450">
                  <a:extLst>
                    <a:ext uri="{9D8B030D-6E8A-4147-A177-3AD203B41FA5}">
                      <a16:colId xmlns:a16="http://schemas.microsoft.com/office/drawing/2014/main" xmlns="" val="20015"/>
                    </a:ext>
                  </a:extLst>
                </a:gridCol>
              </a:tblGrid>
              <a:tr h="381000">
                <a:tc>
                  <a:txBody>
                    <a:bodyPr/>
                    <a:lstStyle/>
                    <a:p>
                      <a:pPr marL="0" lvl="0" indent="0" algn="ctr" rtl="0">
                        <a:spcBef>
                          <a:spcPts val="0"/>
                        </a:spcBef>
                        <a:spcAft>
                          <a:spcPts val="0"/>
                        </a:spcAft>
                        <a:buNone/>
                      </a:pPr>
                      <a:r>
                        <a:rPr lang="en"/>
                        <a:t>12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20</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40</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19</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16</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25</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7</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13</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5</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6</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16</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19</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cxnSp>
        <p:nvCxnSpPr>
          <p:cNvPr id="293" name="Google Shape;293;p28"/>
          <p:cNvCxnSpPr/>
          <p:nvPr/>
        </p:nvCxnSpPr>
        <p:spPr>
          <a:xfrm>
            <a:off x="4113550" y="3433175"/>
            <a:ext cx="0" cy="6909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29"/>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Subword-based</a:t>
            </a:r>
            <a:endParaRPr sz="3000"/>
          </a:p>
        </p:txBody>
      </p:sp>
      <p:sp>
        <p:nvSpPr>
          <p:cNvPr id="299" name="Google Shape;299;p29"/>
          <p:cNvSpPr/>
          <p:nvPr/>
        </p:nvSpPr>
        <p:spPr>
          <a:xfrm>
            <a:off x="846675" y="2021425"/>
            <a:ext cx="3524400" cy="2074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latin typeface="Golos Text"/>
                <a:ea typeface="Golos Text"/>
                <a:cs typeface="Golos Text"/>
                <a:sym typeface="Golos Text"/>
              </a:rPr>
              <a:t>Very large vocabulary</a:t>
            </a:r>
            <a:endParaRPr sz="1600">
              <a:latin typeface="Golos Text"/>
              <a:ea typeface="Golos Text"/>
              <a:cs typeface="Golos Text"/>
              <a:sym typeface="Golos Text"/>
            </a:endParaRPr>
          </a:p>
          <a:p>
            <a:pPr marL="0" lvl="0" indent="0" algn="ctr" rtl="0">
              <a:spcBef>
                <a:spcPts val="0"/>
              </a:spcBef>
              <a:spcAft>
                <a:spcPts val="0"/>
              </a:spcAft>
              <a:buNone/>
            </a:pPr>
            <a:endParaRPr sz="1600">
              <a:latin typeface="Golos Text"/>
              <a:ea typeface="Golos Text"/>
              <a:cs typeface="Golos Text"/>
              <a:sym typeface="Golos Text"/>
            </a:endParaRPr>
          </a:p>
          <a:p>
            <a:pPr marL="0" lvl="0" indent="0" algn="ctr" rtl="0">
              <a:spcBef>
                <a:spcPts val="0"/>
              </a:spcBef>
              <a:spcAft>
                <a:spcPts val="0"/>
              </a:spcAft>
              <a:buNone/>
            </a:pPr>
            <a:r>
              <a:rPr lang="en" sz="1600">
                <a:latin typeface="Golos Text"/>
                <a:ea typeface="Golos Text"/>
                <a:cs typeface="Golos Text"/>
                <a:sym typeface="Golos Text"/>
              </a:rPr>
              <a:t>Large quality of out-of-vocabulary tokens</a:t>
            </a:r>
            <a:endParaRPr sz="1600">
              <a:latin typeface="Golos Text"/>
              <a:ea typeface="Golos Text"/>
              <a:cs typeface="Golos Text"/>
              <a:sym typeface="Golos Text"/>
            </a:endParaRPr>
          </a:p>
          <a:p>
            <a:pPr marL="0" lvl="0" indent="0" algn="ctr" rtl="0">
              <a:spcBef>
                <a:spcPts val="0"/>
              </a:spcBef>
              <a:spcAft>
                <a:spcPts val="0"/>
              </a:spcAft>
              <a:buNone/>
            </a:pPr>
            <a:endParaRPr sz="1600">
              <a:latin typeface="Golos Text"/>
              <a:ea typeface="Golos Text"/>
              <a:cs typeface="Golos Text"/>
              <a:sym typeface="Golos Text"/>
            </a:endParaRPr>
          </a:p>
          <a:p>
            <a:pPr marL="0" lvl="0" indent="0" algn="ctr" rtl="0">
              <a:spcBef>
                <a:spcPts val="0"/>
              </a:spcBef>
              <a:spcAft>
                <a:spcPts val="0"/>
              </a:spcAft>
              <a:buNone/>
            </a:pPr>
            <a:r>
              <a:rPr lang="en" sz="1600">
                <a:latin typeface="Golos Text"/>
                <a:ea typeface="Golos Text"/>
                <a:cs typeface="Golos Text"/>
                <a:sym typeface="Golos Text"/>
              </a:rPr>
              <a:t>Loss of meaning across very similarity words</a:t>
            </a:r>
            <a:endParaRPr sz="1600">
              <a:latin typeface="Golos Text"/>
              <a:ea typeface="Golos Text"/>
              <a:cs typeface="Golos Text"/>
              <a:sym typeface="Golos Text"/>
            </a:endParaRPr>
          </a:p>
        </p:txBody>
      </p:sp>
      <p:sp>
        <p:nvSpPr>
          <p:cNvPr id="300" name="Google Shape;300;p29"/>
          <p:cNvSpPr/>
          <p:nvPr/>
        </p:nvSpPr>
        <p:spPr>
          <a:xfrm>
            <a:off x="5281075" y="2021425"/>
            <a:ext cx="3524400" cy="2074200"/>
          </a:xfrm>
          <a:prstGeom prst="roundRect">
            <a:avLst>
              <a:gd name="adj" fmla="val 16667"/>
            </a:avLst>
          </a:prstGeom>
          <a:solidFill>
            <a:srgbClr val="5F8195"/>
          </a:solid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latin typeface="Golos Text"/>
                <a:ea typeface="Golos Text"/>
                <a:cs typeface="Golos Text"/>
                <a:sym typeface="Golos Text"/>
              </a:rPr>
              <a:t>Very long sequences</a:t>
            </a:r>
            <a:endParaRPr sz="1600">
              <a:latin typeface="Golos Text"/>
              <a:ea typeface="Golos Text"/>
              <a:cs typeface="Golos Text"/>
              <a:sym typeface="Golos Text"/>
            </a:endParaRPr>
          </a:p>
          <a:p>
            <a:pPr marL="0" lvl="0" indent="0" algn="ctr" rtl="0">
              <a:spcBef>
                <a:spcPts val="0"/>
              </a:spcBef>
              <a:spcAft>
                <a:spcPts val="0"/>
              </a:spcAft>
              <a:buNone/>
            </a:pPr>
            <a:endParaRPr sz="1600">
              <a:latin typeface="Golos Text"/>
              <a:ea typeface="Golos Text"/>
              <a:cs typeface="Golos Text"/>
              <a:sym typeface="Golos Text"/>
            </a:endParaRPr>
          </a:p>
          <a:p>
            <a:pPr marL="0" lvl="0" indent="0" algn="ctr" rtl="0">
              <a:spcBef>
                <a:spcPts val="0"/>
              </a:spcBef>
              <a:spcAft>
                <a:spcPts val="0"/>
              </a:spcAft>
              <a:buNone/>
            </a:pPr>
            <a:r>
              <a:rPr lang="en" sz="1600">
                <a:latin typeface="Golos Text"/>
                <a:ea typeface="Golos Text"/>
                <a:cs typeface="Golos Text"/>
                <a:sym typeface="Golos Text"/>
              </a:rPr>
              <a:t>Less meaningful individual tokens</a:t>
            </a:r>
            <a:endParaRPr sz="1600">
              <a:latin typeface="Golos Text"/>
              <a:ea typeface="Golos Text"/>
              <a:cs typeface="Golos Text"/>
              <a:sym typeface="Golos Text"/>
            </a:endParaRPr>
          </a:p>
        </p:txBody>
      </p:sp>
      <p:sp>
        <p:nvSpPr>
          <p:cNvPr id="301" name="Google Shape;301;p29"/>
          <p:cNvSpPr txBox="1">
            <a:spLocks noGrp="1"/>
          </p:cNvSpPr>
          <p:nvPr>
            <p:ph type="body" idx="4294967295"/>
          </p:nvPr>
        </p:nvSpPr>
        <p:spPr>
          <a:xfrm>
            <a:off x="1427925" y="1362300"/>
            <a:ext cx="23619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Word-based tokenization</a:t>
            </a:r>
            <a:endParaRPr/>
          </a:p>
        </p:txBody>
      </p:sp>
      <p:sp>
        <p:nvSpPr>
          <p:cNvPr id="302" name="Google Shape;302;p29"/>
          <p:cNvSpPr txBox="1">
            <a:spLocks noGrp="1"/>
          </p:cNvSpPr>
          <p:nvPr>
            <p:ph type="body" idx="4294967295"/>
          </p:nvPr>
        </p:nvSpPr>
        <p:spPr>
          <a:xfrm>
            <a:off x="5640625" y="1362300"/>
            <a:ext cx="28053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Characters-based tokenization</a:t>
            </a:r>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0"/>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Subword-based</a:t>
            </a:r>
            <a:endParaRPr sz="3000"/>
          </a:p>
        </p:txBody>
      </p:sp>
      <p:sp>
        <p:nvSpPr>
          <p:cNvPr id="308" name="Google Shape;308;p30"/>
          <p:cNvSpPr/>
          <p:nvPr/>
        </p:nvSpPr>
        <p:spPr>
          <a:xfrm>
            <a:off x="2189279" y="1893381"/>
            <a:ext cx="1300500" cy="784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dog</a:t>
            </a:r>
            <a:endParaRPr sz="1800">
              <a:latin typeface="Golos Text"/>
              <a:ea typeface="Golos Text"/>
              <a:cs typeface="Golos Text"/>
              <a:sym typeface="Golos Text"/>
            </a:endParaRPr>
          </a:p>
        </p:txBody>
      </p:sp>
      <p:graphicFrame>
        <p:nvGraphicFramePr>
          <p:cNvPr id="309" name="Google Shape;309;p30"/>
          <p:cNvGraphicFramePr/>
          <p:nvPr/>
        </p:nvGraphicFramePr>
        <p:xfrm>
          <a:off x="1381638" y="3640625"/>
          <a:ext cx="2915775" cy="457170"/>
        </p:xfrm>
        <a:graphic>
          <a:graphicData uri="http://schemas.openxmlformats.org/drawingml/2006/table">
            <a:tbl>
              <a:tblPr>
                <a:noFill/>
                <a:tableStyleId>{7D9A748A-5EDF-47A2-A65E-5F4390420DF3}</a:tableStyleId>
              </a:tblPr>
              <a:tblGrid>
                <a:gridCol w="971925">
                  <a:extLst>
                    <a:ext uri="{9D8B030D-6E8A-4147-A177-3AD203B41FA5}">
                      <a16:colId xmlns:a16="http://schemas.microsoft.com/office/drawing/2014/main" xmlns="" val="20000"/>
                    </a:ext>
                  </a:extLst>
                </a:gridCol>
                <a:gridCol w="971925">
                  <a:extLst>
                    <a:ext uri="{9D8B030D-6E8A-4147-A177-3AD203B41FA5}">
                      <a16:colId xmlns:a16="http://schemas.microsoft.com/office/drawing/2014/main" xmlns="" val="20001"/>
                    </a:ext>
                  </a:extLst>
                </a:gridCol>
                <a:gridCol w="971925">
                  <a:extLst>
                    <a:ext uri="{9D8B030D-6E8A-4147-A177-3AD203B41FA5}">
                      <a16:colId xmlns:a16="http://schemas.microsoft.com/office/drawing/2014/main" xmlns="" val="20002"/>
                    </a:ext>
                  </a:extLst>
                </a:gridCol>
              </a:tblGrid>
              <a:tr h="301625">
                <a:tc>
                  <a:txBody>
                    <a:bodyPr/>
                    <a:lstStyle/>
                    <a:p>
                      <a:pPr marL="0" lvl="0" indent="0" algn="ctr" rtl="0">
                        <a:spcBef>
                          <a:spcPts val="0"/>
                        </a:spcBef>
                        <a:spcAft>
                          <a:spcPts val="0"/>
                        </a:spcAft>
                        <a:buNone/>
                      </a:pPr>
                      <a:r>
                        <a:rPr lang="en" sz="1800"/>
                        <a:t>d</a:t>
                      </a:r>
                      <a:endParaRPr sz="1800"/>
                    </a:p>
                  </a:txBody>
                  <a:tcPr marL="91425" marR="91425" marT="91425" marB="91425" anchor="ctr"/>
                </a:tc>
                <a:tc>
                  <a:txBody>
                    <a:bodyPr/>
                    <a:lstStyle/>
                    <a:p>
                      <a:pPr marL="0" lvl="0" indent="0" algn="ctr" rtl="0">
                        <a:spcBef>
                          <a:spcPts val="0"/>
                        </a:spcBef>
                        <a:spcAft>
                          <a:spcPts val="0"/>
                        </a:spcAft>
                        <a:buNone/>
                      </a:pPr>
                      <a:r>
                        <a:rPr lang="en" sz="1800"/>
                        <a:t>o</a:t>
                      </a:r>
                      <a:endParaRPr sz="1800"/>
                    </a:p>
                  </a:txBody>
                  <a:tcPr marL="91425" marR="91425" marT="91425" marB="91425" anchor="ctr"/>
                </a:tc>
                <a:tc>
                  <a:txBody>
                    <a:bodyPr/>
                    <a:lstStyle/>
                    <a:p>
                      <a:pPr marL="0" lvl="0" indent="0" algn="ctr" rtl="0">
                        <a:spcBef>
                          <a:spcPts val="0"/>
                        </a:spcBef>
                        <a:spcAft>
                          <a:spcPts val="0"/>
                        </a:spcAft>
                        <a:buNone/>
                      </a:pPr>
                      <a:r>
                        <a:rPr lang="en" sz="1800"/>
                        <a:t>g</a:t>
                      </a:r>
                      <a:endParaRPr sz="1800"/>
                    </a:p>
                  </a:txBody>
                  <a:tcPr marL="91425" marR="91425" marT="91425" marB="91425" anchor="ctr"/>
                </a:tc>
                <a:extLst>
                  <a:ext uri="{0D108BD9-81ED-4DB2-BD59-A6C34878D82A}">
                    <a16:rowId xmlns:a16="http://schemas.microsoft.com/office/drawing/2014/main" xmlns="" val="10000"/>
                  </a:ext>
                </a:extLst>
              </a:tr>
            </a:tbl>
          </a:graphicData>
        </a:graphic>
      </p:graphicFrame>
      <p:cxnSp>
        <p:nvCxnSpPr>
          <p:cNvPr id="310" name="Google Shape;310;p30"/>
          <p:cNvCxnSpPr>
            <a:stCxn id="308" idx="2"/>
          </p:cNvCxnSpPr>
          <p:nvPr/>
        </p:nvCxnSpPr>
        <p:spPr>
          <a:xfrm flipH="1">
            <a:off x="2833529" y="2677581"/>
            <a:ext cx="6000" cy="984300"/>
          </a:xfrm>
          <a:prstGeom prst="straightConnector1">
            <a:avLst/>
          </a:prstGeom>
          <a:noFill/>
          <a:ln w="19050" cap="flat" cmpd="sng">
            <a:solidFill>
              <a:schemeClr val="dk2"/>
            </a:solidFill>
            <a:prstDash val="solid"/>
            <a:round/>
            <a:headEnd type="none" w="med" len="med"/>
            <a:tailEnd type="triangle" w="med" len="med"/>
          </a:ln>
        </p:spPr>
      </p:cxnSp>
      <p:sp>
        <p:nvSpPr>
          <p:cNvPr id="311" name="Google Shape;311;p30"/>
          <p:cNvSpPr/>
          <p:nvPr/>
        </p:nvSpPr>
        <p:spPr>
          <a:xfrm>
            <a:off x="6575004" y="1893381"/>
            <a:ext cx="1300500" cy="7842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dogs</a:t>
            </a:r>
            <a:endParaRPr sz="1800">
              <a:latin typeface="Golos Text"/>
              <a:ea typeface="Golos Text"/>
              <a:cs typeface="Golos Text"/>
              <a:sym typeface="Golos Text"/>
            </a:endParaRPr>
          </a:p>
        </p:txBody>
      </p:sp>
      <p:graphicFrame>
        <p:nvGraphicFramePr>
          <p:cNvPr id="312" name="Google Shape;312;p30"/>
          <p:cNvGraphicFramePr/>
          <p:nvPr/>
        </p:nvGraphicFramePr>
        <p:xfrm>
          <a:off x="6250313" y="3640625"/>
          <a:ext cx="1943850" cy="457170"/>
        </p:xfrm>
        <a:graphic>
          <a:graphicData uri="http://schemas.openxmlformats.org/drawingml/2006/table">
            <a:tbl>
              <a:tblPr>
                <a:noFill/>
                <a:tableStyleId>{7D9A748A-5EDF-47A2-A65E-5F4390420DF3}</a:tableStyleId>
              </a:tblPr>
              <a:tblGrid>
                <a:gridCol w="971925">
                  <a:extLst>
                    <a:ext uri="{9D8B030D-6E8A-4147-A177-3AD203B41FA5}">
                      <a16:colId xmlns:a16="http://schemas.microsoft.com/office/drawing/2014/main" xmlns="" val="20000"/>
                    </a:ext>
                  </a:extLst>
                </a:gridCol>
                <a:gridCol w="971925">
                  <a:extLst>
                    <a:ext uri="{9D8B030D-6E8A-4147-A177-3AD203B41FA5}">
                      <a16:colId xmlns:a16="http://schemas.microsoft.com/office/drawing/2014/main" xmlns="" val="20001"/>
                    </a:ext>
                  </a:extLst>
                </a:gridCol>
              </a:tblGrid>
              <a:tr h="301625">
                <a:tc>
                  <a:txBody>
                    <a:bodyPr/>
                    <a:lstStyle/>
                    <a:p>
                      <a:pPr marL="0" lvl="0" indent="0" algn="ctr" rtl="0">
                        <a:spcBef>
                          <a:spcPts val="0"/>
                        </a:spcBef>
                        <a:spcAft>
                          <a:spcPts val="0"/>
                        </a:spcAft>
                        <a:buNone/>
                      </a:pPr>
                      <a:r>
                        <a:rPr lang="en" sz="1800"/>
                        <a:t>dog</a:t>
                      </a:r>
                      <a:endParaRPr sz="1800"/>
                    </a:p>
                  </a:txBody>
                  <a:tcPr marL="91425" marR="91425" marT="91425" marB="91425" anchor="ctr"/>
                </a:tc>
                <a:tc>
                  <a:txBody>
                    <a:bodyPr/>
                    <a:lstStyle/>
                    <a:p>
                      <a:pPr marL="0" lvl="0" indent="0" algn="ctr" rtl="0">
                        <a:spcBef>
                          <a:spcPts val="0"/>
                        </a:spcBef>
                        <a:spcAft>
                          <a:spcPts val="0"/>
                        </a:spcAft>
                        <a:buNone/>
                      </a:pPr>
                      <a:r>
                        <a:rPr lang="en" sz="1800"/>
                        <a:t>s</a:t>
                      </a:r>
                      <a:endParaRPr sz="1800"/>
                    </a:p>
                  </a:txBody>
                  <a:tcPr marL="91425" marR="91425" marT="91425" marB="91425" anchor="ctr"/>
                </a:tc>
                <a:extLst>
                  <a:ext uri="{0D108BD9-81ED-4DB2-BD59-A6C34878D82A}">
                    <a16:rowId xmlns:a16="http://schemas.microsoft.com/office/drawing/2014/main" xmlns="" val="10000"/>
                  </a:ext>
                </a:extLst>
              </a:tr>
            </a:tbl>
          </a:graphicData>
        </a:graphic>
      </p:graphicFrame>
      <p:cxnSp>
        <p:nvCxnSpPr>
          <p:cNvPr id="313" name="Google Shape;313;p30"/>
          <p:cNvCxnSpPr>
            <a:stCxn id="311" idx="2"/>
          </p:cNvCxnSpPr>
          <p:nvPr/>
        </p:nvCxnSpPr>
        <p:spPr>
          <a:xfrm flipH="1">
            <a:off x="7219254" y="2677581"/>
            <a:ext cx="6000" cy="984300"/>
          </a:xfrm>
          <a:prstGeom prst="straightConnector1">
            <a:avLst/>
          </a:prstGeom>
          <a:noFill/>
          <a:ln w="19050" cap="flat" cmpd="sng">
            <a:solidFill>
              <a:schemeClr val="dk2"/>
            </a:solidFill>
            <a:prstDash val="solid"/>
            <a:round/>
            <a:headEnd type="none" w="med" len="med"/>
            <a:tailEnd type="triangle" w="med" len="med"/>
          </a:ln>
        </p:spPr>
      </p:cxnSp>
      <p:cxnSp>
        <p:nvCxnSpPr>
          <p:cNvPr id="314" name="Google Shape;314;p30"/>
          <p:cNvCxnSpPr/>
          <p:nvPr/>
        </p:nvCxnSpPr>
        <p:spPr>
          <a:xfrm>
            <a:off x="949825" y="1893375"/>
            <a:ext cx="3778200" cy="2762100"/>
          </a:xfrm>
          <a:prstGeom prst="straightConnector1">
            <a:avLst/>
          </a:prstGeom>
          <a:noFill/>
          <a:ln w="28575" cap="flat" cmpd="sng">
            <a:solidFill>
              <a:srgbClr val="A61C00"/>
            </a:solidFill>
            <a:prstDash val="solid"/>
            <a:round/>
            <a:headEnd type="none" w="med" len="med"/>
            <a:tailEnd type="none" w="med" len="med"/>
          </a:ln>
        </p:spPr>
      </p:cxnSp>
      <p:cxnSp>
        <p:nvCxnSpPr>
          <p:cNvPr id="315" name="Google Shape;315;p30"/>
          <p:cNvCxnSpPr/>
          <p:nvPr/>
        </p:nvCxnSpPr>
        <p:spPr>
          <a:xfrm flipH="1">
            <a:off x="992225" y="1947300"/>
            <a:ext cx="3587700" cy="2709300"/>
          </a:xfrm>
          <a:prstGeom prst="straightConnector1">
            <a:avLst/>
          </a:prstGeom>
          <a:noFill/>
          <a:ln w="28575" cap="flat" cmpd="sng">
            <a:solidFill>
              <a:srgbClr val="A61C00"/>
            </a:solidFill>
            <a:prstDash val="solid"/>
            <a:round/>
            <a:headEnd type="none" w="med" len="med"/>
            <a:tailEnd type="none" w="med" len="med"/>
          </a:ln>
        </p:spPr>
      </p:cxnSp>
      <p:sp>
        <p:nvSpPr>
          <p:cNvPr id="316" name="Google Shape;316;p30"/>
          <p:cNvSpPr txBox="1">
            <a:spLocks noGrp="1"/>
          </p:cNvSpPr>
          <p:nvPr>
            <p:ph type="body" idx="4294967295"/>
          </p:nvPr>
        </p:nvSpPr>
        <p:spPr>
          <a:xfrm>
            <a:off x="949825" y="1013050"/>
            <a:ext cx="3587700" cy="58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Frequently used words should not be splitting into smaller subwords</a:t>
            </a:r>
            <a:endParaRPr/>
          </a:p>
        </p:txBody>
      </p:sp>
      <p:sp>
        <p:nvSpPr>
          <p:cNvPr id="317" name="Google Shape;317;p30"/>
          <p:cNvSpPr txBox="1">
            <a:spLocks noGrp="1"/>
          </p:cNvSpPr>
          <p:nvPr>
            <p:ph type="body" idx="4294967295"/>
          </p:nvPr>
        </p:nvSpPr>
        <p:spPr>
          <a:xfrm>
            <a:off x="5320750" y="1013050"/>
            <a:ext cx="3587700" cy="58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Rare words should be decomposes into meaningful subwords</a:t>
            </a:r>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1"/>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Subword-based</a:t>
            </a:r>
            <a:endParaRPr sz="3000"/>
          </a:p>
        </p:txBody>
      </p:sp>
      <p:sp>
        <p:nvSpPr>
          <p:cNvPr id="323" name="Google Shape;323;p31"/>
          <p:cNvSpPr/>
          <p:nvPr/>
        </p:nvSpPr>
        <p:spPr>
          <a:xfrm>
            <a:off x="3333046" y="1861626"/>
            <a:ext cx="23511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tokenization</a:t>
            </a:r>
            <a:endParaRPr sz="1800">
              <a:latin typeface="Golos Text"/>
              <a:ea typeface="Golos Text"/>
              <a:cs typeface="Golos Text"/>
              <a:sym typeface="Golos Text"/>
            </a:endParaRPr>
          </a:p>
        </p:txBody>
      </p:sp>
      <p:cxnSp>
        <p:nvCxnSpPr>
          <p:cNvPr id="324" name="Google Shape;324;p31"/>
          <p:cNvCxnSpPr>
            <a:stCxn id="323" idx="2"/>
            <a:endCxn id="325" idx="0"/>
          </p:cNvCxnSpPr>
          <p:nvPr/>
        </p:nvCxnSpPr>
        <p:spPr>
          <a:xfrm flipH="1">
            <a:off x="3588496" y="2569026"/>
            <a:ext cx="920100" cy="778500"/>
          </a:xfrm>
          <a:prstGeom prst="straightConnector1">
            <a:avLst/>
          </a:prstGeom>
          <a:noFill/>
          <a:ln w="19050" cap="flat" cmpd="sng">
            <a:solidFill>
              <a:schemeClr val="dk2"/>
            </a:solidFill>
            <a:prstDash val="solid"/>
            <a:round/>
            <a:headEnd type="none" w="med" len="med"/>
            <a:tailEnd type="triangle" w="med" len="med"/>
          </a:ln>
        </p:spPr>
      </p:cxnSp>
      <p:sp>
        <p:nvSpPr>
          <p:cNvPr id="326" name="Google Shape;326;p31"/>
          <p:cNvSpPr txBox="1">
            <a:spLocks noGrp="1"/>
          </p:cNvSpPr>
          <p:nvPr>
            <p:ph type="body" idx="4294967295"/>
          </p:nvPr>
        </p:nvSpPr>
        <p:spPr>
          <a:xfrm>
            <a:off x="715100" y="861400"/>
            <a:ext cx="7825800" cy="45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Rare words should be decomposes into meaningful subwords</a:t>
            </a:r>
            <a:endParaRPr/>
          </a:p>
        </p:txBody>
      </p:sp>
      <p:sp>
        <p:nvSpPr>
          <p:cNvPr id="325" name="Google Shape;325;p31"/>
          <p:cNvSpPr/>
          <p:nvPr/>
        </p:nvSpPr>
        <p:spPr>
          <a:xfrm>
            <a:off x="2759349" y="3347525"/>
            <a:ext cx="16581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token</a:t>
            </a:r>
            <a:endParaRPr sz="1800">
              <a:latin typeface="Golos Text"/>
              <a:ea typeface="Golos Text"/>
              <a:cs typeface="Golos Text"/>
              <a:sym typeface="Golos Text"/>
            </a:endParaRPr>
          </a:p>
        </p:txBody>
      </p:sp>
      <p:sp>
        <p:nvSpPr>
          <p:cNvPr id="327" name="Google Shape;327;p31"/>
          <p:cNvSpPr/>
          <p:nvPr/>
        </p:nvSpPr>
        <p:spPr>
          <a:xfrm>
            <a:off x="4557699" y="3347525"/>
            <a:ext cx="16581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##ization</a:t>
            </a:r>
            <a:endParaRPr sz="1800">
              <a:latin typeface="Golos Text"/>
              <a:ea typeface="Golos Text"/>
              <a:cs typeface="Golos Text"/>
              <a:sym typeface="Golos Text"/>
            </a:endParaRPr>
          </a:p>
        </p:txBody>
      </p:sp>
      <p:cxnSp>
        <p:nvCxnSpPr>
          <p:cNvPr id="328" name="Google Shape;328;p31"/>
          <p:cNvCxnSpPr>
            <a:stCxn id="323" idx="2"/>
            <a:endCxn id="327" idx="0"/>
          </p:cNvCxnSpPr>
          <p:nvPr/>
        </p:nvCxnSpPr>
        <p:spPr>
          <a:xfrm>
            <a:off x="4508596" y="2569026"/>
            <a:ext cx="878100" cy="778500"/>
          </a:xfrm>
          <a:prstGeom prst="straightConnector1">
            <a:avLst/>
          </a:prstGeom>
          <a:noFill/>
          <a:ln w="19050" cap="flat" cmpd="sng">
            <a:solidFill>
              <a:schemeClr val="dk2"/>
            </a:solidFill>
            <a:prstDash val="solid"/>
            <a:round/>
            <a:headEnd type="none" w="med" len="med"/>
            <a:tailEnd type="triangle" w="med" len="med"/>
          </a:ln>
        </p:spPr>
      </p:cxnSp>
      <p:sp>
        <p:nvSpPr>
          <p:cNvPr id="329" name="Google Shape;329;p31"/>
          <p:cNvSpPr txBox="1">
            <a:spLocks noGrp="1"/>
          </p:cNvSpPr>
          <p:nvPr>
            <p:ph type="body" idx="4294967295"/>
          </p:nvPr>
        </p:nvSpPr>
        <p:spPr>
          <a:xfrm>
            <a:off x="1189900" y="3347525"/>
            <a:ext cx="1429200" cy="1187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Token</a:t>
            </a:r>
            <a:endParaRPr/>
          </a:p>
          <a:p>
            <a:pPr marL="0" lvl="0" indent="0" algn="r" rtl="0">
              <a:spcBef>
                <a:spcPts val="0"/>
              </a:spcBef>
              <a:spcAft>
                <a:spcPts val="0"/>
              </a:spcAft>
              <a:buNone/>
            </a:pPr>
            <a:r>
              <a:rPr lang="en"/>
              <a:t>Tokens</a:t>
            </a:r>
            <a:endParaRPr/>
          </a:p>
          <a:p>
            <a:pPr marL="0" lvl="0" indent="0" algn="r" rtl="0">
              <a:spcBef>
                <a:spcPts val="0"/>
              </a:spcBef>
              <a:spcAft>
                <a:spcPts val="0"/>
              </a:spcAft>
              <a:buNone/>
            </a:pPr>
            <a:r>
              <a:rPr lang="en"/>
              <a:t>Tokenization</a:t>
            </a:r>
            <a:endParaRPr/>
          </a:p>
          <a:p>
            <a:pPr marL="0" lvl="0" indent="0" algn="r" rtl="0">
              <a:spcBef>
                <a:spcPts val="0"/>
              </a:spcBef>
              <a:spcAft>
                <a:spcPts val="0"/>
              </a:spcAft>
              <a:buNone/>
            </a:pPr>
            <a:r>
              <a:rPr lang="en"/>
              <a:t>Tokenizing </a:t>
            </a:r>
            <a:endParaRPr/>
          </a:p>
        </p:txBody>
      </p:sp>
      <p:sp>
        <p:nvSpPr>
          <p:cNvPr id="330" name="Google Shape;330;p31"/>
          <p:cNvSpPr txBox="1">
            <a:spLocks noGrp="1"/>
          </p:cNvSpPr>
          <p:nvPr>
            <p:ph type="body" idx="4294967295"/>
          </p:nvPr>
        </p:nvSpPr>
        <p:spPr>
          <a:xfrm>
            <a:off x="6306950" y="3347525"/>
            <a:ext cx="1498800" cy="152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Tokenization</a:t>
            </a:r>
            <a:endParaRPr/>
          </a:p>
          <a:p>
            <a:pPr marL="0" lvl="0" indent="0" algn="l" rtl="0">
              <a:spcBef>
                <a:spcPts val="0"/>
              </a:spcBef>
              <a:spcAft>
                <a:spcPts val="0"/>
              </a:spcAft>
              <a:buNone/>
            </a:pPr>
            <a:r>
              <a:rPr lang="en"/>
              <a:t>Modernization</a:t>
            </a:r>
            <a:endParaRPr/>
          </a:p>
          <a:p>
            <a:pPr marL="0" lvl="0" indent="0" algn="l" rtl="0">
              <a:spcBef>
                <a:spcPts val="600"/>
              </a:spcBef>
              <a:spcAft>
                <a:spcPts val="0"/>
              </a:spcAft>
              <a:buNone/>
            </a:pPr>
            <a:r>
              <a:rPr lang="en"/>
              <a:t>Immunization</a:t>
            </a:r>
            <a:endParaRPr/>
          </a:p>
          <a:p>
            <a:pPr marL="0" lvl="0" indent="0" algn="l" rtl="0">
              <a:spcBef>
                <a:spcPts val="600"/>
              </a:spcBef>
              <a:spcAft>
                <a:spcPts val="600"/>
              </a:spcAft>
              <a:buNone/>
            </a:pPr>
            <a:r>
              <a:rPr lang="en"/>
              <a:t>Privatization</a:t>
            </a:r>
            <a:endParaRPr sz="1200">
              <a:solidFill>
                <a:srgbClr val="333333"/>
              </a:solidFill>
              <a:highlight>
                <a:srgbClr val="FFFFFF"/>
              </a:highlight>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32"/>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Subword-based</a:t>
            </a:r>
            <a:endParaRPr sz="3000"/>
          </a:p>
        </p:txBody>
      </p:sp>
      <p:sp>
        <p:nvSpPr>
          <p:cNvPr id="336" name="Google Shape;336;p32"/>
          <p:cNvSpPr/>
          <p:nvPr/>
        </p:nvSpPr>
        <p:spPr>
          <a:xfrm>
            <a:off x="429350" y="2113525"/>
            <a:ext cx="24045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WordPiece</a:t>
            </a:r>
            <a:endParaRPr sz="1800">
              <a:latin typeface="Golos Text"/>
              <a:ea typeface="Golos Text"/>
              <a:cs typeface="Golos Text"/>
              <a:sym typeface="Golos Text"/>
            </a:endParaRPr>
          </a:p>
        </p:txBody>
      </p:sp>
      <p:sp>
        <p:nvSpPr>
          <p:cNvPr id="337" name="Google Shape;337;p32"/>
          <p:cNvSpPr/>
          <p:nvPr/>
        </p:nvSpPr>
        <p:spPr>
          <a:xfrm>
            <a:off x="3399152" y="2113525"/>
            <a:ext cx="24045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Unigram</a:t>
            </a:r>
            <a:endParaRPr sz="1800">
              <a:latin typeface="Golos Text"/>
              <a:ea typeface="Golos Text"/>
              <a:cs typeface="Golos Text"/>
              <a:sym typeface="Golos Text"/>
            </a:endParaRPr>
          </a:p>
        </p:txBody>
      </p:sp>
      <p:sp>
        <p:nvSpPr>
          <p:cNvPr id="338" name="Google Shape;338;p32"/>
          <p:cNvSpPr/>
          <p:nvPr/>
        </p:nvSpPr>
        <p:spPr>
          <a:xfrm>
            <a:off x="6368953" y="2113525"/>
            <a:ext cx="2404500" cy="7074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Golos Text"/>
                <a:ea typeface="Golos Text"/>
                <a:cs typeface="Golos Text"/>
                <a:sym typeface="Golos Text"/>
              </a:rPr>
              <a:t>Byte-Pair Encoding</a:t>
            </a:r>
            <a:endParaRPr sz="1800">
              <a:latin typeface="Golos Text"/>
              <a:ea typeface="Golos Text"/>
              <a:cs typeface="Golos Text"/>
              <a:sym typeface="Golos Text"/>
            </a:endParaRPr>
          </a:p>
        </p:txBody>
      </p:sp>
      <p:sp>
        <p:nvSpPr>
          <p:cNvPr id="339" name="Google Shape;339;p32"/>
          <p:cNvSpPr txBox="1">
            <a:spLocks noGrp="1"/>
          </p:cNvSpPr>
          <p:nvPr>
            <p:ph type="body" idx="4294967295"/>
          </p:nvPr>
        </p:nvSpPr>
        <p:spPr>
          <a:xfrm>
            <a:off x="429350" y="2927250"/>
            <a:ext cx="1671600" cy="4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BERT, DistilBERT</a:t>
            </a:r>
            <a:endParaRPr/>
          </a:p>
        </p:txBody>
      </p:sp>
      <p:sp>
        <p:nvSpPr>
          <p:cNvPr id="340" name="Google Shape;340;p32"/>
          <p:cNvSpPr txBox="1">
            <a:spLocks noGrp="1"/>
          </p:cNvSpPr>
          <p:nvPr>
            <p:ph type="body" idx="4294967295"/>
          </p:nvPr>
        </p:nvSpPr>
        <p:spPr>
          <a:xfrm>
            <a:off x="3399150" y="2927250"/>
            <a:ext cx="1998300" cy="4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XLNet, T5, ALBERT</a:t>
            </a:r>
            <a:endParaRPr/>
          </a:p>
        </p:txBody>
      </p:sp>
      <p:sp>
        <p:nvSpPr>
          <p:cNvPr id="341" name="Google Shape;341;p32"/>
          <p:cNvSpPr txBox="1">
            <a:spLocks noGrp="1"/>
          </p:cNvSpPr>
          <p:nvPr>
            <p:ph type="body" idx="4294967295"/>
          </p:nvPr>
        </p:nvSpPr>
        <p:spPr>
          <a:xfrm>
            <a:off x="6368950" y="2927250"/>
            <a:ext cx="1998300" cy="41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GPT-2, RoBERTa</a:t>
            </a:r>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3"/>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sp>
        <p:nvSpPr>
          <p:cNvPr id="347" name="Google Shape;347;p33"/>
          <p:cNvSpPr txBox="1">
            <a:spLocks noGrp="1"/>
          </p:cNvSpPr>
          <p:nvPr>
            <p:ph type="body" idx="4294967295"/>
          </p:nvPr>
        </p:nvSpPr>
        <p:spPr>
          <a:xfrm>
            <a:off x="715100" y="772650"/>
            <a:ext cx="7062000" cy="8958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highlight>
                  <a:srgbClr val="E69138"/>
                </a:highlight>
              </a:rPr>
              <a:t>Machine</a:t>
            </a:r>
            <a:r>
              <a:rPr lang="en"/>
              <a:t> </a:t>
            </a:r>
            <a:r>
              <a:rPr lang="en">
                <a:highlight>
                  <a:srgbClr val="E69138"/>
                </a:highlight>
              </a:rPr>
              <a:t>learning</a:t>
            </a:r>
            <a:r>
              <a:rPr lang="en"/>
              <a:t> </a:t>
            </a:r>
            <a:r>
              <a:rPr lang="en">
                <a:highlight>
                  <a:srgbClr val="E69138"/>
                </a:highlight>
              </a:rPr>
              <a:t>is</a:t>
            </a:r>
            <a:r>
              <a:rPr lang="en"/>
              <a:t> </a:t>
            </a:r>
            <a:r>
              <a:rPr lang="en">
                <a:highlight>
                  <a:srgbClr val="E69138"/>
                </a:highlight>
              </a:rPr>
              <a:t>a</a:t>
            </a:r>
            <a:r>
              <a:rPr lang="en"/>
              <a:t> </a:t>
            </a:r>
            <a:r>
              <a:rPr lang="en">
                <a:highlight>
                  <a:srgbClr val="E69138"/>
                </a:highlight>
              </a:rPr>
              <a:t>fascinating</a:t>
            </a:r>
            <a:r>
              <a:rPr lang="en"/>
              <a:t> </a:t>
            </a:r>
            <a:r>
              <a:rPr lang="en">
                <a:highlight>
                  <a:srgbClr val="E69138"/>
                </a:highlight>
              </a:rPr>
              <a:t>field</a:t>
            </a:r>
            <a:r>
              <a:rPr lang="en"/>
              <a:t> </a:t>
            </a:r>
            <a:r>
              <a:rPr lang="en">
                <a:highlight>
                  <a:srgbClr val="E69138"/>
                </a:highlight>
              </a:rPr>
              <a:t>.</a:t>
            </a:r>
            <a:endParaRPr>
              <a:highlight>
                <a:srgbClr val="E69138"/>
              </a:highlight>
            </a:endParaRPr>
          </a:p>
          <a:p>
            <a:pPr marL="0" lvl="0" indent="0" algn="l" rtl="0">
              <a:spcBef>
                <a:spcPts val="0"/>
              </a:spcBef>
              <a:spcAft>
                <a:spcPts val="0"/>
              </a:spcAft>
              <a:buNone/>
            </a:pPr>
            <a:r>
              <a:rPr lang="en">
                <a:highlight>
                  <a:srgbClr val="E69138"/>
                </a:highlight>
              </a:rPr>
              <a:t>Natural</a:t>
            </a:r>
            <a:r>
              <a:rPr lang="en"/>
              <a:t> </a:t>
            </a:r>
            <a:r>
              <a:rPr lang="en">
                <a:highlight>
                  <a:srgbClr val="E69138"/>
                </a:highlight>
              </a:rPr>
              <a:t>language</a:t>
            </a:r>
            <a:r>
              <a:rPr lang="en"/>
              <a:t> </a:t>
            </a:r>
            <a:r>
              <a:rPr lang="en">
                <a:highlight>
                  <a:srgbClr val="E69138"/>
                </a:highlight>
              </a:rPr>
              <a:t>processing</a:t>
            </a:r>
            <a:r>
              <a:rPr lang="en"/>
              <a:t> </a:t>
            </a:r>
            <a:r>
              <a:rPr lang="en">
                <a:highlight>
                  <a:srgbClr val="E69138"/>
                </a:highlight>
              </a:rPr>
              <a:t>helps</a:t>
            </a:r>
            <a:r>
              <a:rPr lang="en"/>
              <a:t> </a:t>
            </a:r>
            <a:r>
              <a:rPr lang="en">
                <a:highlight>
                  <a:srgbClr val="E69138"/>
                </a:highlight>
              </a:rPr>
              <a:t>computers</a:t>
            </a:r>
            <a:r>
              <a:rPr lang="en"/>
              <a:t> </a:t>
            </a:r>
            <a:r>
              <a:rPr lang="en">
                <a:highlight>
                  <a:srgbClr val="E69138"/>
                </a:highlight>
              </a:rPr>
              <a:t>understand</a:t>
            </a:r>
            <a:r>
              <a:rPr lang="en"/>
              <a:t> </a:t>
            </a:r>
            <a:r>
              <a:rPr lang="en">
                <a:highlight>
                  <a:srgbClr val="E69138"/>
                </a:highlight>
              </a:rPr>
              <a:t>human</a:t>
            </a:r>
            <a:r>
              <a:rPr lang="en"/>
              <a:t> </a:t>
            </a:r>
            <a:r>
              <a:rPr lang="en">
                <a:highlight>
                  <a:srgbClr val="E69138"/>
                </a:highlight>
              </a:rPr>
              <a:t>language</a:t>
            </a:r>
            <a:r>
              <a:rPr lang="en"/>
              <a:t> </a:t>
            </a:r>
            <a:r>
              <a:rPr lang="en">
                <a:highlight>
                  <a:srgbClr val="E69138"/>
                </a:highlight>
              </a:rPr>
              <a:t>.</a:t>
            </a:r>
            <a:endParaRPr>
              <a:highlight>
                <a:srgbClr val="E69138"/>
              </a:highlight>
            </a:endParaRPr>
          </a:p>
          <a:p>
            <a:pPr marL="0" lvl="0" indent="0" algn="l" rtl="0">
              <a:spcBef>
                <a:spcPts val="0"/>
              </a:spcBef>
              <a:spcAft>
                <a:spcPts val="0"/>
              </a:spcAft>
              <a:buNone/>
            </a:pPr>
            <a:r>
              <a:rPr lang="en">
                <a:highlight>
                  <a:srgbClr val="E69138"/>
                </a:highlight>
              </a:rPr>
              <a:t>Deep</a:t>
            </a:r>
            <a:r>
              <a:rPr lang="en"/>
              <a:t> </a:t>
            </a:r>
            <a:r>
              <a:rPr lang="en">
                <a:highlight>
                  <a:srgbClr val="E69138"/>
                </a:highlight>
              </a:rPr>
              <a:t>learning</a:t>
            </a:r>
            <a:r>
              <a:rPr lang="en"/>
              <a:t> </a:t>
            </a:r>
            <a:r>
              <a:rPr lang="en">
                <a:highlight>
                  <a:srgbClr val="E69138"/>
                </a:highlight>
              </a:rPr>
              <a:t>models</a:t>
            </a:r>
            <a:r>
              <a:rPr lang="en"/>
              <a:t> </a:t>
            </a:r>
            <a:r>
              <a:rPr lang="en">
                <a:highlight>
                  <a:srgbClr val="E69138"/>
                </a:highlight>
              </a:rPr>
              <a:t>,</a:t>
            </a:r>
            <a:r>
              <a:rPr lang="en"/>
              <a:t> </a:t>
            </a:r>
            <a:r>
              <a:rPr lang="en">
                <a:highlight>
                  <a:srgbClr val="E69138"/>
                </a:highlight>
              </a:rPr>
              <a:t>such</a:t>
            </a:r>
            <a:r>
              <a:rPr lang="en"/>
              <a:t> </a:t>
            </a:r>
            <a:r>
              <a:rPr lang="en">
                <a:highlight>
                  <a:srgbClr val="E69138"/>
                </a:highlight>
              </a:rPr>
              <a:t>as</a:t>
            </a:r>
            <a:r>
              <a:rPr lang="en"/>
              <a:t> </a:t>
            </a:r>
            <a:r>
              <a:rPr lang="en">
                <a:highlight>
                  <a:srgbClr val="E69138"/>
                </a:highlight>
              </a:rPr>
              <a:t>neural</a:t>
            </a:r>
            <a:r>
              <a:rPr lang="en"/>
              <a:t> </a:t>
            </a:r>
            <a:r>
              <a:rPr lang="en">
                <a:highlight>
                  <a:srgbClr val="E69138"/>
                </a:highlight>
              </a:rPr>
              <a:t>networks</a:t>
            </a:r>
            <a:r>
              <a:rPr lang="en"/>
              <a:t> </a:t>
            </a:r>
            <a:r>
              <a:rPr lang="en">
                <a:highlight>
                  <a:srgbClr val="E69138"/>
                </a:highlight>
              </a:rPr>
              <a:t>,</a:t>
            </a:r>
            <a:r>
              <a:rPr lang="en"/>
              <a:t> </a:t>
            </a:r>
            <a:r>
              <a:rPr lang="en">
                <a:highlight>
                  <a:srgbClr val="E69138"/>
                </a:highlight>
              </a:rPr>
              <a:t>have</a:t>
            </a:r>
            <a:r>
              <a:rPr lang="en"/>
              <a:t> </a:t>
            </a:r>
            <a:r>
              <a:rPr lang="en">
                <a:highlight>
                  <a:srgbClr val="E69138"/>
                </a:highlight>
              </a:rPr>
              <a:t>revolutionized</a:t>
            </a:r>
            <a:r>
              <a:rPr lang="en"/>
              <a:t> </a:t>
            </a:r>
            <a:r>
              <a:rPr lang="en">
                <a:highlight>
                  <a:srgbClr val="E69138"/>
                </a:highlight>
              </a:rPr>
              <a:t>AI</a:t>
            </a:r>
            <a:r>
              <a:rPr lang="en"/>
              <a:t> </a:t>
            </a:r>
            <a:r>
              <a:rPr lang="en">
                <a:highlight>
                  <a:srgbClr val="E69138"/>
                </a:highlight>
              </a:rPr>
              <a:t>.</a:t>
            </a:r>
            <a:endParaRPr sz="1200">
              <a:solidFill>
                <a:srgbClr val="374151"/>
              </a:solidFill>
              <a:highlight>
                <a:srgbClr val="E69138"/>
              </a:highlight>
              <a:latin typeface="Roboto"/>
              <a:ea typeface="Roboto"/>
              <a:cs typeface="Roboto"/>
              <a:sym typeface="Roboto"/>
            </a:endParaRPr>
          </a:p>
        </p:txBody>
      </p:sp>
      <p:graphicFrame>
        <p:nvGraphicFramePr>
          <p:cNvPr id="348" name="Google Shape;348;p33"/>
          <p:cNvGraphicFramePr/>
          <p:nvPr/>
        </p:nvGraphicFramePr>
        <p:xfrm>
          <a:off x="491950"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machine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learning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is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349" name="Google Shape;349;p33"/>
          <p:cNvGraphicFramePr/>
          <p:nvPr/>
        </p:nvGraphicFramePr>
        <p:xfrm>
          <a:off x="2716825"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fascinating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field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350" name="Google Shape;350;p33"/>
          <p:cNvGraphicFramePr/>
          <p:nvPr/>
        </p:nvGraphicFramePr>
        <p:xfrm>
          <a:off x="4941700"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3</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natural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language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351" name="Google Shape;351;p33"/>
          <p:cNvGraphicFramePr/>
          <p:nvPr/>
        </p:nvGraphicFramePr>
        <p:xfrm>
          <a:off x="7166575"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processing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helps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computers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352" name="Google Shape;352;p33"/>
          <p:cNvGraphicFramePr/>
          <p:nvPr/>
        </p:nvGraphicFramePr>
        <p:xfrm>
          <a:off x="491950"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understand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human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deep</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353" name="Google Shape;353;p33"/>
          <p:cNvGraphicFramePr/>
          <p:nvPr/>
        </p:nvGraphicFramePr>
        <p:xfrm>
          <a:off x="2716825"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such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as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354" name="Google Shape;354;p33"/>
          <p:cNvGraphicFramePr/>
          <p:nvPr/>
        </p:nvGraphicFramePr>
        <p:xfrm>
          <a:off x="4941700"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neural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networks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have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355" name="Google Shape;355;p33"/>
          <p:cNvGraphicFramePr/>
          <p:nvPr/>
        </p:nvGraphicFramePr>
        <p:xfrm>
          <a:off x="7014175" y="3434175"/>
          <a:ext cx="1977425" cy="1545975"/>
        </p:xfrm>
        <a:graphic>
          <a:graphicData uri="http://schemas.openxmlformats.org/drawingml/2006/table">
            <a:tbl>
              <a:tblPr>
                <a:noFill/>
                <a:tableStyleId>{7D9A748A-5EDF-47A2-A65E-5F4390420DF3}</a:tableStyleId>
              </a:tblPr>
              <a:tblGrid>
                <a:gridCol w="1344600">
                  <a:extLst>
                    <a:ext uri="{9D8B030D-6E8A-4147-A177-3AD203B41FA5}">
                      <a16:colId xmlns:a16="http://schemas.microsoft.com/office/drawing/2014/main" xmlns="" val="20000"/>
                    </a:ext>
                  </a:extLst>
                </a:gridCol>
                <a:gridCol w="632825">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revolutionized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ai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models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4"/>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361" name="Google Shape;361;p34"/>
          <p:cNvGraphicFramePr/>
          <p:nvPr/>
        </p:nvGraphicFramePr>
        <p:xfrm>
          <a:off x="715100" y="1185475"/>
          <a:ext cx="1953200" cy="3706700"/>
        </p:xfrm>
        <a:graphic>
          <a:graphicData uri="http://schemas.openxmlformats.org/drawingml/2006/table">
            <a:tbl>
              <a:tblPr>
                <a:noFill/>
                <a:tableStyleId>{7D9A748A-5EDF-47A2-A65E-5F4390420DF3}</a:tableStyleId>
              </a:tblPr>
              <a:tblGrid>
                <a:gridCol w="1328125">
                  <a:extLst>
                    <a:ext uri="{9D8B030D-6E8A-4147-A177-3AD203B41FA5}">
                      <a16:colId xmlns:a16="http://schemas.microsoft.com/office/drawing/2014/main" xmlns="" val="20000"/>
                    </a:ext>
                  </a:extLst>
                </a:gridCol>
                <a:gridCol w="625075">
                  <a:extLst>
                    <a:ext uri="{9D8B030D-6E8A-4147-A177-3AD203B41FA5}">
                      <a16:colId xmlns:a16="http://schemas.microsoft.com/office/drawing/2014/main" xmlns="" val="20001"/>
                    </a:ext>
                  </a:extLst>
                </a:gridCol>
              </a:tblGrid>
              <a:tr h="516050">
                <a:tc>
                  <a:txBody>
                    <a:bodyPr/>
                    <a:lstStyle/>
                    <a:p>
                      <a:pPr marL="0" lvl="0" indent="0" algn="ctr" rtl="0">
                        <a:spcBef>
                          <a:spcPts val="0"/>
                        </a:spcBef>
                        <a:spcAft>
                          <a:spcPts val="0"/>
                        </a:spcAft>
                        <a:buNone/>
                      </a:pPr>
                      <a:r>
                        <a:rPr lang="en"/>
                        <a:t>machine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6050">
                <a:tc>
                  <a:txBody>
                    <a:bodyPr/>
                    <a:lstStyle/>
                    <a:p>
                      <a:pPr marL="0" lvl="0" indent="0" algn="ctr" rtl="0">
                        <a:spcBef>
                          <a:spcPts val="0"/>
                        </a:spcBef>
                        <a:spcAft>
                          <a:spcPts val="0"/>
                        </a:spcAft>
                        <a:buNone/>
                      </a:pPr>
                      <a:r>
                        <a:rPr lang="en"/>
                        <a:t>learning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6050">
                <a:tc>
                  <a:txBody>
                    <a:bodyPr/>
                    <a:lstStyle/>
                    <a:p>
                      <a:pPr marL="0" lvl="0" indent="0" algn="ctr" rtl="0">
                        <a:spcBef>
                          <a:spcPts val="0"/>
                        </a:spcBef>
                        <a:spcAft>
                          <a:spcPts val="0"/>
                        </a:spcAft>
                        <a:buNone/>
                      </a:pPr>
                      <a:r>
                        <a:rPr lang="en"/>
                        <a:t>learn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516050">
                <a:tc>
                  <a:txBody>
                    <a:bodyPr/>
                    <a:lstStyle/>
                    <a:p>
                      <a:pPr marL="0" lvl="0" indent="0" algn="ctr" rtl="0">
                        <a:spcBef>
                          <a:spcPts val="0"/>
                        </a:spcBef>
                        <a:spcAft>
                          <a:spcPts val="0"/>
                        </a:spcAft>
                        <a:buNone/>
                      </a:pPr>
                      <a:r>
                        <a:rPr lang="en"/>
                        <a:t>learner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610400">
                <a:tc>
                  <a:txBody>
                    <a:bodyPr/>
                    <a:lstStyle/>
                    <a:p>
                      <a:pPr marL="0" lvl="0" indent="0" algn="ctr" rtl="0">
                        <a:spcBef>
                          <a:spcPts val="0"/>
                        </a:spcBef>
                        <a:spcAft>
                          <a:spcPts val="0"/>
                        </a:spcAft>
                        <a:buNone/>
                      </a:pPr>
                      <a:r>
                        <a:rPr lang="en"/>
                        <a:t>revolutionized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516050">
                <a:tc>
                  <a:txBody>
                    <a:bodyPr/>
                    <a:lstStyle/>
                    <a:p>
                      <a:pPr marL="0" lvl="0" indent="0" algn="ctr" rtl="0">
                        <a:spcBef>
                          <a:spcPts val="0"/>
                        </a:spcBef>
                        <a:spcAft>
                          <a:spcPts val="0"/>
                        </a:spcAft>
                        <a:buNone/>
                      </a:pPr>
                      <a:r>
                        <a:rPr lang="en"/>
                        <a:t>revolutionize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516050">
                <a:tc>
                  <a:txBody>
                    <a:bodyPr/>
                    <a:lstStyle/>
                    <a:p>
                      <a:pPr marL="0" lvl="0" indent="0" algn="ctr" rtl="0">
                        <a:spcBef>
                          <a:spcPts val="0"/>
                        </a:spcBef>
                        <a:spcAft>
                          <a:spcPts val="0"/>
                        </a:spcAft>
                        <a:buNone/>
                      </a:pPr>
                      <a:r>
                        <a:rPr lang="en"/>
                        <a:t>revolutionary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6"/>
                  </a:ext>
                </a:extLst>
              </a:tr>
            </a:tbl>
          </a:graphicData>
        </a:graphic>
      </p:graphicFrame>
      <p:graphicFrame>
        <p:nvGraphicFramePr>
          <p:cNvPr id="362" name="Google Shape;362;p34"/>
          <p:cNvGraphicFramePr/>
          <p:nvPr/>
        </p:nvGraphicFramePr>
        <p:xfrm>
          <a:off x="3035375" y="118547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xmlns="" val="20000"/>
                    </a:ext>
                  </a:extLst>
                </a:gridCol>
                <a:gridCol w="836775">
                  <a:extLst>
                    <a:ext uri="{9D8B030D-6E8A-4147-A177-3AD203B41FA5}">
                      <a16:colId xmlns:a16="http://schemas.microsoft.com/office/drawing/2014/main" xmlns="" val="20001"/>
                    </a:ext>
                  </a:extLst>
                </a:gridCol>
                <a:gridCol w="836775">
                  <a:extLst>
                    <a:ext uri="{9D8B030D-6E8A-4147-A177-3AD203B41FA5}">
                      <a16:colId xmlns:a16="http://schemas.microsoft.com/office/drawing/2014/main" xmlns="" val="20002"/>
                    </a:ext>
                  </a:extLst>
                </a:gridCol>
                <a:gridCol w="836775">
                  <a:extLst>
                    <a:ext uri="{9D8B030D-6E8A-4147-A177-3AD203B41FA5}">
                      <a16:colId xmlns:a16="http://schemas.microsoft.com/office/drawing/2014/main" xmlns="" val="20003"/>
                    </a:ext>
                  </a:extLst>
                </a:gridCol>
                <a:gridCol w="836775">
                  <a:extLst>
                    <a:ext uri="{9D8B030D-6E8A-4147-A177-3AD203B41FA5}">
                      <a16:colId xmlns:a16="http://schemas.microsoft.com/office/drawing/2014/main" xmlns="" val="20004"/>
                    </a:ext>
                  </a:extLst>
                </a:gridCol>
                <a:gridCol w="836775">
                  <a:extLst>
                    <a:ext uri="{9D8B030D-6E8A-4147-A177-3AD203B41FA5}">
                      <a16:colId xmlns:a16="http://schemas.microsoft.com/office/drawing/2014/main" xmlns="" val="20005"/>
                    </a:ext>
                  </a:extLst>
                </a:gridCol>
                <a:gridCol w="836775">
                  <a:extLst>
                    <a:ext uri="{9D8B030D-6E8A-4147-A177-3AD203B41FA5}">
                      <a16:colId xmlns:a16="http://schemas.microsoft.com/office/drawing/2014/main" xmlns="" val="20006"/>
                    </a:ext>
                  </a:extLst>
                </a:gridCol>
              </a:tblGrid>
              <a:tr h="516050">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63" name="Google Shape;363;p34"/>
          <p:cNvGraphicFramePr/>
          <p:nvPr/>
        </p:nvGraphicFramePr>
        <p:xfrm>
          <a:off x="3035375" y="1701525"/>
          <a:ext cx="5857400" cy="516050"/>
        </p:xfrm>
        <a:graphic>
          <a:graphicData uri="http://schemas.openxmlformats.org/drawingml/2006/table">
            <a:tbl>
              <a:tblPr>
                <a:noFill/>
                <a:tableStyleId>{7D9A748A-5EDF-47A2-A65E-5F4390420DF3}</a:tableStyleId>
              </a:tblPr>
              <a:tblGrid>
                <a:gridCol w="732175">
                  <a:extLst>
                    <a:ext uri="{9D8B030D-6E8A-4147-A177-3AD203B41FA5}">
                      <a16:colId xmlns:a16="http://schemas.microsoft.com/office/drawing/2014/main" xmlns="" val="20000"/>
                    </a:ext>
                  </a:extLst>
                </a:gridCol>
                <a:gridCol w="732175">
                  <a:extLst>
                    <a:ext uri="{9D8B030D-6E8A-4147-A177-3AD203B41FA5}">
                      <a16:colId xmlns:a16="http://schemas.microsoft.com/office/drawing/2014/main" xmlns="" val="20001"/>
                    </a:ext>
                  </a:extLst>
                </a:gridCol>
                <a:gridCol w="732175">
                  <a:extLst>
                    <a:ext uri="{9D8B030D-6E8A-4147-A177-3AD203B41FA5}">
                      <a16:colId xmlns:a16="http://schemas.microsoft.com/office/drawing/2014/main" xmlns="" val="20002"/>
                    </a:ext>
                  </a:extLst>
                </a:gridCol>
                <a:gridCol w="732175">
                  <a:extLst>
                    <a:ext uri="{9D8B030D-6E8A-4147-A177-3AD203B41FA5}">
                      <a16:colId xmlns:a16="http://schemas.microsoft.com/office/drawing/2014/main" xmlns="" val="20003"/>
                    </a:ext>
                  </a:extLst>
                </a:gridCol>
                <a:gridCol w="732175">
                  <a:extLst>
                    <a:ext uri="{9D8B030D-6E8A-4147-A177-3AD203B41FA5}">
                      <a16:colId xmlns:a16="http://schemas.microsoft.com/office/drawing/2014/main" xmlns="" val="20004"/>
                    </a:ext>
                  </a:extLst>
                </a:gridCol>
                <a:gridCol w="732175">
                  <a:extLst>
                    <a:ext uri="{9D8B030D-6E8A-4147-A177-3AD203B41FA5}">
                      <a16:colId xmlns:a16="http://schemas.microsoft.com/office/drawing/2014/main" xmlns="" val="20005"/>
                    </a:ext>
                  </a:extLst>
                </a:gridCol>
                <a:gridCol w="732175">
                  <a:extLst>
                    <a:ext uri="{9D8B030D-6E8A-4147-A177-3AD203B41FA5}">
                      <a16:colId xmlns:a16="http://schemas.microsoft.com/office/drawing/2014/main" xmlns="" val="20006"/>
                    </a:ext>
                  </a:extLst>
                </a:gridCol>
                <a:gridCol w="732175">
                  <a:extLst>
                    <a:ext uri="{9D8B030D-6E8A-4147-A177-3AD203B41FA5}">
                      <a16:colId xmlns:a16="http://schemas.microsoft.com/office/drawing/2014/main" xmlns="" val="20007"/>
                    </a:ext>
                  </a:extLst>
                </a:gridCol>
              </a:tblGrid>
              <a:tr h="516050">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64" name="Google Shape;364;p34"/>
          <p:cNvGraphicFramePr/>
          <p:nvPr/>
        </p:nvGraphicFramePr>
        <p:xfrm>
          <a:off x="3035375" y="2246200"/>
          <a:ext cx="5857375" cy="487425"/>
        </p:xfrm>
        <a:graphic>
          <a:graphicData uri="http://schemas.openxmlformats.org/drawingml/2006/table">
            <a:tbl>
              <a:tblPr>
                <a:noFill/>
                <a:tableStyleId>{7D9A748A-5EDF-47A2-A65E-5F4390420DF3}</a:tableStyleId>
              </a:tblPr>
              <a:tblGrid>
                <a:gridCol w="1171475">
                  <a:extLst>
                    <a:ext uri="{9D8B030D-6E8A-4147-A177-3AD203B41FA5}">
                      <a16:colId xmlns:a16="http://schemas.microsoft.com/office/drawing/2014/main" xmlns="" val="20000"/>
                    </a:ext>
                  </a:extLst>
                </a:gridCol>
                <a:gridCol w="1171475">
                  <a:extLst>
                    <a:ext uri="{9D8B030D-6E8A-4147-A177-3AD203B41FA5}">
                      <a16:colId xmlns:a16="http://schemas.microsoft.com/office/drawing/2014/main" xmlns="" val="20001"/>
                    </a:ext>
                  </a:extLst>
                </a:gridCol>
                <a:gridCol w="1171475">
                  <a:extLst>
                    <a:ext uri="{9D8B030D-6E8A-4147-A177-3AD203B41FA5}">
                      <a16:colId xmlns:a16="http://schemas.microsoft.com/office/drawing/2014/main" xmlns="" val="20002"/>
                    </a:ext>
                  </a:extLst>
                </a:gridCol>
                <a:gridCol w="1171475">
                  <a:extLst>
                    <a:ext uri="{9D8B030D-6E8A-4147-A177-3AD203B41FA5}">
                      <a16:colId xmlns:a16="http://schemas.microsoft.com/office/drawing/2014/main" xmlns="" val="20003"/>
                    </a:ext>
                  </a:extLst>
                </a:gridCol>
                <a:gridCol w="1171475">
                  <a:extLst>
                    <a:ext uri="{9D8B030D-6E8A-4147-A177-3AD203B41FA5}">
                      <a16:colId xmlns:a16="http://schemas.microsoft.com/office/drawing/2014/main" xmlns="" val="20004"/>
                    </a:ext>
                  </a:extLst>
                </a:gridCol>
              </a:tblGrid>
              <a:tr h="487425">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65" name="Google Shape;365;p34"/>
          <p:cNvGraphicFramePr/>
          <p:nvPr/>
        </p:nvGraphicFramePr>
        <p:xfrm>
          <a:off x="3035350" y="273362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xmlns="" val="20000"/>
                    </a:ext>
                  </a:extLst>
                </a:gridCol>
                <a:gridCol w="836775">
                  <a:extLst>
                    <a:ext uri="{9D8B030D-6E8A-4147-A177-3AD203B41FA5}">
                      <a16:colId xmlns:a16="http://schemas.microsoft.com/office/drawing/2014/main" xmlns="" val="20001"/>
                    </a:ext>
                  </a:extLst>
                </a:gridCol>
                <a:gridCol w="836775">
                  <a:extLst>
                    <a:ext uri="{9D8B030D-6E8A-4147-A177-3AD203B41FA5}">
                      <a16:colId xmlns:a16="http://schemas.microsoft.com/office/drawing/2014/main" xmlns="" val="20002"/>
                    </a:ext>
                  </a:extLst>
                </a:gridCol>
                <a:gridCol w="836775">
                  <a:extLst>
                    <a:ext uri="{9D8B030D-6E8A-4147-A177-3AD203B41FA5}">
                      <a16:colId xmlns:a16="http://schemas.microsoft.com/office/drawing/2014/main" xmlns="" val="20003"/>
                    </a:ext>
                  </a:extLst>
                </a:gridCol>
                <a:gridCol w="836775">
                  <a:extLst>
                    <a:ext uri="{9D8B030D-6E8A-4147-A177-3AD203B41FA5}">
                      <a16:colId xmlns:a16="http://schemas.microsoft.com/office/drawing/2014/main" xmlns="" val="20004"/>
                    </a:ext>
                  </a:extLst>
                </a:gridCol>
                <a:gridCol w="836775">
                  <a:extLst>
                    <a:ext uri="{9D8B030D-6E8A-4147-A177-3AD203B41FA5}">
                      <a16:colId xmlns:a16="http://schemas.microsoft.com/office/drawing/2014/main" xmlns="" val="20005"/>
                    </a:ext>
                  </a:extLst>
                </a:gridCol>
                <a:gridCol w="836775">
                  <a:extLst>
                    <a:ext uri="{9D8B030D-6E8A-4147-A177-3AD203B41FA5}">
                      <a16:colId xmlns:a16="http://schemas.microsoft.com/office/drawing/2014/main" xmlns="" val="20006"/>
                    </a:ext>
                  </a:extLst>
                </a:gridCol>
              </a:tblGrid>
              <a:tr h="516050">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66" name="Google Shape;366;p34"/>
          <p:cNvGraphicFramePr/>
          <p:nvPr/>
        </p:nvGraphicFramePr>
        <p:xfrm>
          <a:off x="3035675" y="3249675"/>
          <a:ext cx="5857250" cy="610400"/>
        </p:xfrm>
        <a:graphic>
          <a:graphicData uri="http://schemas.openxmlformats.org/drawingml/2006/table">
            <a:tbl>
              <a:tblPr>
                <a:noFill/>
                <a:tableStyleId>{7D9A748A-5EDF-47A2-A65E-5F4390420DF3}</a:tableStyleId>
              </a:tblPr>
              <a:tblGrid>
                <a:gridCol w="418375">
                  <a:extLst>
                    <a:ext uri="{9D8B030D-6E8A-4147-A177-3AD203B41FA5}">
                      <a16:colId xmlns:a16="http://schemas.microsoft.com/office/drawing/2014/main" xmlns="" val="20000"/>
                    </a:ext>
                  </a:extLst>
                </a:gridCol>
                <a:gridCol w="418375">
                  <a:extLst>
                    <a:ext uri="{9D8B030D-6E8A-4147-A177-3AD203B41FA5}">
                      <a16:colId xmlns:a16="http://schemas.microsoft.com/office/drawing/2014/main" xmlns="" val="20001"/>
                    </a:ext>
                  </a:extLst>
                </a:gridCol>
                <a:gridCol w="418375">
                  <a:extLst>
                    <a:ext uri="{9D8B030D-6E8A-4147-A177-3AD203B41FA5}">
                      <a16:colId xmlns:a16="http://schemas.microsoft.com/office/drawing/2014/main" xmlns="" val="20002"/>
                    </a:ext>
                  </a:extLst>
                </a:gridCol>
                <a:gridCol w="418375">
                  <a:extLst>
                    <a:ext uri="{9D8B030D-6E8A-4147-A177-3AD203B41FA5}">
                      <a16:colId xmlns:a16="http://schemas.microsoft.com/office/drawing/2014/main" xmlns="" val="20003"/>
                    </a:ext>
                  </a:extLst>
                </a:gridCol>
                <a:gridCol w="418375">
                  <a:extLst>
                    <a:ext uri="{9D8B030D-6E8A-4147-A177-3AD203B41FA5}">
                      <a16:colId xmlns:a16="http://schemas.microsoft.com/office/drawing/2014/main" xmlns="" val="20004"/>
                    </a:ext>
                  </a:extLst>
                </a:gridCol>
                <a:gridCol w="418375">
                  <a:extLst>
                    <a:ext uri="{9D8B030D-6E8A-4147-A177-3AD203B41FA5}">
                      <a16:colId xmlns:a16="http://schemas.microsoft.com/office/drawing/2014/main" xmlns="" val="20005"/>
                    </a:ext>
                  </a:extLst>
                </a:gridCol>
                <a:gridCol w="418375">
                  <a:extLst>
                    <a:ext uri="{9D8B030D-6E8A-4147-A177-3AD203B41FA5}">
                      <a16:colId xmlns:a16="http://schemas.microsoft.com/office/drawing/2014/main" xmlns="" val="20006"/>
                    </a:ext>
                  </a:extLst>
                </a:gridCol>
                <a:gridCol w="418375">
                  <a:extLst>
                    <a:ext uri="{9D8B030D-6E8A-4147-A177-3AD203B41FA5}">
                      <a16:colId xmlns:a16="http://schemas.microsoft.com/office/drawing/2014/main" xmlns="" val="20007"/>
                    </a:ext>
                  </a:extLst>
                </a:gridCol>
                <a:gridCol w="418375">
                  <a:extLst>
                    <a:ext uri="{9D8B030D-6E8A-4147-A177-3AD203B41FA5}">
                      <a16:colId xmlns:a16="http://schemas.microsoft.com/office/drawing/2014/main" xmlns="" val="20008"/>
                    </a:ext>
                  </a:extLst>
                </a:gridCol>
                <a:gridCol w="418375">
                  <a:extLst>
                    <a:ext uri="{9D8B030D-6E8A-4147-A177-3AD203B41FA5}">
                      <a16:colId xmlns:a16="http://schemas.microsoft.com/office/drawing/2014/main" xmlns="" val="20009"/>
                    </a:ext>
                  </a:extLst>
                </a:gridCol>
                <a:gridCol w="418375">
                  <a:extLst>
                    <a:ext uri="{9D8B030D-6E8A-4147-A177-3AD203B41FA5}">
                      <a16:colId xmlns:a16="http://schemas.microsoft.com/office/drawing/2014/main" xmlns="" val="20010"/>
                    </a:ext>
                  </a:extLst>
                </a:gridCol>
                <a:gridCol w="418375">
                  <a:extLst>
                    <a:ext uri="{9D8B030D-6E8A-4147-A177-3AD203B41FA5}">
                      <a16:colId xmlns:a16="http://schemas.microsoft.com/office/drawing/2014/main" xmlns="" val="20011"/>
                    </a:ext>
                  </a:extLst>
                </a:gridCol>
                <a:gridCol w="418375">
                  <a:extLst>
                    <a:ext uri="{9D8B030D-6E8A-4147-A177-3AD203B41FA5}">
                      <a16:colId xmlns:a16="http://schemas.microsoft.com/office/drawing/2014/main" xmlns="" val="20012"/>
                    </a:ext>
                  </a:extLst>
                </a:gridCol>
                <a:gridCol w="418375">
                  <a:extLst>
                    <a:ext uri="{9D8B030D-6E8A-4147-A177-3AD203B41FA5}">
                      <a16:colId xmlns:a16="http://schemas.microsoft.com/office/drawing/2014/main" xmlns="" val="20013"/>
                    </a:ext>
                  </a:extLst>
                </a:gridCol>
              </a:tblGrid>
              <a:tr h="610400">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67" name="Google Shape;367;p34"/>
          <p:cNvGraphicFramePr/>
          <p:nvPr/>
        </p:nvGraphicFramePr>
        <p:xfrm>
          <a:off x="3035400" y="3860075"/>
          <a:ext cx="5857475" cy="516050"/>
        </p:xfrm>
        <a:graphic>
          <a:graphicData uri="http://schemas.openxmlformats.org/drawingml/2006/table">
            <a:tbl>
              <a:tblPr>
                <a:noFill/>
                <a:tableStyleId>{7D9A748A-5EDF-47A2-A65E-5F4390420DF3}</a:tableStyleId>
              </a:tblPr>
              <a:tblGrid>
                <a:gridCol w="450575">
                  <a:extLst>
                    <a:ext uri="{9D8B030D-6E8A-4147-A177-3AD203B41FA5}">
                      <a16:colId xmlns:a16="http://schemas.microsoft.com/office/drawing/2014/main" xmlns="" val="20000"/>
                    </a:ext>
                  </a:extLst>
                </a:gridCol>
                <a:gridCol w="450575">
                  <a:extLst>
                    <a:ext uri="{9D8B030D-6E8A-4147-A177-3AD203B41FA5}">
                      <a16:colId xmlns:a16="http://schemas.microsoft.com/office/drawing/2014/main" xmlns="" val="20001"/>
                    </a:ext>
                  </a:extLst>
                </a:gridCol>
                <a:gridCol w="450575">
                  <a:extLst>
                    <a:ext uri="{9D8B030D-6E8A-4147-A177-3AD203B41FA5}">
                      <a16:colId xmlns:a16="http://schemas.microsoft.com/office/drawing/2014/main" xmlns="" val="20002"/>
                    </a:ext>
                  </a:extLst>
                </a:gridCol>
                <a:gridCol w="450575">
                  <a:extLst>
                    <a:ext uri="{9D8B030D-6E8A-4147-A177-3AD203B41FA5}">
                      <a16:colId xmlns:a16="http://schemas.microsoft.com/office/drawing/2014/main" xmlns="" val="20003"/>
                    </a:ext>
                  </a:extLst>
                </a:gridCol>
                <a:gridCol w="450575">
                  <a:extLst>
                    <a:ext uri="{9D8B030D-6E8A-4147-A177-3AD203B41FA5}">
                      <a16:colId xmlns:a16="http://schemas.microsoft.com/office/drawing/2014/main" xmlns="" val="20004"/>
                    </a:ext>
                  </a:extLst>
                </a:gridCol>
                <a:gridCol w="450575">
                  <a:extLst>
                    <a:ext uri="{9D8B030D-6E8A-4147-A177-3AD203B41FA5}">
                      <a16:colId xmlns:a16="http://schemas.microsoft.com/office/drawing/2014/main" xmlns="" val="20005"/>
                    </a:ext>
                  </a:extLst>
                </a:gridCol>
                <a:gridCol w="450575">
                  <a:extLst>
                    <a:ext uri="{9D8B030D-6E8A-4147-A177-3AD203B41FA5}">
                      <a16:colId xmlns:a16="http://schemas.microsoft.com/office/drawing/2014/main" xmlns="" val="20006"/>
                    </a:ext>
                  </a:extLst>
                </a:gridCol>
                <a:gridCol w="450575">
                  <a:extLst>
                    <a:ext uri="{9D8B030D-6E8A-4147-A177-3AD203B41FA5}">
                      <a16:colId xmlns:a16="http://schemas.microsoft.com/office/drawing/2014/main" xmlns="" val="20007"/>
                    </a:ext>
                  </a:extLst>
                </a:gridCol>
                <a:gridCol w="450575">
                  <a:extLst>
                    <a:ext uri="{9D8B030D-6E8A-4147-A177-3AD203B41FA5}">
                      <a16:colId xmlns:a16="http://schemas.microsoft.com/office/drawing/2014/main" xmlns="" val="20008"/>
                    </a:ext>
                  </a:extLst>
                </a:gridCol>
                <a:gridCol w="450575">
                  <a:extLst>
                    <a:ext uri="{9D8B030D-6E8A-4147-A177-3AD203B41FA5}">
                      <a16:colId xmlns:a16="http://schemas.microsoft.com/office/drawing/2014/main" xmlns="" val="20009"/>
                    </a:ext>
                  </a:extLst>
                </a:gridCol>
                <a:gridCol w="450575">
                  <a:extLst>
                    <a:ext uri="{9D8B030D-6E8A-4147-A177-3AD203B41FA5}">
                      <a16:colId xmlns:a16="http://schemas.microsoft.com/office/drawing/2014/main" xmlns="" val="20010"/>
                    </a:ext>
                  </a:extLst>
                </a:gridCol>
                <a:gridCol w="450575">
                  <a:extLst>
                    <a:ext uri="{9D8B030D-6E8A-4147-A177-3AD203B41FA5}">
                      <a16:colId xmlns:a16="http://schemas.microsoft.com/office/drawing/2014/main" xmlns="" val="20011"/>
                    </a:ext>
                  </a:extLst>
                </a:gridCol>
                <a:gridCol w="450575">
                  <a:extLst>
                    <a:ext uri="{9D8B030D-6E8A-4147-A177-3AD203B41FA5}">
                      <a16:colId xmlns:a16="http://schemas.microsoft.com/office/drawing/2014/main" xmlns="" val="20012"/>
                    </a:ext>
                  </a:extLst>
                </a:gridCol>
              </a:tblGrid>
              <a:tr h="516050">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68" name="Google Shape;368;p34"/>
          <p:cNvGraphicFramePr/>
          <p:nvPr/>
        </p:nvGraphicFramePr>
        <p:xfrm>
          <a:off x="3035675" y="4376125"/>
          <a:ext cx="5857150" cy="516050"/>
        </p:xfrm>
        <a:graphic>
          <a:graphicData uri="http://schemas.openxmlformats.org/drawingml/2006/table">
            <a:tbl>
              <a:tblPr>
                <a:noFill/>
                <a:tableStyleId>{7D9A748A-5EDF-47A2-A65E-5F4390420DF3}</a:tableStyleId>
              </a:tblPr>
              <a:tblGrid>
                <a:gridCol w="450550">
                  <a:extLst>
                    <a:ext uri="{9D8B030D-6E8A-4147-A177-3AD203B41FA5}">
                      <a16:colId xmlns:a16="http://schemas.microsoft.com/office/drawing/2014/main" xmlns="" val="20000"/>
                    </a:ext>
                  </a:extLst>
                </a:gridCol>
                <a:gridCol w="450550">
                  <a:extLst>
                    <a:ext uri="{9D8B030D-6E8A-4147-A177-3AD203B41FA5}">
                      <a16:colId xmlns:a16="http://schemas.microsoft.com/office/drawing/2014/main" xmlns="" val="20001"/>
                    </a:ext>
                  </a:extLst>
                </a:gridCol>
                <a:gridCol w="450550">
                  <a:extLst>
                    <a:ext uri="{9D8B030D-6E8A-4147-A177-3AD203B41FA5}">
                      <a16:colId xmlns:a16="http://schemas.microsoft.com/office/drawing/2014/main" xmlns="" val="20002"/>
                    </a:ext>
                  </a:extLst>
                </a:gridCol>
                <a:gridCol w="450550">
                  <a:extLst>
                    <a:ext uri="{9D8B030D-6E8A-4147-A177-3AD203B41FA5}">
                      <a16:colId xmlns:a16="http://schemas.microsoft.com/office/drawing/2014/main" xmlns="" val="20003"/>
                    </a:ext>
                  </a:extLst>
                </a:gridCol>
                <a:gridCol w="450550">
                  <a:extLst>
                    <a:ext uri="{9D8B030D-6E8A-4147-A177-3AD203B41FA5}">
                      <a16:colId xmlns:a16="http://schemas.microsoft.com/office/drawing/2014/main" xmlns="" val="20004"/>
                    </a:ext>
                  </a:extLst>
                </a:gridCol>
                <a:gridCol w="450550">
                  <a:extLst>
                    <a:ext uri="{9D8B030D-6E8A-4147-A177-3AD203B41FA5}">
                      <a16:colId xmlns:a16="http://schemas.microsoft.com/office/drawing/2014/main" xmlns="" val="20005"/>
                    </a:ext>
                  </a:extLst>
                </a:gridCol>
                <a:gridCol w="450550">
                  <a:extLst>
                    <a:ext uri="{9D8B030D-6E8A-4147-A177-3AD203B41FA5}">
                      <a16:colId xmlns:a16="http://schemas.microsoft.com/office/drawing/2014/main" xmlns="" val="20006"/>
                    </a:ext>
                  </a:extLst>
                </a:gridCol>
                <a:gridCol w="450550">
                  <a:extLst>
                    <a:ext uri="{9D8B030D-6E8A-4147-A177-3AD203B41FA5}">
                      <a16:colId xmlns:a16="http://schemas.microsoft.com/office/drawing/2014/main" xmlns="" val="20007"/>
                    </a:ext>
                  </a:extLst>
                </a:gridCol>
                <a:gridCol w="450550">
                  <a:extLst>
                    <a:ext uri="{9D8B030D-6E8A-4147-A177-3AD203B41FA5}">
                      <a16:colId xmlns:a16="http://schemas.microsoft.com/office/drawing/2014/main" xmlns="" val="20008"/>
                    </a:ext>
                  </a:extLst>
                </a:gridCol>
                <a:gridCol w="450550">
                  <a:extLst>
                    <a:ext uri="{9D8B030D-6E8A-4147-A177-3AD203B41FA5}">
                      <a16:colId xmlns:a16="http://schemas.microsoft.com/office/drawing/2014/main" xmlns="" val="20009"/>
                    </a:ext>
                  </a:extLst>
                </a:gridCol>
                <a:gridCol w="450550">
                  <a:extLst>
                    <a:ext uri="{9D8B030D-6E8A-4147-A177-3AD203B41FA5}">
                      <a16:colId xmlns:a16="http://schemas.microsoft.com/office/drawing/2014/main" xmlns="" val="20010"/>
                    </a:ext>
                  </a:extLst>
                </a:gridCol>
                <a:gridCol w="450550">
                  <a:extLst>
                    <a:ext uri="{9D8B030D-6E8A-4147-A177-3AD203B41FA5}">
                      <a16:colId xmlns:a16="http://schemas.microsoft.com/office/drawing/2014/main" xmlns="" val="20011"/>
                    </a:ext>
                  </a:extLst>
                </a:gridCol>
                <a:gridCol w="450550">
                  <a:extLst>
                    <a:ext uri="{9D8B030D-6E8A-4147-A177-3AD203B41FA5}">
                      <a16:colId xmlns:a16="http://schemas.microsoft.com/office/drawing/2014/main" xmlns="" val="20012"/>
                    </a:ext>
                  </a:extLst>
                </a:gridCol>
              </a:tblGrid>
              <a:tr h="516050">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3" name="Google Shape;373;p3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374" name="Google Shape;374;p35"/>
          <p:cNvGraphicFramePr/>
          <p:nvPr/>
        </p:nvGraphicFramePr>
        <p:xfrm>
          <a:off x="3716300"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xmlns="" val="20000"/>
                    </a:ext>
                  </a:extLst>
                </a:gridCol>
                <a:gridCol w="766625">
                  <a:extLst>
                    <a:ext uri="{9D8B030D-6E8A-4147-A177-3AD203B41FA5}">
                      <a16:colId xmlns:a16="http://schemas.microsoft.com/office/drawing/2014/main" xmlns="" val="20001"/>
                    </a:ext>
                  </a:extLst>
                </a:gridCol>
                <a:gridCol w="766625">
                  <a:extLst>
                    <a:ext uri="{9D8B030D-6E8A-4147-A177-3AD203B41FA5}">
                      <a16:colId xmlns:a16="http://schemas.microsoft.com/office/drawing/2014/main" xmlns=""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529275">
                <a:tc gridSpan="3">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6"/>
                  </a:ext>
                </a:extLst>
              </a:tr>
            </a:tbl>
          </a:graphicData>
        </a:graphic>
      </p:graphicFrame>
      <p:sp>
        <p:nvSpPr>
          <p:cNvPr id="375" name="Google Shape;375;p35"/>
          <p:cNvSpPr txBox="1">
            <a:spLocks noGrp="1"/>
          </p:cNvSpPr>
          <p:nvPr>
            <p:ph type="body" idx="4294967295"/>
          </p:nvPr>
        </p:nvSpPr>
        <p:spPr>
          <a:xfrm>
            <a:off x="2547850"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36"/>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381" name="Google Shape;381;p36"/>
          <p:cNvGraphicFramePr/>
          <p:nvPr/>
        </p:nvGraphicFramePr>
        <p:xfrm>
          <a:off x="277950" y="107620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xmlns="" val="20000"/>
                    </a:ext>
                  </a:extLst>
                </a:gridCol>
                <a:gridCol w="765700">
                  <a:extLst>
                    <a:ext uri="{9D8B030D-6E8A-4147-A177-3AD203B41FA5}">
                      <a16:colId xmlns:a16="http://schemas.microsoft.com/office/drawing/2014/main" xmlns="" val="20001"/>
                    </a:ext>
                  </a:extLst>
                </a:gridCol>
                <a:gridCol w="765700">
                  <a:extLst>
                    <a:ext uri="{9D8B030D-6E8A-4147-A177-3AD203B41FA5}">
                      <a16:colId xmlns:a16="http://schemas.microsoft.com/office/drawing/2014/main" xmlns="" val="20002"/>
                    </a:ext>
                  </a:extLst>
                </a:gridCol>
                <a:gridCol w="765700">
                  <a:extLst>
                    <a:ext uri="{9D8B030D-6E8A-4147-A177-3AD203B41FA5}">
                      <a16:colId xmlns:a16="http://schemas.microsoft.com/office/drawing/2014/main" xmlns="" val="20003"/>
                    </a:ext>
                  </a:extLst>
                </a:gridCol>
                <a:gridCol w="765700">
                  <a:extLst>
                    <a:ext uri="{9D8B030D-6E8A-4147-A177-3AD203B41FA5}">
                      <a16:colId xmlns:a16="http://schemas.microsoft.com/office/drawing/2014/main" xmlns="" val="20004"/>
                    </a:ext>
                  </a:extLst>
                </a:gridCol>
                <a:gridCol w="765700">
                  <a:extLst>
                    <a:ext uri="{9D8B030D-6E8A-4147-A177-3AD203B41FA5}">
                      <a16:colId xmlns:a16="http://schemas.microsoft.com/office/drawing/2014/main" xmlns="" val="20005"/>
                    </a:ext>
                  </a:extLst>
                </a:gridCol>
                <a:gridCol w="765700">
                  <a:extLst>
                    <a:ext uri="{9D8B030D-6E8A-4147-A177-3AD203B41FA5}">
                      <a16:colId xmlns:a16="http://schemas.microsoft.com/office/drawing/2014/main" xmlns="" val="20006"/>
                    </a:ext>
                  </a:extLst>
                </a:gridCol>
              </a:tblGrid>
              <a:tr h="407500">
                <a:tc>
                  <a:txBody>
                    <a:bodyPr/>
                    <a:lstStyle/>
                    <a:p>
                      <a:pPr marL="0" lvl="0" indent="0" algn="ctr" rtl="0">
                        <a:spcBef>
                          <a:spcPts val="0"/>
                        </a:spcBef>
                        <a:spcAft>
                          <a:spcPts val="0"/>
                        </a:spcAft>
                        <a:buNone/>
                      </a:pPr>
                      <a:r>
                        <a:rPr lang="en" sz="1200"/>
                        <a:t>m</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c</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h</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82" name="Google Shape;382;p36"/>
          <p:cNvGraphicFramePr/>
          <p:nvPr/>
        </p:nvGraphicFramePr>
        <p:xfrm>
          <a:off x="278200" y="1606563"/>
          <a:ext cx="5360000" cy="407500"/>
        </p:xfrm>
        <a:graphic>
          <a:graphicData uri="http://schemas.openxmlformats.org/drawingml/2006/table">
            <a:tbl>
              <a:tblPr>
                <a:noFill/>
                <a:tableStyleId>{7D9A748A-5EDF-47A2-A65E-5F4390420DF3}</a:tableStyleId>
              </a:tblPr>
              <a:tblGrid>
                <a:gridCol w="670000">
                  <a:extLst>
                    <a:ext uri="{9D8B030D-6E8A-4147-A177-3AD203B41FA5}">
                      <a16:colId xmlns:a16="http://schemas.microsoft.com/office/drawing/2014/main" xmlns="" val="20000"/>
                    </a:ext>
                  </a:extLst>
                </a:gridCol>
                <a:gridCol w="670000">
                  <a:extLst>
                    <a:ext uri="{9D8B030D-6E8A-4147-A177-3AD203B41FA5}">
                      <a16:colId xmlns:a16="http://schemas.microsoft.com/office/drawing/2014/main" xmlns="" val="20001"/>
                    </a:ext>
                  </a:extLst>
                </a:gridCol>
                <a:gridCol w="670000">
                  <a:extLst>
                    <a:ext uri="{9D8B030D-6E8A-4147-A177-3AD203B41FA5}">
                      <a16:colId xmlns:a16="http://schemas.microsoft.com/office/drawing/2014/main" xmlns="" val="20002"/>
                    </a:ext>
                  </a:extLst>
                </a:gridCol>
                <a:gridCol w="670000">
                  <a:extLst>
                    <a:ext uri="{9D8B030D-6E8A-4147-A177-3AD203B41FA5}">
                      <a16:colId xmlns:a16="http://schemas.microsoft.com/office/drawing/2014/main" xmlns="" val="20003"/>
                    </a:ext>
                  </a:extLst>
                </a:gridCol>
                <a:gridCol w="670000">
                  <a:extLst>
                    <a:ext uri="{9D8B030D-6E8A-4147-A177-3AD203B41FA5}">
                      <a16:colId xmlns:a16="http://schemas.microsoft.com/office/drawing/2014/main" xmlns="" val="20004"/>
                    </a:ext>
                  </a:extLst>
                </a:gridCol>
                <a:gridCol w="670000">
                  <a:extLst>
                    <a:ext uri="{9D8B030D-6E8A-4147-A177-3AD203B41FA5}">
                      <a16:colId xmlns:a16="http://schemas.microsoft.com/office/drawing/2014/main" xmlns="" val="20005"/>
                    </a:ext>
                  </a:extLst>
                </a:gridCol>
                <a:gridCol w="670000">
                  <a:extLst>
                    <a:ext uri="{9D8B030D-6E8A-4147-A177-3AD203B41FA5}">
                      <a16:colId xmlns:a16="http://schemas.microsoft.com/office/drawing/2014/main" xmlns="" val="20006"/>
                    </a:ext>
                  </a:extLst>
                </a:gridCol>
                <a:gridCol w="670000">
                  <a:extLst>
                    <a:ext uri="{9D8B030D-6E8A-4147-A177-3AD203B41FA5}">
                      <a16:colId xmlns:a16="http://schemas.microsoft.com/office/drawing/2014/main" xmlns="" val="20007"/>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g</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83" name="Google Shape;383;p36"/>
          <p:cNvGraphicFramePr/>
          <p:nvPr/>
        </p:nvGraphicFramePr>
        <p:xfrm>
          <a:off x="277950" y="2136925"/>
          <a:ext cx="5359875" cy="407500"/>
        </p:xfrm>
        <a:graphic>
          <a:graphicData uri="http://schemas.openxmlformats.org/drawingml/2006/table">
            <a:tbl>
              <a:tblPr>
                <a:noFill/>
                <a:tableStyleId>{7D9A748A-5EDF-47A2-A65E-5F4390420DF3}</a:tableStyleId>
              </a:tblPr>
              <a:tblGrid>
                <a:gridCol w="1071975">
                  <a:extLst>
                    <a:ext uri="{9D8B030D-6E8A-4147-A177-3AD203B41FA5}">
                      <a16:colId xmlns:a16="http://schemas.microsoft.com/office/drawing/2014/main" xmlns="" val="20000"/>
                    </a:ext>
                  </a:extLst>
                </a:gridCol>
                <a:gridCol w="1071975">
                  <a:extLst>
                    <a:ext uri="{9D8B030D-6E8A-4147-A177-3AD203B41FA5}">
                      <a16:colId xmlns:a16="http://schemas.microsoft.com/office/drawing/2014/main" xmlns="" val="20001"/>
                    </a:ext>
                  </a:extLst>
                </a:gridCol>
                <a:gridCol w="1071975">
                  <a:extLst>
                    <a:ext uri="{9D8B030D-6E8A-4147-A177-3AD203B41FA5}">
                      <a16:colId xmlns:a16="http://schemas.microsoft.com/office/drawing/2014/main" xmlns="" val="20002"/>
                    </a:ext>
                  </a:extLst>
                </a:gridCol>
                <a:gridCol w="1071975">
                  <a:extLst>
                    <a:ext uri="{9D8B030D-6E8A-4147-A177-3AD203B41FA5}">
                      <a16:colId xmlns:a16="http://schemas.microsoft.com/office/drawing/2014/main" xmlns="" val="20003"/>
                    </a:ext>
                  </a:extLst>
                </a:gridCol>
                <a:gridCol w="1071975">
                  <a:extLst>
                    <a:ext uri="{9D8B030D-6E8A-4147-A177-3AD203B41FA5}">
                      <a16:colId xmlns:a16="http://schemas.microsoft.com/office/drawing/2014/main" xmlns="" val="20004"/>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84" name="Google Shape;384;p36"/>
          <p:cNvGraphicFramePr/>
          <p:nvPr/>
        </p:nvGraphicFramePr>
        <p:xfrm>
          <a:off x="277925" y="262435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xmlns="" val="20000"/>
                    </a:ext>
                  </a:extLst>
                </a:gridCol>
                <a:gridCol w="765700">
                  <a:extLst>
                    <a:ext uri="{9D8B030D-6E8A-4147-A177-3AD203B41FA5}">
                      <a16:colId xmlns:a16="http://schemas.microsoft.com/office/drawing/2014/main" xmlns="" val="20001"/>
                    </a:ext>
                  </a:extLst>
                </a:gridCol>
                <a:gridCol w="765700">
                  <a:extLst>
                    <a:ext uri="{9D8B030D-6E8A-4147-A177-3AD203B41FA5}">
                      <a16:colId xmlns:a16="http://schemas.microsoft.com/office/drawing/2014/main" xmlns="" val="20002"/>
                    </a:ext>
                  </a:extLst>
                </a:gridCol>
                <a:gridCol w="765700">
                  <a:extLst>
                    <a:ext uri="{9D8B030D-6E8A-4147-A177-3AD203B41FA5}">
                      <a16:colId xmlns:a16="http://schemas.microsoft.com/office/drawing/2014/main" xmlns="" val="20003"/>
                    </a:ext>
                  </a:extLst>
                </a:gridCol>
                <a:gridCol w="765700">
                  <a:extLst>
                    <a:ext uri="{9D8B030D-6E8A-4147-A177-3AD203B41FA5}">
                      <a16:colId xmlns:a16="http://schemas.microsoft.com/office/drawing/2014/main" xmlns="" val="20004"/>
                    </a:ext>
                  </a:extLst>
                </a:gridCol>
                <a:gridCol w="765700">
                  <a:extLst>
                    <a:ext uri="{9D8B030D-6E8A-4147-A177-3AD203B41FA5}">
                      <a16:colId xmlns:a16="http://schemas.microsoft.com/office/drawing/2014/main" xmlns="" val="20005"/>
                    </a:ext>
                  </a:extLst>
                </a:gridCol>
                <a:gridCol w="765700">
                  <a:extLst>
                    <a:ext uri="{9D8B030D-6E8A-4147-A177-3AD203B41FA5}">
                      <a16:colId xmlns:a16="http://schemas.microsoft.com/office/drawing/2014/main" xmlns="" val="20006"/>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85" name="Google Shape;385;p36"/>
          <p:cNvGraphicFramePr/>
          <p:nvPr/>
        </p:nvGraphicFramePr>
        <p:xfrm>
          <a:off x="278250" y="3140400"/>
          <a:ext cx="5359900" cy="407500"/>
        </p:xfrm>
        <a:graphic>
          <a:graphicData uri="http://schemas.openxmlformats.org/drawingml/2006/table">
            <a:tbl>
              <a:tblPr>
                <a:noFill/>
                <a:tableStyleId>{7D9A748A-5EDF-47A2-A65E-5F4390420DF3}</a:tableStyleId>
              </a:tblPr>
              <a:tblGrid>
                <a:gridCol w="382850">
                  <a:extLst>
                    <a:ext uri="{9D8B030D-6E8A-4147-A177-3AD203B41FA5}">
                      <a16:colId xmlns:a16="http://schemas.microsoft.com/office/drawing/2014/main" xmlns="" val="20000"/>
                    </a:ext>
                  </a:extLst>
                </a:gridCol>
                <a:gridCol w="382850">
                  <a:extLst>
                    <a:ext uri="{9D8B030D-6E8A-4147-A177-3AD203B41FA5}">
                      <a16:colId xmlns:a16="http://schemas.microsoft.com/office/drawing/2014/main" xmlns="" val="20001"/>
                    </a:ext>
                  </a:extLst>
                </a:gridCol>
                <a:gridCol w="382850">
                  <a:extLst>
                    <a:ext uri="{9D8B030D-6E8A-4147-A177-3AD203B41FA5}">
                      <a16:colId xmlns:a16="http://schemas.microsoft.com/office/drawing/2014/main" xmlns="" val="20002"/>
                    </a:ext>
                  </a:extLst>
                </a:gridCol>
                <a:gridCol w="382850">
                  <a:extLst>
                    <a:ext uri="{9D8B030D-6E8A-4147-A177-3AD203B41FA5}">
                      <a16:colId xmlns:a16="http://schemas.microsoft.com/office/drawing/2014/main" xmlns="" val="20003"/>
                    </a:ext>
                  </a:extLst>
                </a:gridCol>
                <a:gridCol w="382850">
                  <a:extLst>
                    <a:ext uri="{9D8B030D-6E8A-4147-A177-3AD203B41FA5}">
                      <a16:colId xmlns:a16="http://schemas.microsoft.com/office/drawing/2014/main" xmlns="" val="20004"/>
                    </a:ext>
                  </a:extLst>
                </a:gridCol>
                <a:gridCol w="382850">
                  <a:extLst>
                    <a:ext uri="{9D8B030D-6E8A-4147-A177-3AD203B41FA5}">
                      <a16:colId xmlns:a16="http://schemas.microsoft.com/office/drawing/2014/main" xmlns="" val="20005"/>
                    </a:ext>
                  </a:extLst>
                </a:gridCol>
                <a:gridCol w="382850">
                  <a:extLst>
                    <a:ext uri="{9D8B030D-6E8A-4147-A177-3AD203B41FA5}">
                      <a16:colId xmlns:a16="http://schemas.microsoft.com/office/drawing/2014/main" xmlns="" val="20006"/>
                    </a:ext>
                  </a:extLst>
                </a:gridCol>
                <a:gridCol w="382850">
                  <a:extLst>
                    <a:ext uri="{9D8B030D-6E8A-4147-A177-3AD203B41FA5}">
                      <a16:colId xmlns:a16="http://schemas.microsoft.com/office/drawing/2014/main" xmlns="" val="20007"/>
                    </a:ext>
                  </a:extLst>
                </a:gridCol>
                <a:gridCol w="382850">
                  <a:extLst>
                    <a:ext uri="{9D8B030D-6E8A-4147-A177-3AD203B41FA5}">
                      <a16:colId xmlns:a16="http://schemas.microsoft.com/office/drawing/2014/main" xmlns="" val="20008"/>
                    </a:ext>
                  </a:extLst>
                </a:gridCol>
                <a:gridCol w="382850">
                  <a:extLst>
                    <a:ext uri="{9D8B030D-6E8A-4147-A177-3AD203B41FA5}">
                      <a16:colId xmlns:a16="http://schemas.microsoft.com/office/drawing/2014/main" xmlns="" val="20009"/>
                    </a:ext>
                  </a:extLst>
                </a:gridCol>
                <a:gridCol w="382850">
                  <a:extLst>
                    <a:ext uri="{9D8B030D-6E8A-4147-A177-3AD203B41FA5}">
                      <a16:colId xmlns:a16="http://schemas.microsoft.com/office/drawing/2014/main" xmlns="" val="20010"/>
                    </a:ext>
                  </a:extLst>
                </a:gridCol>
                <a:gridCol w="382850">
                  <a:extLst>
                    <a:ext uri="{9D8B030D-6E8A-4147-A177-3AD203B41FA5}">
                      <a16:colId xmlns:a16="http://schemas.microsoft.com/office/drawing/2014/main" xmlns="" val="20011"/>
                    </a:ext>
                  </a:extLst>
                </a:gridCol>
                <a:gridCol w="382850">
                  <a:extLst>
                    <a:ext uri="{9D8B030D-6E8A-4147-A177-3AD203B41FA5}">
                      <a16:colId xmlns:a16="http://schemas.microsoft.com/office/drawing/2014/main" xmlns="" val="20012"/>
                    </a:ext>
                  </a:extLst>
                </a:gridCol>
                <a:gridCol w="382850">
                  <a:extLst>
                    <a:ext uri="{9D8B030D-6E8A-4147-A177-3AD203B41FA5}">
                      <a16:colId xmlns:a16="http://schemas.microsoft.com/office/drawing/2014/main" xmlns="" val="20013"/>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d</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86" name="Google Shape;386;p36"/>
          <p:cNvGraphicFramePr/>
          <p:nvPr/>
        </p:nvGraphicFramePr>
        <p:xfrm>
          <a:off x="277975" y="3674600"/>
          <a:ext cx="5359900" cy="4075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xmlns="" val="20000"/>
                    </a:ext>
                  </a:extLst>
                </a:gridCol>
                <a:gridCol w="412300">
                  <a:extLst>
                    <a:ext uri="{9D8B030D-6E8A-4147-A177-3AD203B41FA5}">
                      <a16:colId xmlns:a16="http://schemas.microsoft.com/office/drawing/2014/main" xmlns="" val="20001"/>
                    </a:ext>
                  </a:extLst>
                </a:gridCol>
                <a:gridCol w="412300">
                  <a:extLst>
                    <a:ext uri="{9D8B030D-6E8A-4147-A177-3AD203B41FA5}">
                      <a16:colId xmlns:a16="http://schemas.microsoft.com/office/drawing/2014/main" xmlns="" val="20002"/>
                    </a:ext>
                  </a:extLst>
                </a:gridCol>
                <a:gridCol w="412300">
                  <a:extLst>
                    <a:ext uri="{9D8B030D-6E8A-4147-A177-3AD203B41FA5}">
                      <a16:colId xmlns:a16="http://schemas.microsoft.com/office/drawing/2014/main" xmlns="" val="20003"/>
                    </a:ext>
                  </a:extLst>
                </a:gridCol>
                <a:gridCol w="412300">
                  <a:extLst>
                    <a:ext uri="{9D8B030D-6E8A-4147-A177-3AD203B41FA5}">
                      <a16:colId xmlns:a16="http://schemas.microsoft.com/office/drawing/2014/main" xmlns="" val="20004"/>
                    </a:ext>
                  </a:extLst>
                </a:gridCol>
                <a:gridCol w="412300">
                  <a:extLst>
                    <a:ext uri="{9D8B030D-6E8A-4147-A177-3AD203B41FA5}">
                      <a16:colId xmlns:a16="http://schemas.microsoft.com/office/drawing/2014/main" xmlns="" val="20005"/>
                    </a:ext>
                  </a:extLst>
                </a:gridCol>
                <a:gridCol w="412300">
                  <a:extLst>
                    <a:ext uri="{9D8B030D-6E8A-4147-A177-3AD203B41FA5}">
                      <a16:colId xmlns:a16="http://schemas.microsoft.com/office/drawing/2014/main" xmlns="" val="20006"/>
                    </a:ext>
                  </a:extLst>
                </a:gridCol>
                <a:gridCol w="412300">
                  <a:extLst>
                    <a:ext uri="{9D8B030D-6E8A-4147-A177-3AD203B41FA5}">
                      <a16:colId xmlns:a16="http://schemas.microsoft.com/office/drawing/2014/main" xmlns="" val="20007"/>
                    </a:ext>
                  </a:extLst>
                </a:gridCol>
                <a:gridCol w="412300">
                  <a:extLst>
                    <a:ext uri="{9D8B030D-6E8A-4147-A177-3AD203B41FA5}">
                      <a16:colId xmlns:a16="http://schemas.microsoft.com/office/drawing/2014/main" xmlns="" val="20008"/>
                    </a:ext>
                  </a:extLst>
                </a:gridCol>
                <a:gridCol w="412300">
                  <a:extLst>
                    <a:ext uri="{9D8B030D-6E8A-4147-A177-3AD203B41FA5}">
                      <a16:colId xmlns:a16="http://schemas.microsoft.com/office/drawing/2014/main" xmlns="" val="20009"/>
                    </a:ext>
                  </a:extLst>
                </a:gridCol>
                <a:gridCol w="412300">
                  <a:extLst>
                    <a:ext uri="{9D8B030D-6E8A-4147-A177-3AD203B41FA5}">
                      <a16:colId xmlns:a16="http://schemas.microsoft.com/office/drawing/2014/main" xmlns="" val="20010"/>
                    </a:ext>
                  </a:extLst>
                </a:gridCol>
                <a:gridCol w="412300">
                  <a:extLst>
                    <a:ext uri="{9D8B030D-6E8A-4147-A177-3AD203B41FA5}">
                      <a16:colId xmlns:a16="http://schemas.microsoft.com/office/drawing/2014/main" xmlns="" val="20011"/>
                    </a:ext>
                  </a:extLst>
                </a:gridCol>
                <a:gridCol w="412300">
                  <a:extLst>
                    <a:ext uri="{9D8B030D-6E8A-4147-A177-3AD203B41FA5}">
                      <a16:colId xmlns:a16="http://schemas.microsoft.com/office/drawing/2014/main" xmlns="" val="20012"/>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87" name="Google Shape;387;p36"/>
          <p:cNvGraphicFramePr/>
          <p:nvPr/>
        </p:nvGraphicFramePr>
        <p:xfrm>
          <a:off x="278250" y="4190650"/>
          <a:ext cx="5359900" cy="3962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xmlns="" val="20000"/>
                    </a:ext>
                  </a:extLst>
                </a:gridCol>
                <a:gridCol w="412300">
                  <a:extLst>
                    <a:ext uri="{9D8B030D-6E8A-4147-A177-3AD203B41FA5}">
                      <a16:colId xmlns:a16="http://schemas.microsoft.com/office/drawing/2014/main" xmlns="" val="20001"/>
                    </a:ext>
                  </a:extLst>
                </a:gridCol>
                <a:gridCol w="412300">
                  <a:extLst>
                    <a:ext uri="{9D8B030D-6E8A-4147-A177-3AD203B41FA5}">
                      <a16:colId xmlns:a16="http://schemas.microsoft.com/office/drawing/2014/main" xmlns="" val="20002"/>
                    </a:ext>
                  </a:extLst>
                </a:gridCol>
                <a:gridCol w="412300">
                  <a:extLst>
                    <a:ext uri="{9D8B030D-6E8A-4147-A177-3AD203B41FA5}">
                      <a16:colId xmlns:a16="http://schemas.microsoft.com/office/drawing/2014/main" xmlns="" val="20003"/>
                    </a:ext>
                  </a:extLst>
                </a:gridCol>
                <a:gridCol w="412300">
                  <a:extLst>
                    <a:ext uri="{9D8B030D-6E8A-4147-A177-3AD203B41FA5}">
                      <a16:colId xmlns:a16="http://schemas.microsoft.com/office/drawing/2014/main" xmlns="" val="20004"/>
                    </a:ext>
                  </a:extLst>
                </a:gridCol>
                <a:gridCol w="412300">
                  <a:extLst>
                    <a:ext uri="{9D8B030D-6E8A-4147-A177-3AD203B41FA5}">
                      <a16:colId xmlns:a16="http://schemas.microsoft.com/office/drawing/2014/main" xmlns="" val="20005"/>
                    </a:ext>
                  </a:extLst>
                </a:gridCol>
                <a:gridCol w="412300">
                  <a:extLst>
                    <a:ext uri="{9D8B030D-6E8A-4147-A177-3AD203B41FA5}">
                      <a16:colId xmlns:a16="http://schemas.microsoft.com/office/drawing/2014/main" xmlns="" val="20006"/>
                    </a:ext>
                  </a:extLst>
                </a:gridCol>
                <a:gridCol w="412300">
                  <a:extLst>
                    <a:ext uri="{9D8B030D-6E8A-4147-A177-3AD203B41FA5}">
                      <a16:colId xmlns:a16="http://schemas.microsoft.com/office/drawing/2014/main" xmlns="" val="20007"/>
                    </a:ext>
                  </a:extLst>
                </a:gridCol>
                <a:gridCol w="412300">
                  <a:extLst>
                    <a:ext uri="{9D8B030D-6E8A-4147-A177-3AD203B41FA5}">
                      <a16:colId xmlns:a16="http://schemas.microsoft.com/office/drawing/2014/main" xmlns="" val="20008"/>
                    </a:ext>
                  </a:extLst>
                </a:gridCol>
                <a:gridCol w="412300">
                  <a:extLst>
                    <a:ext uri="{9D8B030D-6E8A-4147-A177-3AD203B41FA5}">
                      <a16:colId xmlns:a16="http://schemas.microsoft.com/office/drawing/2014/main" xmlns="" val="20009"/>
                    </a:ext>
                  </a:extLst>
                </a:gridCol>
                <a:gridCol w="412300">
                  <a:extLst>
                    <a:ext uri="{9D8B030D-6E8A-4147-A177-3AD203B41FA5}">
                      <a16:colId xmlns:a16="http://schemas.microsoft.com/office/drawing/2014/main" xmlns="" val="20010"/>
                    </a:ext>
                  </a:extLst>
                </a:gridCol>
                <a:gridCol w="412300">
                  <a:extLst>
                    <a:ext uri="{9D8B030D-6E8A-4147-A177-3AD203B41FA5}">
                      <a16:colId xmlns:a16="http://schemas.microsoft.com/office/drawing/2014/main" xmlns="" val="20011"/>
                    </a:ext>
                  </a:extLst>
                </a:gridCol>
                <a:gridCol w="412300">
                  <a:extLst>
                    <a:ext uri="{9D8B030D-6E8A-4147-A177-3AD203B41FA5}">
                      <a16:colId xmlns:a16="http://schemas.microsoft.com/office/drawing/2014/main" xmlns="" val="20012"/>
                    </a:ext>
                  </a:extLst>
                </a:gridCol>
              </a:tblGrid>
              <a:tr h="3962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y</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388" name="Google Shape;388;p36"/>
          <p:cNvGraphicFramePr/>
          <p:nvPr/>
        </p:nvGraphicFramePr>
        <p:xfrm>
          <a:off x="6023775" y="148377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xmlns="" val="20000"/>
                    </a:ext>
                  </a:extLst>
                </a:gridCol>
                <a:gridCol w="965050">
                  <a:extLst>
                    <a:ext uri="{9D8B030D-6E8A-4147-A177-3AD203B41FA5}">
                      <a16:colId xmlns:a16="http://schemas.microsoft.com/office/drawing/2014/main" xmlns="" val="20001"/>
                    </a:ext>
                  </a:extLst>
                </a:gridCol>
                <a:gridCol w="965050">
                  <a:extLst>
                    <a:ext uri="{9D8B030D-6E8A-4147-A177-3AD203B41FA5}">
                      <a16:colId xmlns:a16="http://schemas.microsoft.com/office/drawing/2014/main" xmlns=""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tc>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xmlns=""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c</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xmlns="" val="10001"/>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2"/>
                  </a:ext>
                </a:extLst>
              </a:tr>
              <a:tr h="443300">
                <a:tc>
                  <a:txBody>
                    <a:bodyPr/>
                    <a:lstStyle/>
                    <a:p>
                      <a:pPr marL="0" lvl="0" indent="0" algn="ctr" rtl="0">
                        <a:spcBef>
                          <a:spcPts val="0"/>
                        </a:spcBef>
                        <a:spcAft>
                          <a:spcPts val="0"/>
                        </a:spcAft>
                        <a:buNone/>
                      </a:pPr>
                      <a:r>
                        <a:rPr lang="en"/>
                        <a:t>a</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r</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4</a:t>
                      </a:r>
                      <a:endParaRPr/>
                    </a:p>
                  </a:txBody>
                  <a:tcPr marL="91425" marR="91425" marT="91425" marB="91425" anchor="ctr">
                    <a:solidFill>
                      <a:srgbClr val="E69138"/>
                    </a:solidFill>
                  </a:tcPr>
                </a:tc>
                <a:extLst>
                  <a:ext uri="{0D108BD9-81ED-4DB2-BD59-A6C34878D82A}">
                    <a16:rowId xmlns:a16="http://schemas.microsoft.com/office/drawing/2014/main" xmlns="" val="10003"/>
                  </a:ext>
                </a:extLst>
              </a:tr>
              <a:tr h="443300">
                <a:tc>
                  <a:txBody>
                    <a:bodyPr/>
                    <a:lstStyle/>
                    <a:p>
                      <a:pPr marL="0" lvl="0" indent="0" algn="ctr" rtl="0">
                        <a:spcBef>
                          <a:spcPts val="0"/>
                        </a:spcBef>
                        <a:spcAft>
                          <a:spcPts val="0"/>
                        </a:spcAft>
                        <a:buNone/>
                      </a:pPr>
                      <a:r>
                        <a:rPr lang="en"/>
                        <a:t>r</a:t>
                      </a:r>
                      <a:endParaRPr/>
                    </a:p>
                  </a:txBody>
                  <a:tcPr marL="91425" marR="91425" marT="91425" marB="91425" anchor="ctr"/>
                </a:tc>
                <a:tc>
                  <a:txBody>
                    <a:bodyPr/>
                    <a:lstStyle/>
                    <a:p>
                      <a:pPr marL="0" lvl="0" indent="0" algn="ctr" rtl="0">
                        <a:spcBef>
                          <a:spcPts val="0"/>
                        </a:spcBef>
                        <a:spcAft>
                          <a:spcPts val="0"/>
                        </a:spcAft>
                        <a:buNone/>
                      </a:pPr>
                      <a:r>
                        <a:rPr lang="en"/>
                        <a:t>n</a:t>
                      </a:r>
                      <a:endParaRPr/>
                    </a:p>
                  </a:txBody>
                  <a:tcPr marL="91425" marR="91425" marT="91425" marB="91425" anchor="ctr"/>
                </a:tc>
                <a:tc>
                  <a:txBody>
                    <a:bodyPr/>
                    <a:lstStyle/>
                    <a:p>
                      <a:pPr marL="0" lvl="0" indent="0" algn="ctr" rtl="0">
                        <a:spcBef>
                          <a:spcPts val="0"/>
                        </a:spcBef>
                        <a:spcAft>
                          <a:spcPts val="0"/>
                        </a:spcAft>
                        <a:buNone/>
                      </a:pPr>
                      <a:r>
                        <a:rPr lang="en"/>
                        <a:t>3</a:t>
                      </a:r>
                      <a:endParaRPr/>
                    </a:p>
                  </a:txBody>
                  <a:tcPr marL="91425" marR="91425" marT="91425" marB="91425" anchor="ctr"/>
                </a:tc>
                <a:extLst>
                  <a:ext uri="{0D108BD9-81ED-4DB2-BD59-A6C34878D82A}">
                    <a16:rowId xmlns:a16="http://schemas.microsoft.com/office/drawing/2014/main" xmlns=""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5"/>
                  </a:ext>
                </a:extLst>
              </a:tr>
              <a:tr h="443300">
                <a:tc>
                  <a:txBody>
                    <a:bodyPr/>
                    <a:lstStyle/>
                    <a:p>
                      <a:pPr marL="0" lvl="0" indent="0" algn="ctr" rtl="0">
                        <a:spcBef>
                          <a:spcPts val="0"/>
                        </a:spcBef>
                        <a:spcAft>
                          <a:spcPts val="0"/>
                        </a:spcAft>
                        <a:buNone/>
                      </a:pPr>
                      <a:r>
                        <a:rPr lang="en"/>
                        <a:t>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xmlns="" val="10006"/>
                  </a:ext>
                </a:extLst>
              </a:tr>
            </a:tbl>
          </a:graphicData>
        </a:graphic>
      </p:graphicFrame>
      <p:sp>
        <p:nvSpPr>
          <p:cNvPr id="389" name="Google Shape;389;p36"/>
          <p:cNvSpPr txBox="1">
            <a:spLocks noGrp="1"/>
          </p:cNvSpPr>
          <p:nvPr>
            <p:ph type="body" idx="4294967295"/>
          </p:nvPr>
        </p:nvSpPr>
        <p:spPr>
          <a:xfrm>
            <a:off x="6615175" y="102603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Frequencies</a:t>
            </a:r>
            <a:endParaRPr sz="1200">
              <a:solidFill>
                <a:srgbClr val="374151"/>
              </a:solidFill>
              <a:highlight>
                <a:schemeClr val="accent6"/>
              </a:highlight>
              <a:latin typeface="Roboto"/>
              <a:ea typeface="Roboto"/>
              <a:cs typeface="Roboto"/>
              <a:sym typeface="Roboto"/>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9"/>
          <p:cNvSpPr txBox="1">
            <a:spLocks noGrp="1"/>
          </p:cNvSpPr>
          <p:nvPr>
            <p:ph type="title"/>
          </p:nvPr>
        </p:nvSpPr>
        <p:spPr>
          <a:xfrm>
            <a:off x="715100" y="15472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179" name="Google Shape;179;p19"/>
          <p:cNvSpPr txBox="1">
            <a:spLocks noGrp="1"/>
          </p:cNvSpPr>
          <p:nvPr>
            <p:ph type="subTitle" idx="1"/>
          </p:nvPr>
        </p:nvSpPr>
        <p:spPr>
          <a:xfrm>
            <a:off x="2050814" y="15472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Tokenizer</a:t>
            </a:r>
            <a:endParaRPr/>
          </a:p>
        </p:txBody>
      </p:sp>
      <p:sp>
        <p:nvSpPr>
          <p:cNvPr id="180" name="Google Shape;180;p19"/>
          <p:cNvSpPr txBox="1">
            <a:spLocks noGrp="1"/>
          </p:cNvSpPr>
          <p:nvPr>
            <p:ph type="title" idx="2"/>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cxnSp>
        <p:nvCxnSpPr>
          <p:cNvPr id="181" name="Google Shape;181;p19"/>
          <p:cNvCxnSpPr/>
          <p:nvPr/>
        </p:nvCxnSpPr>
        <p:spPr>
          <a:xfrm>
            <a:off x="1259000" y="1788550"/>
            <a:ext cx="552600" cy="0"/>
          </a:xfrm>
          <a:prstGeom prst="straightConnector1">
            <a:avLst/>
          </a:prstGeom>
          <a:noFill/>
          <a:ln w="19050" cap="flat" cmpd="sng">
            <a:solidFill>
              <a:schemeClr val="dk1"/>
            </a:solidFill>
            <a:prstDash val="solid"/>
            <a:round/>
            <a:headEnd type="none" w="med" len="med"/>
            <a:tailEnd type="stealth" w="med" len="med"/>
          </a:ln>
        </p:spPr>
      </p:cxnSp>
      <p:sp>
        <p:nvSpPr>
          <p:cNvPr id="182" name="Google Shape;182;p19"/>
          <p:cNvSpPr txBox="1">
            <a:spLocks noGrp="1"/>
          </p:cNvSpPr>
          <p:nvPr>
            <p:ph type="title" idx="3"/>
          </p:nvPr>
        </p:nvSpPr>
        <p:spPr>
          <a:xfrm>
            <a:off x="715100" y="22249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183" name="Google Shape;183;p19"/>
          <p:cNvSpPr txBox="1">
            <a:spLocks noGrp="1"/>
          </p:cNvSpPr>
          <p:nvPr>
            <p:ph type="subTitle" idx="4"/>
          </p:nvPr>
        </p:nvSpPr>
        <p:spPr>
          <a:xfrm>
            <a:off x="2050814" y="22249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Introduce Word Embedding</a:t>
            </a:r>
            <a:endParaRPr/>
          </a:p>
        </p:txBody>
      </p:sp>
      <p:sp>
        <p:nvSpPr>
          <p:cNvPr id="184" name="Google Shape;184;p19"/>
          <p:cNvSpPr txBox="1">
            <a:spLocks noGrp="1"/>
          </p:cNvSpPr>
          <p:nvPr>
            <p:ph type="title" idx="5"/>
          </p:nvPr>
        </p:nvSpPr>
        <p:spPr>
          <a:xfrm>
            <a:off x="715100" y="29026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85" name="Google Shape;185;p19"/>
          <p:cNvSpPr txBox="1">
            <a:spLocks noGrp="1"/>
          </p:cNvSpPr>
          <p:nvPr>
            <p:ph type="subTitle" idx="6"/>
          </p:nvPr>
        </p:nvSpPr>
        <p:spPr>
          <a:xfrm>
            <a:off x="2050814" y="29026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Word2Vec</a:t>
            </a:r>
            <a:endParaRPr/>
          </a:p>
        </p:txBody>
      </p:sp>
      <p:sp>
        <p:nvSpPr>
          <p:cNvPr id="186" name="Google Shape;186;p19"/>
          <p:cNvSpPr txBox="1">
            <a:spLocks noGrp="1"/>
          </p:cNvSpPr>
          <p:nvPr>
            <p:ph type="title" idx="7"/>
          </p:nvPr>
        </p:nvSpPr>
        <p:spPr>
          <a:xfrm>
            <a:off x="715100" y="35803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87" name="Google Shape;187;p19"/>
          <p:cNvSpPr txBox="1">
            <a:spLocks noGrp="1"/>
          </p:cNvSpPr>
          <p:nvPr>
            <p:ph type="subTitle" idx="8"/>
          </p:nvPr>
        </p:nvSpPr>
        <p:spPr>
          <a:xfrm>
            <a:off x="2050814" y="35803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fastText</a:t>
            </a:r>
            <a:endParaRPr/>
          </a:p>
        </p:txBody>
      </p:sp>
      <p:cxnSp>
        <p:nvCxnSpPr>
          <p:cNvPr id="188" name="Google Shape;188;p19"/>
          <p:cNvCxnSpPr/>
          <p:nvPr/>
        </p:nvCxnSpPr>
        <p:spPr>
          <a:xfrm>
            <a:off x="1259000" y="24660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89" name="Google Shape;189;p19"/>
          <p:cNvCxnSpPr/>
          <p:nvPr/>
        </p:nvCxnSpPr>
        <p:spPr>
          <a:xfrm>
            <a:off x="1259000" y="3143550"/>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190" name="Google Shape;190;p19"/>
          <p:cNvCxnSpPr/>
          <p:nvPr/>
        </p:nvCxnSpPr>
        <p:spPr>
          <a:xfrm>
            <a:off x="1259000" y="3821050"/>
            <a:ext cx="552600" cy="0"/>
          </a:xfrm>
          <a:prstGeom prst="straightConnector1">
            <a:avLst/>
          </a:prstGeom>
          <a:noFill/>
          <a:ln w="19050" cap="flat" cmpd="sng">
            <a:solidFill>
              <a:schemeClr val="dk1"/>
            </a:solidFill>
            <a:prstDash val="solid"/>
            <a:round/>
            <a:headEnd type="none" w="med" len="med"/>
            <a:tailEnd type="stealth" w="med" len="med"/>
          </a:ln>
        </p:spPr>
      </p:cxnSp>
      <p:sp>
        <p:nvSpPr>
          <p:cNvPr id="191" name="Google Shape;191;p19"/>
          <p:cNvSpPr txBox="1">
            <a:spLocks noGrp="1"/>
          </p:cNvSpPr>
          <p:nvPr>
            <p:ph type="title" idx="7"/>
          </p:nvPr>
        </p:nvSpPr>
        <p:spPr>
          <a:xfrm>
            <a:off x="715100" y="4266108"/>
            <a:ext cx="13356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92" name="Google Shape;192;p19"/>
          <p:cNvSpPr txBox="1">
            <a:spLocks noGrp="1"/>
          </p:cNvSpPr>
          <p:nvPr>
            <p:ph type="subTitle" idx="8"/>
          </p:nvPr>
        </p:nvSpPr>
        <p:spPr>
          <a:xfrm>
            <a:off x="2050814" y="4266108"/>
            <a:ext cx="6378300" cy="5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Parameters of model</a:t>
            </a:r>
            <a:endParaRPr/>
          </a:p>
        </p:txBody>
      </p:sp>
      <p:cxnSp>
        <p:nvCxnSpPr>
          <p:cNvPr id="193" name="Google Shape;193;p19"/>
          <p:cNvCxnSpPr/>
          <p:nvPr/>
        </p:nvCxnSpPr>
        <p:spPr>
          <a:xfrm>
            <a:off x="1259000" y="4506850"/>
            <a:ext cx="552600" cy="0"/>
          </a:xfrm>
          <a:prstGeom prst="straightConnector1">
            <a:avLst/>
          </a:prstGeom>
          <a:noFill/>
          <a:ln w="19050" cap="flat" cmpd="sng">
            <a:solidFill>
              <a:schemeClr val="dk1"/>
            </a:solidFill>
            <a:prstDash val="solid"/>
            <a:round/>
            <a:headEnd type="none" w="med" len="med"/>
            <a:tailEnd type="stealth" w="med" len="med"/>
          </a:ln>
        </p:spPr>
      </p:cxn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4" name="Google Shape;394;p37"/>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395" name="Google Shape;395;p37"/>
          <p:cNvGraphicFramePr/>
          <p:nvPr/>
        </p:nvGraphicFramePr>
        <p:xfrm>
          <a:off x="6006825"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xmlns="" val="20000"/>
                    </a:ext>
                  </a:extLst>
                </a:gridCol>
                <a:gridCol w="766625">
                  <a:extLst>
                    <a:ext uri="{9D8B030D-6E8A-4147-A177-3AD203B41FA5}">
                      <a16:colId xmlns:a16="http://schemas.microsoft.com/office/drawing/2014/main" xmlns="" val="20001"/>
                    </a:ext>
                  </a:extLst>
                </a:gridCol>
                <a:gridCol w="766625">
                  <a:extLst>
                    <a:ext uri="{9D8B030D-6E8A-4147-A177-3AD203B41FA5}">
                      <a16:colId xmlns:a16="http://schemas.microsoft.com/office/drawing/2014/main" xmlns=""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a:t>ar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6"/>
                  </a:ext>
                </a:extLst>
              </a:tr>
            </a:tbl>
          </a:graphicData>
        </a:graphic>
      </p:graphicFrame>
      <p:sp>
        <p:nvSpPr>
          <p:cNvPr id="396" name="Google Shape;396;p37"/>
          <p:cNvSpPr txBox="1">
            <a:spLocks noGrp="1"/>
          </p:cNvSpPr>
          <p:nvPr>
            <p:ph type="body" idx="4294967295"/>
          </p:nvPr>
        </p:nvSpPr>
        <p:spPr>
          <a:xfrm>
            <a:off x="4838375"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397" name="Google Shape;397;p37"/>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398" name="Google Shape;398;p37"/>
          <p:cNvGraphicFramePr/>
          <p:nvPr/>
        </p:nvGraphicFramePr>
        <p:xfrm>
          <a:off x="888850" y="1466875"/>
          <a:ext cx="2478100" cy="396210"/>
        </p:xfrm>
        <a:graphic>
          <a:graphicData uri="http://schemas.openxmlformats.org/drawingml/2006/table">
            <a:tbl>
              <a:tblPr>
                <a:noFill/>
                <a:tableStyleId>{7D9A748A-5EDF-47A2-A65E-5F4390420DF3}</a:tableStyleId>
              </a:tblPr>
              <a:tblGrid>
                <a:gridCol w="1911450">
                  <a:extLst>
                    <a:ext uri="{9D8B030D-6E8A-4147-A177-3AD203B41FA5}">
                      <a16:colId xmlns:a16="http://schemas.microsoft.com/office/drawing/2014/main" xmlns="" val="20000"/>
                    </a:ext>
                  </a:extLst>
                </a:gridCol>
                <a:gridCol w="566650">
                  <a:extLst>
                    <a:ext uri="{9D8B030D-6E8A-4147-A177-3AD203B41FA5}">
                      <a16:colId xmlns:a16="http://schemas.microsoft.com/office/drawing/2014/main" xmlns="" val="20001"/>
                    </a:ext>
                  </a:extLst>
                </a:gridCol>
              </a:tblGrid>
              <a:tr h="308550">
                <a:tc>
                  <a:txBody>
                    <a:bodyPr/>
                    <a:lstStyle/>
                    <a:p>
                      <a:pPr marL="0" lvl="0" indent="0" algn="ctr" rtl="0">
                        <a:spcBef>
                          <a:spcPts val="0"/>
                        </a:spcBef>
                        <a:spcAft>
                          <a:spcPts val="0"/>
                        </a:spcAft>
                        <a:buNone/>
                      </a:pPr>
                      <a:r>
                        <a:rPr lang="en"/>
                        <a:t>a + r</a:t>
                      </a:r>
                      <a:endParaRPr/>
                    </a:p>
                  </a:txBody>
                  <a:tcPr marL="91425" marR="91425" marT="91425" marB="91425" anchor="ctr"/>
                </a:tc>
                <a:tc>
                  <a:txBody>
                    <a:bodyPr/>
                    <a:lstStyle/>
                    <a:p>
                      <a:pPr marL="0" lvl="0" indent="0" algn="ctr" rtl="0">
                        <a:spcBef>
                          <a:spcPts val="0"/>
                        </a:spcBef>
                        <a:spcAft>
                          <a:spcPts val="0"/>
                        </a:spcAft>
                        <a:buNone/>
                      </a:pPr>
                      <a:r>
                        <a:rPr lang="en"/>
                        <a:t>ar</a:t>
                      </a:r>
                      <a:endParaRPr/>
                    </a:p>
                  </a:txBody>
                  <a:tcPr marL="91425" marR="91425" marT="91425" marB="91425" anchor="ctr"/>
                </a:tc>
                <a:extLst>
                  <a:ext uri="{0D108BD9-81ED-4DB2-BD59-A6C34878D82A}">
                    <a16:rowId xmlns:a16="http://schemas.microsoft.com/office/drawing/2014/main" xmlns="" val="10000"/>
                  </a:ext>
                </a:extLst>
              </a:tr>
            </a:tbl>
          </a:graphicData>
        </a:graphic>
      </p:graphicFrame>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38"/>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404" name="Google Shape;404;p38"/>
          <p:cNvGraphicFramePr/>
          <p:nvPr/>
        </p:nvGraphicFramePr>
        <p:xfrm>
          <a:off x="277950" y="107620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xmlns="" val="20000"/>
                    </a:ext>
                  </a:extLst>
                </a:gridCol>
                <a:gridCol w="765700">
                  <a:extLst>
                    <a:ext uri="{9D8B030D-6E8A-4147-A177-3AD203B41FA5}">
                      <a16:colId xmlns:a16="http://schemas.microsoft.com/office/drawing/2014/main" xmlns="" val="20001"/>
                    </a:ext>
                  </a:extLst>
                </a:gridCol>
                <a:gridCol w="765700">
                  <a:extLst>
                    <a:ext uri="{9D8B030D-6E8A-4147-A177-3AD203B41FA5}">
                      <a16:colId xmlns:a16="http://schemas.microsoft.com/office/drawing/2014/main" xmlns="" val="20002"/>
                    </a:ext>
                  </a:extLst>
                </a:gridCol>
                <a:gridCol w="765700">
                  <a:extLst>
                    <a:ext uri="{9D8B030D-6E8A-4147-A177-3AD203B41FA5}">
                      <a16:colId xmlns:a16="http://schemas.microsoft.com/office/drawing/2014/main" xmlns="" val="20003"/>
                    </a:ext>
                  </a:extLst>
                </a:gridCol>
                <a:gridCol w="765700">
                  <a:extLst>
                    <a:ext uri="{9D8B030D-6E8A-4147-A177-3AD203B41FA5}">
                      <a16:colId xmlns:a16="http://schemas.microsoft.com/office/drawing/2014/main" xmlns="" val="20004"/>
                    </a:ext>
                  </a:extLst>
                </a:gridCol>
                <a:gridCol w="765700">
                  <a:extLst>
                    <a:ext uri="{9D8B030D-6E8A-4147-A177-3AD203B41FA5}">
                      <a16:colId xmlns:a16="http://schemas.microsoft.com/office/drawing/2014/main" xmlns="" val="20005"/>
                    </a:ext>
                  </a:extLst>
                </a:gridCol>
                <a:gridCol w="765700">
                  <a:extLst>
                    <a:ext uri="{9D8B030D-6E8A-4147-A177-3AD203B41FA5}">
                      <a16:colId xmlns:a16="http://schemas.microsoft.com/office/drawing/2014/main" xmlns="" val="20006"/>
                    </a:ext>
                  </a:extLst>
                </a:gridCol>
              </a:tblGrid>
              <a:tr h="407500">
                <a:tc>
                  <a:txBody>
                    <a:bodyPr/>
                    <a:lstStyle/>
                    <a:p>
                      <a:pPr marL="0" lvl="0" indent="0" algn="ctr" rtl="0">
                        <a:spcBef>
                          <a:spcPts val="0"/>
                        </a:spcBef>
                        <a:spcAft>
                          <a:spcPts val="0"/>
                        </a:spcAft>
                        <a:buNone/>
                      </a:pPr>
                      <a:r>
                        <a:rPr lang="en" sz="1200"/>
                        <a:t>m</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c</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h</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05" name="Google Shape;405;p38"/>
          <p:cNvGraphicFramePr/>
          <p:nvPr/>
        </p:nvGraphicFramePr>
        <p:xfrm>
          <a:off x="278200" y="1606563"/>
          <a:ext cx="5360000" cy="407500"/>
        </p:xfrm>
        <a:graphic>
          <a:graphicData uri="http://schemas.openxmlformats.org/drawingml/2006/table">
            <a:tbl>
              <a:tblPr>
                <a:noFill/>
                <a:tableStyleId>{7D9A748A-5EDF-47A2-A65E-5F4390420DF3}</a:tableStyleId>
              </a:tblPr>
              <a:tblGrid>
                <a:gridCol w="670000">
                  <a:extLst>
                    <a:ext uri="{9D8B030D-6E8A-4147-A177-3AD203B41FA5}">
                      <a16:colId xmlns:a16="http://schemas.microsoft.com/office/drawing/2014/main" xmlns="" val="20000"/>
                    </a:ext>
                  </a:extLst>
                </a:gridCol>
                <a:gridCol w="670000">
                  <a:extLst>
                    <a:ext uri="{9D8B030D-6E8A-4147-A177-3AD203B41FA5}">
                      <a16:colId xmlns:a16="http://schemas.microsoft.com/office/drawing/2014/main" xmlns="" val="20001"/>
                    </a:ext>
                  </a:extLst>
                </a:gridCol>
                <a:gridCol w="670000">
                  <a:extLst>
                    <a:ext uri="{9D8B030D-6E8A-4147-A177-3AD203B41FA5}">
                      <a16:colId xmlns:a16="http://schemas.microsoft.com/office/drawing/2014/main" xmlns="" val="20002"/>
                    </a:ext>
                  </a:extLst>
                </a:gridCol>
                <a:gridCol w="670000">
                  <a:extLst>
                    <a:ext uri="{9D8B030D-6E8A-4147-A177-3AD203B41FA5}">
                      <a16:colId xmlns:a16="http://schemas.microsoft.com/office/drawing/2014/main" xmlns="" val="20003"/>
                    </a:ext>
                  </a:extLst>
                </a:gridCol>
                <a:gridCol w="670000">
                  <a:extLst>
                    <a:ext uri="{9D8B030D-6E8A-4147-A177-3AD203B41FA5}">
                      <a16:colId xmlns:a16="http://schemas.microsoft.com/office/drawing/2014/main" xmlns="" val="20004"/>
                    </a:ext>
                  </a:extLst>
                </a:gridCol>
                <a:gridCol w="670000">
                  <a:extLst>
                    <a:ext uri="{9D8B030D-6E8A-4147-A177-3AD203B41FA5}">
                      <a16:colId xmlns:a16="http://schemas.microsoft.com/office/drawing/2014/main" xmlns="" val="20005"/>
                    </a:ext>
                  </a:extLst>
                </a:gridCol>
                <a:gridCol w="670000">
                  <a:extLst>
                    <a:ext uri="{9D8B030D-6E8A-4147-A177-3AD203B41FA5}">
                      <a16:colId xmlns:a16="http://schemas.microsoft.com/office/drawing/2014/main" xmlns="" val="20006"/>
                    </a:ext>
                  </a:extLst>
                </a:gridCol>
                <a:gridCol w="670000">
                  <a:extLst>
                    <a:ext uri="{9D8B030D-6E8A-4147-A177-3AD203B41FA5}">
                      <a16:colId xmlns:a16="http://schemas.microsoft.com/office/drawing/2014/main" xmlns="" val="20007"/>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g</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06" name="Google Shape;406;p38"/>
          <p:cNvGraphicFramePr/>
          <p:nvPr/>
        </p:nvGraphicFramePr>
        <p:xfrm>
          <a:off x="277950" y="2136925"/>
          <a:ext cx="5359875" cy="407500"/>
        </p:xfrm>
        <a:graphic>
          <a:graphicData uri="http://schemas.openxmlformats.org/drawingml/2006/table">
            <a:tbl>
              <a:tblPr>
                <a:noFill/>
                <a:tableStyleId>{7D9A748A-5EDF-47A2-A65E-5F4390420DF3}</a:tableStyleId>
              </a:tblPr>
              <a:tblGrid>
                <a:gridCol w="1071975">
                  <a:extLst>
                    <a:ext uri="{9D8B030D-6E8A-4147-A177-3AD203B41FA5}">
                      <a16:colId xmlns:a16="http://schemas.microsoft.com/office/drawing/2014/main" xmlns="" val="20000"/>
                    </a:ext>
                  </a:extLst>
                </a:gridCol>
                <a:gridCol w="1071975">
                  <a:extLst>
                    <a:ext uri="{9D8B030D-6E8A-4147-A177-3AD203B41FA5}">
                      <a16:colId xmlns:a16="http://schemas.microsoft.com/office/drawing/2014/main" xmlns="" val="20001"/>
                    </a:ext>
                  </a:extLst>
                </a:gridCol>
                <a:gridCol w="1071975">
                  <a:extLst>
                    <a:ext uri="{9D8B030D-6E8A-4147-A177-3AD203B41FA5}">
                      <a16:colId xmlns:a16="http://schemas.microsoft.com/office/drawing/2014/main" xmlns="" val="20002"/>
                    </a:ext>
                  </a:extLst>
                </a:gridCol>
                <a:gridCol w="1071975">
                  <a:extLst>
                    <a:ext uri="{9D8B030D-6E8A-4147-A177-3AD203B41FA5}">
                      <a16:colId xmlns:a16="http://schemas.microsoft.com/office/drawing/2014/main" xmlns="" val="20003"/>
                    </a:ext>
                  </a:extLst>
                </a:gridCol>
                <a:gridCol w="1071975">
                  <a:extLst>
                    <a:ext uri="{9D8B030D-6E8A-4147-A177-3AD203B41FA5}">
                      <a16:colId xmlns:a16="http://schemas.microsoft.com/office/drawing/2014/main" xmlns="" val="20004"/>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07" name="Google Shape;407;p38"/>
          <p:cNvGraphicFramePr/>
          <p:nvPr/>
        </p:nvGraphicFramePr>
        <p:xfrm>
          <a:off x="277925" y="262435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xmlns="" val="20000"/>
                    </a:ext>
                  </a:extLst>
                </a:gridCol>
                <a:gridCol w="765700">
                  <a:extLst>
                    <a:ext uri="{9D8B030D-6E8A-4147-A177-3AD203B41FA5}">
                      <a16:colId xmlns:a16="http://schemas.microsoft.com/office/drawing/2014/main" xmlns="" val="20001"/>
                    </a:ext>
                  </a:extLst>
                </a:gridCol>
                <a:gridCol w="765700">
                  <a:extLst>
                    <a:ext uri="{9D8B030D-6E8A-4147-A177-3AD203B41FA5}">
                      <a16:colId xmlns:a16="http://schemas.microsoft.com/office/drawing/2014/main" xmlns="" val="20002"/>
                    </a:ext>
                  </a:extLst>
                </a:gridCol>
                <a:gridCol w="765700">
                  <a:extLst>
                    <a:ext uri="{9D8B030D-6E8A-4147-A177-3AD203B41FA5}">
                      <a16:colId xmlns:a16="http://schemas.microsoft.com/office/drawing/2014/main" xmlns="" val="20003"/>
                    </a:ext>
                  </a:extLst>
                </a:gridCol>
                <a:gridCol w="765700">
                  <a:extLst>
                    <a:ext uri="{9D8B030D-6E8A-4147-A177-3AD203B41FA5}">
                      <a16:colId xmlns:a16="http://schemas.microsoft.com/office/drawing/2014/main" xmlns="" val="20004"/>
                    </a:ext>
                  </a:extLst>
                </a:gridCol>
                <a:gridCol w="765700">
                  <a:extLst>
                    <a:ext uri="{9D8B030D-6E8A-4147-A177-3AD203B41FA5}">
                      <a16:colId xmlns:a16="http://schemas.microsoft.com/office/drawing/2014/main" xmlns="" val="20005"/>
                    </a:ext>
                  </a:extLst>
                </a:gridCol>
                <a:gridCol w="765700">
                  <a:extLst>
                    <a:ext uri="{9D8B030D-6E8A-4147-A177-3AD203B41FA5}">
                      <a16:colId xmlns:a16="http://schemas.microsoft.com/office/drawing/2014/main" xmlns="" val="20006"/>
                    </a:ext>
                  </a:extLst>
                </a:gridCol>
              </a:tblGrid>
              <a:tr h="407500">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08" name="Google Shape;408;p38"/>
          <p:cNvGraphicFramePr/>
          <p:nvPr/>
        </p:nvGraphicFramePr>
        <p:xfrm>
          <a:off x="278250" y="3140400"/>
          <a:ext cx="5359900" cy="407500"/>
        </p:xfrm>
        <a:graphic>
          <a:graphicData uri="http://schemas.openxmlformats.org/drawingml/2006/table">
            <a:tbl>
              <a:tblPr>
                <a:noFill/>
                <a:tableStyleId>{7D9A748A-5EDF-47A2-A65E-5F4390420DF3}</a:tableStyleId>
              </a:tblPr>
              <a:tblGrid>
                <a:gridCol w="382850">
                  <a:extLst>
                    <a:ext uri="{9D8B030D-6E8A-4147-A177-3AD203B41FA5}">
                      <a16:colId xmlns:a16="http://schemas.microsoft.com/office/drawing/2014/main" xmlns="" val="20000"/>
                    </a:ext>
                  </a:extLst>
                </a:gridCol>
                <a:gridCol w="382850">
                  <a:extLst>
                    <a:ext uri="{9D8B030D-6E8A-4147-A177-3AD203B41FA5}">
                      <a16:colId xmlns:a16="http://schemas.microsoft.com/office/drawing/2014/main" xmlns="" val="20001"/>
                    </a:ext>
                  </a:extLst>
                </a:gridCol>
                <a:gridCol w="382850">
                  <a:extLst>
                    <a:ext uri="{9D8B030D-6E8A-4147-A177-3AD203B41FA5}">
                      <a16:colId xmlns:a16="http://schemas.microsoft.com/office/drawing/2014/main" xmlns="" val="20002"/>
                    </a:ext>
                  </a:extLst>
                </a:gridCol>
                <a:gridCol w="382850">
                  <a:extLst>
                    <a:ext uri="{9D8B030D-6E8A-4147-A177-3AD203B41FA5}">
                      <a16:colId xmlns:a16="http://schemas.microsoft.com/office/drawing/2014/main" xmlns="" val="20003"/>
                    </a:ext>
                  </a:extLst>
                </a:gridCol>
                <a:gridCol w="382850">
                  <a:extLst>
                    <a:ext uri="{9D8B030D-6E8A-4147-A177-3AD203B41FA5}">
                      <a16:colId xmlns:a16="http://schemas.microsoft.com/office/drawing/2014/main" xmlns="" val="20004"/>
                    </a:ext>
                  </a:extLst>
                </a:gridCol>
                <a:gridCol w="382850">
                  <a:extLst>
                    <a:ext uri="{9D8B030D-6E8A-4147-A177-3AD203B41FA5}">
                      <a16:colId xmlns:a16="http://schemas.microsoft.com/office/drawing/2014/main" xmlns="" val="20005"/>
                    </a:ext>
                  </a:extLst>
                </a:gridCol>
                <a:gridCol w="382850">
                  <a:extLst>
                    <a:ext uri="{9D8B030D-6E8A-4147-A177-3AD203B41FA5}">
                      <a16:colId xmlns:a16="http://schemas.microsoft.com/office/drawing/2014/main" xmlns="" val="20006"/>
                    </a:ext>
                  </a:extLst>
                </a:gridCol>
                <a:gridCol w="382850">
                  <a:extLst>
                    <a:ext uri="{9D8B030D-6E8A-4147-A177-3AD203B41FA5}">
                      <a16:colId xmlns:a16="http://schemas.microsoft.com/office/drawing/2014/main" xmlns="" val="20007"/>
                    </a:ext>
                  </a:extLst>
                </a:gridCol>
                <a:gridCol w="382850">
                  <a:extLst>
                    <a:ext uri="{9D8B030D-6E8A-4147-A177-3AD203B41FA5}">
                      <a16:colId xmlns:a16="http://schemas.microsoft.com/office/drawing/2014/main" xmlns="" val="20008"/>
                    </a:ext>
                  </a:extLst>
                </a:gridCol>
                <a:gridCol w="382850">
                  <a:extLst>
                    <a:ext uri="{9D8B030D-6E8A-4147-A177-3AD203B41FA5}">
                      <a16:colId xmlns:a16="http://schemas.microsoft.com/office/drawing/2014/main" xmlns="" val="20009"/>
                    </a:ext>
                  </a:extLst>
                </a:gridCol>
                <a:gridCol w="382850">
                  <a:extLst>
                    <a:ext uri="{9D8B030D-6E8A-4147-A177-3AD203B41FA5}">
                      <a16:colId xmlns:a16="http://schemas.microsoft.com/office/drawing/2014/main" xmlns="" val="20010"/>
                    </a:ext>
                  </a:extLst>
                </a:gridCol>
                <a:gridCol w="382850">
                  <a:extLst>
                    <a:ext uri="{9D8B030D-6E8A-4147-A177-3AD203B41FA5}">
                      <a16:colId xmlns:a16="http://schemas.microsoft.com/office/drawing/2014/main" xmlns="" val="20011"/>
                    </a:ext>
                  </a:extLst>
                </a:gridCol>
                <a:gridCol w="382850">
                  <a:extLst>
                    <a:ext uri="{9D8B030D-6E8A-4147-A177-3AD203B41FA5}">
                      <a16:colId xmlns:a16="http://schemas.microsoft.com/office/drawing/2014/main" xmlns="" val="20012"/>
                    </a:ext>
                  </a:extLst>
                </a:gridCol>
                <a:gridCol w="382850">
                  <a:extLst>
                    <a:ext uri="{9D8B030D-6E8A-4147-A177-3AD203B41FA5}">
                      <a16:colId xmlns:a16="http://schemas.microsoft.com/office/drawing/2014/main" xmlns="" val="20013"/>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d</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09" name="Google Shape;409;p38"/>
          <p:cNvGraphicFramePr/>
          <p:nvPr/>
        </p:nvGraphicFramePr>
        <p:xfrm>
          <a:off x="277975" y="3674600"/>
          <a:ext cx="5359900" cy="4075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xmlns="" val="20000"/>
                    </a:ext>
                  </a:extLst>
                </a:gridCol>
                <a:gridCol w="412300">
                  <a:extLst>
                    <a:ext uri="{9D8B030D-6E8A-4147-A177-3AD203B41FA5}">
                      <a16:colId xmlns:a16="http://schemas.microsoft.com/office/drawing/2014/main" xmlns="" val="20001"/>
                    </a:ext>
                  </a:extLst>
                </a:gridCol>
                <a:gridCol w="412300">
                  <a:extLst>
                    <a:ext uri="{9D8B030D-6E8A-4147-A177-3AD203B41FA5}">
                      <a16:colId xmlns:a16="http://schemas.microsoft.com/office/drawing/2014/main" xmlns="" val="20002"/>
                    </a:ext>
                  </a:extLst>
                </a:gridCol>
                <a:gridCol w="412300">
                  <a:extLst>
                    <a:ext uri="{9D8B030D-6E8A-4147-A177-3AD203B41FA5}">
                      <a16:colId xmlns:a16="http://schemas.microsoft.com/office/drawing/2014/main" xmlns="" val="20003"/>
                    </a:ext>
                  </a:extLst>
                </a:gridCol>
                <a:gridCol w="412300">
                  <a:extLst>
                    <a:ext uri="{9D8B030D-6E8A-4147-A177-3AD203B41FA5}">
                      <a16:colId xmlns:a16="http://schemas.microsoft.com/office/drawing/2014/main" xmlns="" val="20004"/>
                    </a:ext>
                  </a:extLst>
                </a:gridCol>
                <a:gridCol w="412300">
                  <a:extLst>
                    <a:ext uri="{9D8B030D-6E8A-4147-A177-3AD203B41FA5}">
                      <a16:colId xmlns:a16="http://schemas.microsoft.com/office/drawing/2014/main" xmlns="" val="20005"/>
                    </a:ext>
                  </a:extLst>
                </a:gridCol>
                <a:gridCol w="412300">
                  <a:extLst>
                    <a:ext uri="{9D8B030D-6E8A-4147-A177-3AD203B41FA5}">
                      <a16:colId xmlns:a16="http://schemas.microsoft.com/office/drawing/2014/main" xmlns="" val="20006"/>
                    </a:ext>
                  </a:extLst>
                </a:gridCol>
                <a:gridCol w="412300">
                  <a:extLst>
                    <a:ext uri="{9D8B030D-6E8A-4147-A177-3AD203B41FA5}">
                      <a16:colId xmlns:a16="http://schemas.microsoft.com/office/drawing/2014/main" xmlns="" val="20007"/>
                    </a:ext>
                  </a:extLst>
                </a:gridCol>
                <a:gridCol w="412300">
                  <a:extLst>
                    <a:ext uri="{9D8B030D-6E8A-4147-A177-3AD203B41FA5}">
                      <a16:colId xmlns:a16="http://schemas.microsoft.com/office/drawing/2014/main" xmlns="" val="20008"/>
                    </a:ext>
                  </a:extLst>
                </a:gridCol>
                <a:gridCol w="412300">
                  <a:extLst>
                    <a:ext uri="{9D8B030D-6E8A-4147-A177-3AD203B41FA5}">
                      <a16:colId xmlns:a16="http://schemas.microsoft.com/office/drawing/2014/main" xmlns="" val="20009"/>
                    </a:ext>
                  </a:extLst>
                </a:gridCol>
                <a:gridCol w="412300">
                  <a:extLst>
                    <a:ext uri="{9D8B030D-6E8A-4147-A177-3AD203B41FA5}">
                      <a16:colId xmlns:a16="http://schemas.microsoft.com/office/drawing/2014/main" xmlns="" val="20010"/>
                    </a:ext>
                  </a:extLst>
                </a:gridCol>
                <a:gridCol w="412300">
                  <a:extLst>
                    <a:ext uri="{9D8B030D-6E8A-4147-A177-3AD203B41FA5}">
                      <a16:colId xmlns:a16="http://schemas.microsoft.com/office/drawing/2014/main" xmlns="" val="20011"/>
                    </a:ext>
                  </a:extLst>
                </a:gridCol>
                <a:gridCol w="412300">
                  <a:extLst>
                    <a:ext uri="{9D8B030D-6E8A-4147-A177-3AD203B41FA5}">
                      <a16:colId xmlns:a16="http://schemas.microsoft.com/office/drawing/2014/main" xmlns="" val="20012"/>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10" name="Google Shape;410;p38"/>
          <p:cNvGraphicFramePr/>
          <p:nvPr/>
        </p:nvGraphicFramePr>
        <p:xfrm>
          <a:off x="278250" y="4190650"/>
          <a:ext cx="5359900" cy="3962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xmlns="" val="20000"/>
                    </a:ext>
                  </a:extLst>
                </a:gridCol>
                <a:gridCol w="412300">
                  <a:extLst>
                    <a:ext uri="{9D8B030D-6E8A-4147-A177-3AD203B41FA5}">
                      <a16:colId xmlns:a16="http://schemas.microsoft.com/office/drawing/2014/main" xmlns="" val="20001"/>
                    </a:ext>
                  </a:extLst>
                </a:gridCol>
                <a:gridCol w="412300">
                  <a:extLst>
                    <a:ext uri="{9D8B030D-6E8A-4147-A177-3AD203B41FA5}">
                      <a16:colId xmlns:a16="http://schemas.microsoft.com/office/drawing/2014/main" xmlns="" val="20002"/>
                    </a:ext>
                  </a:extLst>
                </a:gridCol>
                <a:gridCol w="412300">
                  <a:extLst>
                    <a:ext uri="{9D8B030D-6E8A-4147-A177-3AD203B41FA5}">
                      <a16:colId xmlns:a16="http://schemas.microsoft.com/office/drawing/2014/main" xmlns="" val="20003"/>
                    </a:ext>
                  </a:extLst>
                </a:gridCol>
                <a:gridCol w="412300">
                  <a:extLst>
                    <a:ext uri="{9D8B030D-6E8A-4147-A177-3AD203B41FA5}">
                      <a16:colId xmlns:a16="http://schemas.microsoft.com/office/drawing/2014/main" xmlns="" val="20004"/>
                    </a:ext>
                  </a:extLst>
                </a:gridCol>
                <a:gridCol w="412300">
                  <a:extLst>
                    <a:ext uri="{9D8B030D-6E8A-4147-A177-3AD203B41FA5}">
                      <a16:colId xmlns:a16="http://schemas.microsoft.com/office/drawing/2014/main" xmlns="" val="20005"/>
                    </a:ext>
                  </a:extLst>
                </a:gridCol>
                <a:gridCol w="412300">
                  <a:extLst>
                    <a:ext uri="{9D8B030D-6E8A-4147-A177-3AD203B41FA5}">
                      <a16:colId xmlns:a16="http://schemas.microsoft.com/office/drawing/2014/main" xmlns="" val="20006"/>
                    </a:ext>
                  </a:extLst>
                </a:gridCol>
                <a:gridCol w="412300">
                  <a:extLst>
                    <a:ext uri="{9D8B030D-6E8A-4147-A177-3AD203B41FA5}">
                      <a16:colId xmlns:a16="http://schemas.microsoft.com/office/drawing/2014/main" xmlns="" val="20007"/>
                    </a:ext>
                  </a:extLst>
                </a:gridCol>
                <a:gridCol w="412300">
                  <a:extLst>
                    <a:ext uri="{9D8B030D-6E8A-4147-A177-3AD203B41FA5}">
                      <a16:colId xmlns:a16="http://schemas.microsoft.com/office/drawing/2014/main" xmlns="" val="20008"/>
                    </a:ext>
                  </a:extLst>
                </a:gridCol>
                <a:gridCol w="412300">
                  <a:extLst>
                    <a:ext uri="{9D8B030D-6E8A-4147-A177-3AD203B41FA5}">
                      <a16:colId xmlns:a16="http://schemas.microsoft.com/office/drawing/2014/main" xmlns="" val="20009"/>
                    </a:ext>
                  </a:extLst>
                </a:gridCol>
                <a:gridCol w="412300">
                  <a:extLst>
                    <a:ext uri="{9D8B030D-6E8A-4147-A177-3AD203B41FA5}">
                      <a16:colId xmlns:a16="http://schemas.microsoft.com/office/drawing/2014/main" xmlns="" val="20010"/>
                    </a:ext>
                  </a:extLst>
                </a:gridCol>
                <a:gridCol w="412300">
                  <a:extLst>
                    <a:ext uri="{9D8B030D-6E8A-4147-A177-3AD203B41FA5}">
                      <a16:colId xmlns:a16="http://schemas.microsoft.com/office/drawing/2014/main" xmlns="" val="20011"/>
                    </a:ext>
                  </a:extLst>
                </a:gridCol>
                <a:gridCol w="412300">
                  <a:extLst>
                    <a:ext uri="{9D8B030D-6E8A-4147-A177-3AD203B41FA5}">
                      <a16:colId xmlns:a16="http://schemas.microsoft.com/office/drawing/2014/main" xmlns="" val="20012"/>
                    </a:ext>
                  </a:extLst>
                </a:gridCol>
              </a:tblGrid>
              <a:tr h="3962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200"/>
                        <a:t>y</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11" name="Google Shape;411;p38"/>
          <p:cNvGraphicFramePr/>
          <p:nvPr/>
        </p:nvGraphicFramePr>
        <p:xfrm>
          <a:off x="6023775" y="148377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xmlns="" val="20000"/>
                    </a:ext>
                  </a:extLst>
                </a:gridCol>
                <a:gridCol w="965050">
                  <a:extLst>
                    <a:ext uri="{9D8B030D-6E8A-4147-A177-3AD203B41FA5}">
                      <a16:colId xmlns:a16="http://schemas.microsoft.com/office/drawing/2014/main" xmlns="" val="20001"/>
                    </a:ext>
                  </a:extLst>
                </a:gridCol>
                <a:gridCol w="965050">
                  <a:extLst>
                    <a:ext uri="{9D8B030D-6E8A-4147-A177-3AD203B41FA5}">
                      <a16:colId xmlns:a16="http://schemas.microsoft.com/office/drawing/2014/main" xmlns=""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tc>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xmlns=""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c</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xmlns="" val="10001"/>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2"/>
                  </a:ext>
                </a:extLst>
              </a:tr>
              <a:tr h="443300">
                <a:tc>
                  <a:txBody>
                    <a:bodyPr/>
                    <a:lstStyle/>
                    <a:p>
                      <a:pPr marL="0" lvl="0" indent="0" algn="ctr" rtl="0">
                        <a:spcBef>
                          <a:spcPts val="0"/>
                        </a:spcBef>
                        <a:spcAft>
                          <a:spcPts val="0"/>
                        </a:spcAft>
                        <a:buNone/>
                      </a:pPr>
                      <a:r>
                        <a:rPr lang="en"/>
                        <a:t>l</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e</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3</a:t>
                      </a:r>
                      <a:endParaRPr/>
                    </a:p>
                  </a:txBody>
                  <a:tcPr marL="91425" marR="91425" marT="91425" marB="91425" anchor="ctr">
                    <a:solidFill>
                      <a:srgbClr val="E69138"/>
                    </a:solidFill>
                  </a:tcPr>
                </a:tc>
                <a:extLst>
                  <a:ext uri="{0D108BD9-81ED-4DB2-BD59-A6C34878D82A}">
                    <a16:rowId xmlns:a16="http://schemas.microsoft.com/office/drawing/2014/main" xmlns="" val="10003"/>
                  </a:ext>
                </a:extLst>
              </a:tr>
              <a:tr h="443300">
                <a:tc>
                  <a:txBody>
                    <a:bodyPr/>
                    <a:lstStyle/>
                    <a:p>
                      <a:pPr marL="0" lvl="0" indent="0" algn="ctr" rtl="0">
                        <a:spcBef>
                          <a:spcPts val="0"/>
                        </a:spcBef>
                        <a:spcAft>
                          <a:spcPts val="0"/>
                        </a:spcAft>
                        <a:buNone/>
                      </a:pPr>
                      <a:r>
                        <a:rPr lang="en"/>
                        <a:t>e</a:t>
                      </a:r>
                      <a:endParaRPr/>
                    </a:p>
                  </a:txBody>
                  <a:tcPr marL="91425" marR="91425" marT="91425" marB="91425" anchor="ctr"/>
                </a:tc>
                <a:tc>
                  <a:txBody>
                    <a:bodyPr/>
                    <a:lstStyle/>
                    <a:p>
                      <a:pPr marL="0" lvl="0" indent="0" algn="ctr" rtl="0">
                        <a:spcBef>
                          <a:spcPts val="0"/>
                        </a:spcBef>
                        <a:spcAft>
                          <a:spcPts val="0"/>
                        </a:spcAft>
                        <a:buNone/>
                      </a:pPr>
                      <a:r>
                        <a:rPr lang="en"/>
                        <a:t>ar</a:t>
                      </a:r>
                      <a:endParaRPr/>
                    </a:p>
                  </a:txBody>
                  <a:tcPr marL="91425" marR="91425" marT="91425" marB="91425" anchor="ctr"/>
                </a:tc>
                <a:tc>
                  <a:txBody>
                    <a:bodyPr/>
                    <a:lstStyle/>
                    <a:p>
                      <a:pPr marL="0" lvl="0" indent="0" algn="ctr" rtl="0">
                        <a:spcBef>
                          <a:spcPts val="0"/>
                        </a:spcBef>
                        <a:spcAft>
                          <a:spcPts val="0"/>
                        </a:spcAft>
                        <a:buNone/>
                      </a:pPr>
                      <a:r>
                        <a:rPr lang="en"/>
                        <a:t>3</a:t>
                      </a:r>
                      <a:endParaRPr/>
                    </a:p>
                  </a:txBody>
                  <a:tcPr marL="91425" marR="91425" marT="91425" marB="91425" anchor="ctr"/>
                </a:tc>
                <a:extLst>
                  <a:ext uri="{0D108BD9-81ED-4DB2-BD59-A6C34878D82A}">
                    <a16:rowId xmlns:a16="http://schemas.microsoft.com/office/drawing/2014/main" xmlns=""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5"/>
                  </a:ext>
                </a:extLst>
              </a:tr>
              <a:tr h="443300">
                <a:tc>
                  <a:txBody>
                    <a:bodyPr/>
                    <a:lstStyle/>
                    <a:p>
                      <a:pPr marL="0" lvl="0" indent="0" algn="ctr" rtl="0">
                        <a:spcBef>
                          <a:spcPts val="0"/>
                        </a:spcBef>
                        <a:spcAft>
                          <a:spcPts val="0"/>
                        </a:spcAft>
                        <a:buNone/>
                      </a:pPr>
                      <a:r>
                        <a:rPr lang="en"/>
                        <a:t>ar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xmlns="" val="10006"/>
                  </a:ext>
                </a:extLst>
              </a:tr>
            </a:tbl>
          </a:graphicData>
        </a:graphic>
      </p:graphicFrame>
      <p:sp>
        <p:nvSpPr>
          <p:cNvPr id="412" name="Google Shape;412;p38"/>
          <p:cNvSpPr txBox="1">
            <a:spLocks noGrp="1"/>
          </p:cNvSpPr>
          <p:nvPr>
            <p:ph type="body" idx="4294967295"/>
          </p:nvPr>
        </p:nvSpPr>
        <p:spPr>
          <a:xfrm>
            <a:off x="6615175" y="102603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Frequencies</a:t>
            </a:r>
            <a:endParaRPr sz="1200">
              <a:solidFill>
                <a:srgbClr val="374151"/>
              </a:solidFill>
              <a:highlight>
                <a:schemeClr val="accent6"/>
              </a:highlight>
              <a:latin typeface="Roboto"/>
              <a:ea typeface="Roboto"/>
              <a:cs typeface="Roboto"/>
              <a:sym typeface="Roboto"/>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39"/>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418" name="Google Shape;418;p39"/>
          <p:cNvGraphicFramePr/>
          <p:nvPr/>
        </p:nvGraphicFramePr>
        <p:xfrm>
          <a:off x="6006825"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xmlns="" val="20000"/>
                    </a:ext>
                  </a:extLst>
                </a:gridCol>
                <a:gridCol w="766625">
                  <a:extLst>
                    <a:ext uri="{9D8B030D-6E8A-4147-A177-3AD203B41FA5}">
                      <a16:colId xmlns:a16="http://schemas.microsoft.com/office/drawing/2014/main" xmlns="" val="20001"/>
                    </a:ext>
                  </a:extLst>
                </a:gridCol>
                <a:gridCol w="766625">
                  <a:extLst>
                    <a:ext uri="{9D8B030D-6E8A-4147-A177-3AD203B41FA5}">
                      <a16:colId xmlns:a16="http://schemas.microsoft.com/office/drawing/2014/main" xmlns=""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6"/>
                  </a:ext>
                </a:extLst>
              </a:tr>
            </a:tbl>
          </a:graphicData>
        </a:graphic>
      </p:graphicFrame>
      <p:sp>
        <p:nvSpPr>
          <p:cNvPr id="419" name="Google Shape;419;p39"/>
          <p:cNvSpPr txBox="1">
            <a:spLocks noGrp="1"/>
          </p:cNvSpPr>
          <p:nvPr>
            <p:ph type="body" idx="4294967295"/>
          </p:nvPr>
        </p:nvSpPr>
        <p:spPr>
          <a:xfrm>
            <a:off x="4838375"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420" name="Google Shape;420;p39"/>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421" name="Google Shape;421;p39"/>
          <p:cNvGraphicFramePr/>
          <p:nvPr/>
        </p:nvGraphicFramePr>
        <p:xfrm>
          <a:off x="888850" y="1466875"/>
          <a:ext cx="2478100" cy="792420"/>
        </p:xfrm>
        <a:graphic>
          <a:graphicData uri="http://schemas.openxmlformats.org/drawingml/2006/table">
            <a:tbl>
              <a:tblPr>
                <a:noFill/>
                <a:tableStyleId>{7D9A748A-5EDF-47A2-A65E-5F4390420DF3}</a:tableStyleId>
              </a:tblPr>
              <a:tblGrid>
                <a:gridCol w="1911450">
                  <a:extLst>
                    <a:ext uri="{9D8B030D-6E8A-4147-A177-3AD203B41FA5}">
                      <a16:colId xmlns:a16="http://schemas.microsoft.com/office/drawing/2014/main" xmlns="" val="20000"/>
                    </a:ext>
                  </a:extLst>
                </a:gridCol>
                <a:gridCol w="566650">
                  <a:extLst>
                    <a:ext uri="{9D8B030D-6E8A-4147-A177-3AD203B41FA5}">
                      <a16:colId xmlns:a16="http://schemas.microsoft.com/office/drawing/2014/main" xmlns="" val="20001"/>
                    </a:ext>
                  </a:extLst>
                </a:gridCol>
              </a:tblGrid>
              <a:tr h="308550">
                <a:tc>
                  <a:txBody>
                    <a:bodyPr/>
                    <a:lstStyle/>
                    <a:p>
                      <a:pPr marL="0" lvl="0" indent="0" algn="ctr" rtl="0">
                        <a:spcBef>
                          <a:spcPts val="0"/>
                        </a:spcBef>
                        <a:spcAft>
                          <a:spcPts val="0"/>
                        </a:spcAft>
                        <a:buNone/>
                      </a:pPr>
                      <a:r>
                        <a:rPr lang="en"/>
                        <a:t>a + r</a:t>
                      </a:r>
                      <a:endParaRPr/>
                    </a:p>
                  </a:txBody>
                  <a:tcPr marL="91425" marR="91425" marT="91425" marB="91425" anchor="ctr"/>
                </a:tc>
                <a:tc>
                  <a:txBody>
                    <a:bodyPr/>
                    <a:lstStyle/>
                    <a:p>
                      <a:pPr marL="0" lvl="0" indent="0" algn="ctr" rtl="0">
                        <a:spcBef>
                          <a:spcPts val="0"/>
                        </a:spcBef>
                        <a:spcAft>
                          <a:spcPts val="0"/>
                        </a:spcAft>
                        <a:buNone/>
                      </a:pPr>
                      <a:r>
                        <a:rPr lang="en"/>
                        <a:t>ar</a:t>
                      </a:r>
                      <a:endParaRPr/>
                    </a:p>
                  </a:txBody>
                  <a:tcPr marL="91425" marR="91425" marT="91425" marB="91425" anchor="ctr"/>
                </a:tc>
                <a:extLst>
                  <a:ext uri="{0D108BD9-81ED-4DB2-BD59-A6C34878D82A}">
                    <a16:rowId xmlns:a16="http://schemas.microsoft.com/office/drawing/2014/main" xmlns="" val="10000"/>
                  </a:ext>
                </a:extLst>
              </a:tr>
              <a:tr h="308550">
                <a:tc>
                  <a:txBody>
                    <a:bodyPr/>
                    <a:lstStyle/>
                    <a:p>
                      <a:pPr marL="0" lvl="0" indent="0" algn="ctr" rtl="0">
                        <a:spcBef>
                          <a:spcPts val="0"/>
                        </a:spcBef>
                        <a:spcAft>
                          <a:spcPts val="0"/>
                        </a:spcAft>
                        <a:buNone/>
                      </a:pPr>
                      <a:r>
                        <a:rPr lang="en"/>
                        <a:t>l + e</a:t>
                      </a:r>
                      <a:endParaRPr/>
                    </a:p>
                  </a:txBody>
                  <a:tcPr marL="91425" marR="91425" marT="91425" marB="91425" anchor="ctr"/>
                </a:tc>
                <a:tc>
                  <a:txBody>
                    <a:bodyPr/>
                    <a:lstStyle/>
                    <a:p>
                      <a:pPr marL="0" lvl="0" indent="0" algn="ctr" rtl="0">
                        <a:spcBef>
                          <a:spcPts val="0"/>
                        </a:spcBef>
                        <a:spcAft>
                          <a:spcPts val="0"/>
                        </a:spcAft>
                        <a:buNone/>
                      </a:pPr>
                      <a:r>
                        <a:rPr lang="en"/>
                        <a:t>le</a:t>
                      </a:r>
                      <a:endParaRPr/>
                    </a:p>
                  </a:txBody>
                  <a:tcPr marL="91425" marR="91425" marT="91425" marB="91425" anchor="ctr"/>
                </a:tc>
                <a:extLst>
                  <a:ext uri="{0D108BD9-81ED-4DB2-BD59-A6C34878D82A}">
                    <a16:rowId xmlns:a16="http://schemas.microsoft.com/office/drawing/2014/main" xmlns="" val="10001"/>
                  </a:ext>
                </a:extLst>
              </a:tr>
            </a:tbl>
          </a:graphicData>
        </a:graphic>
      </p:graphicFrame>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425"/>
        <p:cNvGrpSpPr/>
        <p:nvPr/>
      </p:nvGrpSpPr>
      <p:grpSpPr>
        <a:xfrm>
          <a:off x="0" y="0"/>
          <a:ext cx="0" cy="0"/>
          <a:chOff x="0" y="0"/>
          <a:chExt cx="0" cy="0"/>
        </a:xfrm>
      </p:grpSpPr>
      <p:sp>
        <p:nvSpPr>
          <p:cNvPr id="426" name="Google Shape;426;p40"/>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427" name="Google Shape;427;p40"/>
          <p:cNvGraphicFramePr/>
          <p:nvPr/>
        </p:nvGraphicFramePr>
        <p:xfrm>
          <a:off x="277950" y="107620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xmlns="" val="20000"/>
                    </a:ext>
                  </a:extLst>
                </a:gridCol>
                <a:gridCol w="765700">
                  <a:extLst>
                    <a:ext uri="{9D8B030D-6E8A-4147-A177-3AD203B41FA5}">
                      <a16:colId xmlns:a16="http://schemas.microsoft.com/office/drawing/2014/main" xmlns="" val="20001"/>
                    </a:ext>
                  </a:extLst>
                </a:gridCol>
                <a:gridCol w="765700">
                  <a:extLst>
                    <a:ext uri="{9D8B030D-6E8A-4147-A177-3AD203B41FA5}">
                      <a16:colId xmlns:a16="http://schemas.microsoft.com/office/drawing/2014/main" xmlns="" val="20002"/>
                    </a:ext>
                  </a:extLst>
                </a:gridCol>
                <a:gridCol w="765700">
                  <a:extLst>
                    <a:ext uri="{9D8B030D-6E8A-4147-A177-3AD203B41FA5}">
                      <a16:colId xmlns:a16="http://schemas.microsoft.com/office/drawing/2014/main" xmlns="" val="20003"/>
                    </a:ext>
                  </a:extLst>
                </a:gridCol>
                <a:gridCol w="765700">
                  <a:extLst>
                    <a:ext uri="{9D8B030D-6E8A-4147-A177-3AD203B41FA5}">
                      <a16:colId xmlns:a16="http://schemas.microsoft.com/office/drawing/2014/main" xmlns="" val="20004"/>
                    </a:ext>
                  </a:extLst>
                </a:gridCol>
                <a:gridCol w="765700">
                  <a:extLst>
                    <a:ext uri="{9D8B030D-6E8A-4147-A177-3AD203B41FA5}">
                      <a16:colId xmlns:a16="http://schemas.microsoft.com/office/drawing/2014/main" xmlns="" val="20005"/>
                    </a:ext>
                  </a:extLst>
                </a:gridCol>
                <a:gridCol w="765700">
                  <a:extLst>
                    <a:ext uri="{9D8B030D-6E8A-4147-A177-3AD203B41FA5}">
                      <a16:colId xmlns:a16="http://schemas.microsoft.com/office/drawing/2014/main" xmlns="" val="20006"/>
                    </a:ext>
                  </a:extLst>
                </a:gridCol>
              </a:tblGrid>
              <a:tr h="407500">
                <a:tc>
                  <a:txBody>
                    <a:bodyPr/>
                    <a:lstStyle/>
                    <a:p>
                      <a:pPr marL="0" lvl="0" indent="0" algn="ctr" rtl="0">
                        <a:spcBef>
                          <a:spcPts val="0"/>
                        </a:spcBef>
                        <a:spcAft>
                          <a:spcPts val="0"/>
                        </a:spcAft>
                        <a:buNone/>
                      </a:pPr>
                      <a:r>
                        <a:rPr lang="en" sz="1200"/>
                        <a:t>m</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c</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h</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28" name="Google Shape;428;p40"/>
          <p:cNvGraphicFramePr/>
          <p:nvPr/>
        </p:nvGraphicFramePr>
        <p:xfrm>
          <a:off x="278200" y="1606563"/>
          <a:ext cx="5360000" cy="407500"/>
        </p:xfrm>
        <a:graphic>
          <a:graphicData uri="http://schemas.openxmlformats.org/drawingml/2006/table">
            <a:tbl>
              <a:tblPr>
                <a:noFill/>
                <a:tableStyleId>{7D9A748A-5EDF-47A2-A65E-5F4390420DF3}</a:tableStyleId>
              </a:tblPr>
              <a:tblGrid>
                <a:gridCol w="670000">
                  <a:extLst>
                    <a:ext uri="{9D8B030D-6E8A-4147-A177-3AD203B41FA5}">
                      <a16:colId xmlns:a16="http://schemas.microsoft.com/office/drawing/2014/main" xmlns="" val="20000"/>
                    </a:ext>
                  </a:extLst>
                </a:gridCol>
                <a:gridCol w="670000">
                  <a:extLst>
                    <a:ext uri="{9D8B030D-6E8A-4147-A177-3AD203B41FA5}">
                      <a16:colId xmlns:a16="http://schemas.microsoft.com/office/drawing/2014/main" xmlns="" val="20001"/>
                    </a:ext>
                  </a:extLst>
                </a:gridCol>
                <a:gridCol w="670000">
                  <a:extLst>
                    <a:ext uri="{9D8B030D-6E8A-4147-A177-3AD203B41FA5}">
                      <a16:colId xmlns:a16="http://schemas.microsoft.com/office/drawing/2014/main" xmlns="" val="20002"/>
                    </a:ext>
                  </a:extLst>
                </a:gridCol>
                <a:gridCol w="670000">
                  <a:extLst>
                    <a:ext uri="{9D8B030D-6E8A-4147-A177-3AD203B41FA5}">
                      <a16:colId xmlns:a16="http://schemas.microsoft.com/office/drawing/2014/main" xmlns="" val="20003"/>
                    </a:ext>
                  </a:extLst>
                </a:gridCol>
                <a:gridCol w="670000">
                  <a:extLst>
                    <a:ext uri="{9D8B030D-6E8A-4147-A177-3AD203B41FA5}">
                      <a16:colId xmlns:a16="http://schemas.microsoft.com/office/drawing/2014/main" xmlns="" val="20004"/>
                    </a:ext>
                  </a:extLst>
                </a:gridCol>
                <a:gridCol w="670000">
                  <a:extLst>
                    <a:ext uri="{9D8B030D-6E8A-4147-A177-3AD203B41FA5}">
                      <a16:colId xmlns:a16="http://schemas.microsoft.com/office/drawing/2014/main" xmlns="" val="20005"/>
                    </a:ext>
                  </a:extLst>
                </a:gridCol>
                <a:gridCol w="670000">
                  <a:extLst>
                    <a:ext uri="{9D8B030D-6E8A-4147-A177-3AD203B41FA5}">
                      <a16:colId xmlns:a16="http://schemas.microsoft.com/office/drawing/2014/main" xmlns="" val="20006"/>
                    </a:ext>
                  </a:extLst>
                </a:gridCol>
                <a:gridCol w="670000">
                  <a:extLst>
                    <a:ext uri="{9D8B030D-6E8A-4147-A177-3AD203B41FA5}">
                      <a16:colId xmlns:a16="http://schemas.microsoft.com/office/drawing/2014/main" xmlns="" val="20007"/>
                    </a:ext>
                  </a:extLst>
                </a:gridCol>
              </a:tblGrid>
              <a:tr h="407500">
                <a:tc gridSpan="2">
                  <a:txBody>
                    <a:bodyPr/>
                    <a:lstStyle/>
                    <a:p>
                      <a:pPr marL="0" lvl="0" indent="0" algn="ctr" rtl="0">
                        <a:spcBef>
                          <a:spcPts val="0"/>
                        </a:spcBef>
                        <a:spcAft>
                          <a:spcPts val="0"/>
                        </a:spcAft>
                        <a:buNone/>
                      </a:pPr>
                      <a:r>
                        <a:rPr lang="en" sz="1200"/>
                        <a:t>le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g</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29" name="Google Shape;429;p40"/>
          <p:cNvGraphicFramePr/>
          <p:nvPr/>
        </p:nvGraphicFramePr>
        <p:xfrm>
          <a:off x="277950" y="2136925"/>
          <a:ext cx="5359875" cy="407500"/>
        </p:xfrm>
        <a:graphic>
          <a:graphicData uri="http://schemas.openxmlformats.org/drawingml/2006/table">
            <a:tbl>
              <a:tblPr>
                <a:noFill/>
                <a:tableStyleId>{7D9A748A-5EDF-47A2-A65E-5F4390420DF3}</a:tableStyleId>
              </a:tblPr>
              <a:tblGrid>
                <a:gridCol w="1071975">
                  <a:extLst>
                    <a:ext uri="{9D8B030D-6E8A-4147-A177-3AD203B41FA5}">
                      <a16:colId xmlns:a16="http://schemas.microsoft.com/office/drawing/2014/main" xmlns="" val="20000"/>
                    </a:ext>
                  </a:extLst>
                </a:gridCol>
                <a:gridCol w="1071975">
                  <a:extLst>
                    <a:ext uri="{9D8B030D-6E8A-4147-A177-3AD203B41FA5}">
                      <a16:colId xmlns:a16="http://schemas.microsoft.com/office/drawing/2014/main" xmlns="" val="20001"/>
                    </a:ext>
                  </a:extLst>
                </a:gridCol>
                <a:gridCol w="1071975">
                  <a:extLst>
                    <a:ext uri="{9D8B030D-6E8A-4147-A177-3AD203B41FA5}">
                      <a16:colId xmlns:a16="http://schemas.microsoft.com/office/drawing/2014/main" xmlns="" val="20002"/>
                    </a:ext>
                  </a:extLst>
                </a:gridCol>
                <a:gridCol w="1071975">
                  <a:extLst>
                    <a:ext uri="{9D8B030D-6E8A-4147-A177-3AD203B41FA5}">
                      <a16:colId xmlns:a16="http://schemas.microsoft.com/office/drawing/2014/main" xmlns="" val="20003"/>
                    </a:ext>
                  </a:extLst>
                </a:gridCol>
                <a:gridCol w="1071975">
                  <a:extLst>
                    <a:ext uri="{9D8B030D-6E8A-4147-A177-3AD203B41FA5}">
                      <a16:colId xmlns:a16="http://schemas.microsoft.com/office/drawing/2014/main" xmlns="" val="20004"/>
                    </a:ext>
                  </a:extLst>
                </a:gridCol>
              </a:tblGrid>
              <a:tr h="407500">
                <a:tc gridSpan="2">
                  <a:txBody>
                    <a:bodyPr/>
                    <a:lstStyle/>
                    <a:p>
                      <a:pPr marL="0" lvl="0" indent="0" algn="ctr" rtl="0">
                        <a:spcBef>
                          <a:spcPts val="0"/>
                        </a:spcBef>
                        <a:spcAft>
                          <a:spcPts val="0"/>
                        </a:spcAft>
                        <a:buNone/>
                      </a:pPr>
                      <a:r>
                        <a:rPr lang="en" sz="1200"/>
                        <a:t>le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30" name="Google Shape;430;p40"/>
          <p:cNvGraphicFramePr/>
          <p:nvPr/>
        </p:nvGraphicFramePr>
        <p:xfrm>
          <a:off x="277925" y="2624350"/>
          <a:ext cx="5359900" cy="407500"/>
        </p:xfrm>
        <a:graphic>
          <a:graphicData uri="http://schemas.openxmlformats.org/drawingml/2006/table">
            <a:tbl>
              <a:tblPr>
                <a:noFill/>
                <a:tableStyleId>{7D9A748A-5EDF-47A2-A65E-5F4390420DF3}</a:tableStyleId>
              </a:tblPr>
              <a:tblGrid>
                <a:gridCol w="765700">
                  <a:extLst>
                    <a:ext uri="{9D8B030D-6E8A-4147-A177-3AD203B41FA5}">
                      <a16:colId xmlns:a16="http://schemas.microsoft.com/office/drawing/2014/main" xmlns="" val="20000"/>
                    </a:ext>
                  </a:extLst>
                </a:gridCol>
                <a:gridCol w="765700">
                  <a:extLst>
                    <a:ext uri="{9D8B030D-6E8A-4147-A177-3AD203B41FA5}">
                      <a16:colId xmlns:a16="http://schemas.microsoft.com/office/drawing/2014/main" xmlns="" val="20001"/>
                    </a:ext>
                  </a:extLst>
                </a:gridCol>
                <a:gridCol w="765700">
                  <a:extLst>
                    <a:ext uri="{9D8B030D-6E8A-4147-A177-3AD203B41FA5}">
                      <a16:colId xmlns:a16="http://schemas.microsoft.com/office/drawing/2014/main" xmlns="" val="20002"/>
                    </a:ext>
                  </a:extLst>
                </a:gridCol>
                <a:gridCol w="765700">
                  <a:extLst>
                    <a:ext uri="{9D8B030D-6E8A-4147-A177-3AD203B41FA5}">
                      <a16:colId xmlns:a16="http://schemas.microsoft.com/office/drawing/2014/main" xmlns="" val="20003"/>
                    </a:ext>
                  </a:extLst>
                </a:gridCol>
                <a:gridCol w="765700">
                  <a:extLst>
                    <a:ext uri="{9D8B030D-6E8A-4147-A177-3AD203B41FA5}">
                      <a16:colId xmlns:a16="http://schemas.microsoft.com/office/drawing/2014/main" xmlns="" val="20004"/>
                    </a:ext>
                  </a:extLst>
                </a:gridCol>
                <a:gridCol w="765700">
                  <a:extLst>
                    <a:ext uri="{9D8B030D-6E8A-4147-A177-3AD203B41FA5}">
                      <a16:colId xmlns:a16="http://schemas.microsoft.com/office/drawing/2014/main" xmlns="" val="20005"/>
                    </a:ext>
                  </a:extLst>
                </a:gridCol>
                <a:gridCol w="765700">
                  <a:extLst>
                    <a:ext uri="{9D8B030D-6E8A-4147-A177-3AD203B41FA5}">
                      <a16:colId xmlns:a16="http://schemas.microsoft.com/office/drawing/2014/main" xmlns="" val="20006"/>
                    </a:ext>
                  </a:extLst>
                </a:gridCol>
              </a:tblGrid>
              <a:tr h="407500">
                <a:tc gridSpan="2">
                  <a:txBody>
                    <a:bodyPr/>
                    <a:lstStyle/>
                    <a:p>
                      <a:pPr marL="0" lvl="0" indent="0" algn="ctr" rtl="0">
                        <a:spcBef>
                          <a:spcPts val="0"/>
                        </a:spcBef>
                        <a:spcAft>
                          <a:spcPts val="0"/>
                        </a:spcAft>
                        <a:buNone/>
                      </a:pPr>
                      <a:r>
                        <a:rPr lang="en" sz="1200"/>
                        <a:t>le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31" name="Google Shape;431;p40"/>
          <p:cNvGraphicFramePr/>
          <p:nvPr/>
        </p:nvGraphicFramePr>
        <p:xfrm>
          <a:off x="278250" y="3140400"/>
          <a:ext cx="5359900" cy="407500"/>
        </p:xfrm>
        <a:graphic>
          <a:graphicData uri="http://schemas.openxmlformats.org/drawingml/2006/table">
            <a:tbl>
              <a:tblPr>
                <a:noFill/>
                <a:tableStyleId>{7D9A748A-5EDF-47A2-A65E-5F4390420DF3}</a:tableStyleId>
              </a:tblPr>
              <a:tblGrid>
                <a:gridCol w="382850">
                  <a:extLst>
                    <a:ext uri="{9D8B030D-6E8A-4147-A177-3AD203B41FA5}">
                      <a16:colId xmlns:a16="http://schemas.microsoft.com/office/drawing/2014/main" xmlns="" val="20000"/>
                    </a:ext>
                  </a:extLst>
                </a:gridCol>
                <a:gridCol w="382850">
                  <a:extLst>
                    <a:ext uri="{9D8B030D-6E8A-4147-A177-3AD203B41FA5}">
                      <a16:colId xmlns:a16="http://schemas.microsoft.com/office/drawing/2014/main" xmlns="" val="20001"/>
                    </a:ext>
                  </a:extLst>
                </a:gridCol>
                <a:gridCol w="382850">
                  <a:extLst>
                    <a:ext uri="{9D8B030D-6E8A-4147-A177-3AD203B41FA5}">
                      <a16:colId xmlns:a16="http://schemas.microsoft.com/office/drawing/2014/main" xmlns="" val="20002"/>
                    </a:ext>
                  </a:extLst>
                </a:gridCol>
                <a:gridCol w="382850">
                  <a:extLst>
                    <a:ext uri="{9D8B030D-6E8A-4147-A177-3AD203B41FA5}">
                      <a16:colId xmlns:a16="http://schemas.microsoft.com/office/drawing/2014/main" xmlns="" val="20003"/>
                    </a:ext>
                  </a:extLst>
                </a:gridCol>
                <a:gridCol w="382850">
                  <a:extLst>
                    <a:ext uri="{9D8B030D-6E8A-4147-A177-3AD203B41FA5}">
                      <a16:colId xmlns:a16="http://schemas.microsoft.com/office/drawing/2014/main" xmlns="" val="20004"/>
                    </a:ext>
                  </a:extLst>
                </a:gridCol>
                <a:gridCol w="382850">
                  <a:extLst>
                    <a:ext uri="{9D8B030D-6E8A-4147-A177-3AD203B41FA5}">
                      <a16:colId xmlns:a16="http://schemas.microsoft.com/office/drawing/2014/main" xmlns="" val="20005"/>
                    </a:ext>
                  </a:extLst>
                </a:gridCol>
                <a:gridCol w="382850">
                  <a:extLst>
                    <a:ext uri="{9D8B030D-6E8A-4147-A177-3AD203B41FA5}">
                      <a16:colId xmlns:a16="http://schemas.microsoft.com/office/drawing/2014/main" xmlns="" val="20006"/>
                    </a:ext>
                  </a:extLst>
                </a:gridCol>
                <a:gridCol w="382850">
                  <a:extLst>
                    <a:ext uri="{9D8B030D-6E8A-4147-A177-3AD203B41FA5}">
                      <a16:colId xmlns:a16="http://schemas.microsoft.com/office/drawing/2014/main" xmlns="" val="20007"/>
                    </a:ext>
                  </a:extLst>
                </a:gridCol>
                <a:gridCol w="382850">
                  <a:extLst>
                    <a:ext uri="{9D8B030D-6E8A-4147-A177-3AD203B41FA5}">
                      <a16:colId xmlns:a16="http://schemas.microsoft.com/office/drawing/2014/main" xmlns="" val="20008"/>
                    </a:ext>
                  </a:extLst>
                </a:gridCol>
                <a:gridCol w="382850">
                  <a:extLst>
                    <a:ext uri="{9D8B030D-6E8A-4147-A177-3AD203B41FA5}">
                      <a16:colId xmlns:a16="http://schemas.microsoft.com/office/drawing/2014/main" xmlns="" val="20009"/>
                    </a:ext>
                  </a:extLst>
                </a:gridCol>
                <a:gridCol w="382850">
                  <a:extLst>
                    <a:ext uri="{9D8B030D-6E8A-4147-A177-3AD203B41FA5}">
                      <a16:colId xmlns:a16="http://schemas.microsoft.com/office/drawing/2014/main" xmlns="" val="20010"/>
                    </a:ext>
                  </a:extLst>
                </a:gridCol>
                <a:gridCol w="382850">
                  <a:extLst>
                    <a:ext uri="{9D8B030D-6E8A-4147-A177-3AD203B41FA5}">
                      <a16:colId xmlns:a16="http://schemas.microsoft.com/office/drawing/2014/main" xmlns="" val="20011"/>
                    </a:ext>
                  </a:extLst>
                </a:gridCol>
                <a:gridCol w="382850">
                  <a:extLst>
                    <a:ext uri="{9D8B030D-6E8A-4147-A177-3AD203B41FA5}">
                      <a16:colId xmlns:a16="http://schemas.microsoft.com/office/drawing/2014/main" xmlns="" val="20012"/>
                    </a:ext>
                  </a:extLst>
                </a:gridCol>
                <a:gridCol w="382850">
                  <a:extLst>
                    <a:ext uri="{9D8B030D-6E8A-4147-A177-3AD203B41FA5}">
                      <a16:colId xmlns:a16="http://schemas.microsoft.com/office/drawing/2014/main" xmlns="" val="20013"/>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d</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32" name="Google Shape;432;p40"/>
          <p:cNvGraphicFramePr/>
          <p:nvPr/>
        </p:nvGraphicFramePr>
        <p:xfrm>
          <a:off x="277975" y="3674600"/>
          <a:ext cx="5359900" cy="4075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xmlns="" val="20000"/>
                    </a:ext>
                  </a:extLst>
                </a:gridCol>
                <a:gridCol w="412300">
                  <a:extLst>
                    <a:ext uri="{9D8B030D-6E8A-4147-A177-3AD203B41FA5}">
                      <a16:colId xmlns:a16="http://schemas.microsoft.com/office/drawing/2014/main" xmlns="" val="20001"/>
                    </a:ext>
                  </a:extLst>
                </a:gridCol>
                <a:gridCol w="412300">
                  <a:extLst>
                    <a:ext uri="{9D8B030D-6E8A-4147-A177-3AD203B41FA5}">
                      <a16:colId xmlns:a16="http://schemas.microsoft.com/office/drawing/2014/main" xmlns="" val="20002"/>
                    </a:ext>
                  </a:extLst>
                </a:gridCol>
                <a:gridCol w="412300">
                  <a:extLst>
                    <a:ext uri="{9D8B030D-6E8A-4147-A177-3AD203B41FA5}">
                      <a16:colId xmlns:a16="http://schemas.microsoft.com/office/drawing/2014/main" xmlns="" val="20003"/>
                    </a:ext>
                  </a:extLst>
                </a:gridCol>
                <a:gridCol w="412300">
                  <a:extLst>
                    <a:ext uri="{9D8B030D-6E8A-4147-A177-3AD203B41FA5}">
                      <a16:colId xmlns:a16="http://schemas.microsoft.com/office/drawing/2014/main" xmlns="" val="20004"/>
                    </a:ext>
                  </a:extLst>
                </a:gridCol>
                <a:gridCol w="412300">
                  <a:extLst>
                    <a:ext uri="{9D8B030D-6E8A-4147-A177-3AD203B41FA5}">
                      <a16:colId xmlns:a16="http://schemas.microsoft.com/office/drawing/2014/main" xmlns="" val="20005"/>
                    </a:ext>
                  </a:extLst>
                </a:gridCol>
                <a:gridCol w="412300">
                  <a:extLst>
                    <a:ext uri="{9D8B030D-6E8A-4147-A177-3AD203B41FA5}">
                      <a16:colId xmlns:a16="http://schemas.microsoft.com/office/drawing/2014/main" xmlns="" val="20006"/>
                    </a:ext>
                  </a:extLst>
                </a:gridCol>
                <a:gridCol w="412300">
                  <a:extLst>
                    <a:ext uri="{9D8B030D-6E8A-4147-A177-3AD203B41FA5}">
                      <a16:colId xmlns:a16="http://schemas.microsoft.com/office/drawing/2014/main" xmlns="" val="20007"/>
                    </a:ext>
                  </a:extLst>
                </a:gridCol>
                <a:gridCol w="412300">
                  <a:extLst>
                    <a:ext uri="{9D8B030D-6E8A-4147-A177-3AD203B41FA5}">
                      <a16:colId xmlns:a16="http://schemas.microsoft.com/office/drawing/2014/main" xmlns="" val="20008"/>
                    </a:ext>
                  </a:extLst>
                </a:gridCol>
                <a:gridCol w="412300">
                  <a:extLst>
                    <a:ext uri="{9D8B030D-6E8A-4147-A177-3AD203B41FA5}">
                      <a16:colId xmlns:a16="http://schemas.microsoft.com/office/drawing/2014/main" xmlns="" val="20009"/>
                    </a:ext>
                  </a:extLst>
                </a:gridCol>
                <a:gridCol w="412300">
                  <a:extLst>
                    <a:ext uri="{9D8B030D-6E8A-4147-A177-3AD203B41FA5}">
                      <a16:colId xmlns:a16="http://schemas.microsoft.com/office/drawing/2014/main" xmlns="" val="20010"/>
                    </a:ext>
                  </a:extLst>
                </a:gridCol>
                <a:gridCol w="412300">
                  <a:extLst>
                    <a:ext uri="{9D8B030D-6E8A-4147-A177-3AD203B41FA5}">
                      <a16:colId xmlns:a16="http://schemas.microsoft.com/office/drawing/2014/main" xmlns="" val="20011"/>
                    </a:ext>
                  </a:extLst>
                </a:gridCol>
                <a:gridCol w="412300">
                  <a:extLst>
                    <a:ext uri="{9D8B030D-6E8A-4147-A177-3AD203B41FA5}">
                      <a16:colId xmlns:a16="http://schemas.microsoft.com/office/drawing/2014/main" xmlns="" val="20012"/>
                    </a:ext>
                  </a:extLst>
                </a:gridCol>
              </a:tblGrid>
              <a:tr h="4075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33" name="Google Shape;433;p40"/>
          <p:cNvGraphicFramePr/>
          <p:nvPr/>
        </p:nvGraphicFramePr>
        <p:xfrm>
          <a:off x="278250" y="4190650"/>
          <a:ext cx="5359900" cy="396200"/>
        </p:xfrm>
        <a:graphic>
          <a:graphicData uri="http://schemas.openxmlformats.org/drawingml/2006/table">
            <a:tbl>
              <a:tblPr>
                <a:noFill/>
                <a:tableStyleId>{7D9A748A-5EDF-47A2-A65E-5F4390420DF3}</a:tableStyleId>
              </a:tblPr>
              <a:tblGrid>
                <a:gridCol w="412300">
                  <a:extLst>
                    <a:ext uri="{9D8B030D-6E8A-4147-A177-3AD203B41FA5}">
                      <a16:colId xmlns:a16="http://schemas.microsoft.com/office/drawing/2014/main" xmlns="" val="20000"/>
                    </a:ext>
                  </a:extLst>
                </a:gridCol>
                <a:gridCol w="412300">
                  <a:extLst>
                    <a:ext uri="{9D8B030D-6E8A-4147-A177-3AD203B41FA5}">
                      <a16:colId xmlns:a16="http://schemas.microsoft.com/office/drawing/2014/main" xmlns="" val="20001"/>
                    </a:ext>
                  </a:extLst>
                </a:gridCol>
                <a:gridCol w="412300">
                  <a:extLst>
                    <a:ext uri="{9D8B030D-6E8A-4147-A177-3AD203B41FA5}">
                      <a16:colId xmlns:a16="http://schemas.microsoft.com/office/drawing/2014/main" xmlns="" val="20002"/>
                    </a:ext>
                  </a:extLst>
                </a:gridCol>
                <a:gridCol w="412300">
                  <a:extLst>
                    <a:ext uri="{9D8B030D-6E8A-4147-A177-3AD203B41FA5}">
                      <a16:colId xmlns:a16="http://schemas.microsoft.com/office/drawing/2014/main" xmlns="" val="20003"/>
                    </a:ext>
                  </a:extLst>
                </a:gridCol>
                <a:gridCol w="412300">
                  <a:extLst>
                    <a:ext uri="{9D8B030D-6E8A-4147-A177-3AD203B41FA5}">
                      <a16:colId xmlns:a16="http://schemas.microsoft.com/office/drawing/2014/main" xmlns="" val="20004"/>
                    </a:ext>
                  </a:extLst>
                </a:gridCol>
                <a:gridCol w="412300">
                  <a:extLst>
                    <a:ext uri="{9D8B030D-6E8A-4147-A177-3AD203B41FA5}">
                      <a16:colId xmlns:a16="http://schemas.microsoft.com/office/drawing/2014/main" xmlns="" val="20005"/>
                    </a:ext>
                  </a:extLst>
                </a:gridCol>
                <a:gridCol w="412300">
                  <a:extLst>
                    <a:ext uri="{9D8B030D-6E8A-4147-A177-3AD203B41FA5}">
                      <a16:colId xmlns:a16="http://schemas.microsoft.com/office/drawing/2014/main" xmlns="" val="20006"/>
                    </a:ext>
                  </a:extLst>
                </a:gridCol>
                <a:gridCol w="412300">
                  <a:extLst>
                    <a:ext uri="{9D8B030D-6E8A-4147-A177-3AD203B41FA5}">
                      <a16:colId xmlns:a16="http://schemas.microsoft.com/office/drawing/2014/main" xmlns="" val="20007"/>
                    </a:ext>
                  </a:extLst>
                </a:gridCol>
                <a:gridCol w="412300">
                  <a:extLst>
                    <a:ext uri="{9D8B030D-6E8A-4147-A177-3AD203B41FA5}">
                      <a16:colId xmlns:a16="http://schemas.microsoft.com/office/drawing/2014/main" xmlns="" val="20008"/>
                    </a:ext>
                  </a:extLst>
                </a:gridCol>
                <a:gridCol w="412300">
                  <a:extLst>
                    <a:ext uri="{9D8B030D-6E8A-4147-A177-3AD203B41FA5}">
                      <a16:colId xmlns:a16="http://schemas.microsoft.com/office/drawing/2014/main" xmlns="" val="20009"/>
                    </a:ext>
                  </a:extLst>
                </a:gridCol>
                <a:gridCol w="412300">
                  <a:extLst>
                    <a:ext uri="{9D8B030D-6E8A-4147-A177-3AD203B41FA5}">
                      <a16:colId xmlns:a16="http://schemas.microsoft.com/office/drawing/2014/main" xmlns="" val="20010"/>
                    </a:ext>
                  </a:extLst>
                </a:gridCol>
                <a:gridCol w="412300">
                  <a:extLst>
                    <a:ext uri="{9D8B030D-6E8A-4147-A177-3AD203B41FA5}">
                      <a16:colId xmlns:a16="http://schemas.microsoft.com/office/drawing/2014/main" xmlns="" val="20011"/>
                    </a:ext>
                  </a:extLst>
                </a:gridCol>
                <a:gridCol w="412300">
                  <a:extLst>
                    <a:ext uri="{9D8B030D-6E8A-4147-A177-3AD203B41FA5}">
                      <a16:colId xmlns:a16="http://schemas.microsoft.com/office/drawing/2014/main" xmlns="" val="20012"/>
                    </a:ext>
                  </a:extLst>
                </a:gridCol>
              </a:tblGrid>
              <a:tr h="396200">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200"/>
                        <a:t>y</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34" name="Google Shape;434;p40"/>
          <p:cNvGraphicFramePr/>
          <p:nvPr/>
        </p:nvGraphicFramePr>
        <p:xfrm>
          <a:off x="6023775" y="148377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xmlns="" val="20000"/>
                    </a:ext>
                  </a:extLst>
                </a:gridCol>
                <a:gridCol w="965050">
                  <a:extLst>
                    <a:ext uri="{9D8B030D-6E8A-4147-A177-3AD203B41FA5}">
                      <a16:colId xmlns:a16="http://schemas.microsoft.com/office/drawing/2014/main" xmlns="" val="20001"/>
                    </a:ext>
                  </a:extLst>
                </a:gridCol>
                <a:gridCol w="965050">
                  <a:extLst>
                    <a:ext uri="{9D8B030D-6E8A-4147-A177-3AD203B41FA5}">
                      <a16:colId xmlns:a16="http://schemas.microsoft.com/office/drawing/2014/main" xmlns=""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tc>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xmlns=""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c</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xmlns="" val="10001"/>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2"/>
                  </a:ext>
                </a:extLst>
              </a:tr>
              <a:tr h="443300">
                <a:tc>
                  <a:txBody>
                    <a:bodyPr/>
                    <a:lstStyle/>
                    <a:p>
                      <a:pPr marL="0" lvl="0" indent="0" algn="ctr" rtl="0">
                        <a:spcBef>
                          <a:spcPts val="0"/>
                        </a:spcBef>
                        <a:spcAft>
                          <a:spcPts val="0"/>
                        </a:spcAft>
                        <a:buNone/>
                      </a:pPr>
                      <a:r>
                        <a:rPr lang="en"/>
                        <a:t>le</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ar</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3</a:t>
                      </a:r>
                      <a:endParaRPr/>
                    </a:p>
                  </a:txBody>
                  <a:tcPr marL="91425" marR="91425" marT="91425" marB="91425" anchor="ctr">
                    <a:solidFill>
                      <a:srgbClr val="E69138"/>
                    </a:solidFill>
                  </a:tcPr>
                </a:tc>
                <a:extLst>
                  <a:ext uri="{0D108BD9-81ED-4DB2-BD59-A6C34878D82A}">
                    <a16:rowId xmlns:a16="http://schemas.microsoft.com/office/drawing/2014/main" xmlns="" val="10003"/>
                  </a:ext>
                </a:extLst>
              </a:tr>
              <a:tr h="443300">
                <a:tc>
                  <a:txBody>
                    <a:bodyPr/>
                    <a:lstStyle/>
                    <a:p>
                      <a:pPr marL="0" lvl="0" indent="0" algn="ctr" rtl="0">
                        <a:spcBef>
                          <a:spcPts val="0"/>
                        </a:spcBef>
                        <a:spcAft>
                          <a:spcPts val="0"/>
                        </a:spcAft>
                        <a:buNone/>
                      </a:pPr>
                      <a:r>
                        <a:rPr lang="en"/>
                        <a:t>ar</a:t>
                      </a:r>
                      <a:endParaRPr/>
                    </a:p>
                  </a:txBody>
                  <a:tcPr marL="91425" marR="91425" marT="91425" marB="91425" anchor="ctr"/>
                </a:tc>
                <a:tc>
                  <a:txBody>
                    <a:bodyPr/>
                    <a:lstStyle/>
                    <a:p>
                      <a:pPr marL="0" lvl="0" indent="0" algn="ctr" rtl="0">
                        <a:spcBef>
                          <a:spcPts val="0"/>
                        </a:spcBef>
                        <a:spcAft>
                          <a:spcPts val="0"/>
                        </a:spcAft>
                        <a:buNone/>
                      </a:pPr>
                      <a:r>
                        <a:rPr lang="en"/>
                        <a:t>n</a:t>
                      </a:r>
                      <a:endParaRPr/>
                    </a:p>
                  </a:txBody>
                  <a:tcPr marL="91425" marR="91425" marT="91425" marB="91425" anchor="ctr"/>
                </a:tc>
                <a:tc>
                  <a:txBody>
                    <a:bodyPr/>
                    <a:lstStyle/>
                    <a:p>
                      <a:pPr marL="0" lvl="0" indent="0" algn="ctr" rtl="0">
                        <a:spcBef>
                          <a:spcPts val="0"/>
                        </a:spcBef>
                        <a:spcAft>
                          <a:spcPts val="0"/>
                        </a:spcAft>
                        <a:buNone/>
                      </a:pPr>
                      <a:r>
                        <a:rPr lang="en"/>
                        <a:t>3</a:t>
                      </a:r>
                      <a:endParaRPr/>
                    </a:p>
                  </a:txBody>
                  <a:tcPr marL="91425" marR="91425" marT="91425" marB="91425" anchor="ctr"/>
                </a:tc>
                <a:extLst>
                  <a:ext uri="{0D108BD9-81ED-4DB2-BD59-A6C34878D82A}">
                    <a16:rowId xmlns:a16="http://schemas.microsoft.com/office/drawing/2014/main" xmlns=""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5"/>
                  </a:ext>
                </a:extLst>
              </a:tr>
              <a:tr h="443300">
                <a:tc>
                  <a:txBody>
                    <a:bodyPr/>
                    <a:lstStyle/>
                    <a:p>
                      <a:pPr marL="0" lvl="0" indent="0" algn="ctr" rtl="0">
                        <a:spcBef>
                          <a:spcPts val="0"/>
                        </a:spcBef>
                        <a:spcAft>
                          <a:spcPts val="0"/>
                        </a:spcAft>
                        <a:buNone/>
                      </a:pPr>
                      <a:r>
                        <a:rPr lang="en"/>
                        <a:t>ar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1</a:t>
                      </a:r>
                      <a:endParaRPr/>
                    </a:p>
                  </a:txBody>
                  <a:tcPr marL="91425" marR="91425" marT="91425" marB="91425" anchor="ctr"/>
                </a:tc>
                <a:extLst>
                  <a:ext uri="{0D108BD9-81ED-4DB2-BD59-A6C34878D82A}">
                    <a16:rowId xmlns:a16="http://schemas.microsoft.com/office/drawing/2014/main" xmlns="" val="10006"/>
                  </a:ext>
                </a:extLst>
              </a:tr>
            </a:tbl>
          </a:graphicData>
        </a:graphic>
      </p:graphicFrame>
      <p:sp>
        <p:nvSpPr>
          <p:cNvPr id="435" name="Google Shape;435;p40"/>
          <p:cNvSpPr txBox="1">
            <a:spLocks noGrp="1"/>
          </p:cNvSpPr>
          <p:nvPr>
            <p:ph type="body" idx="4294967295"/>
          </p:nvPr>
        </p:nvSpPr>
        <p:spPr>
          <a:xfrm>
            <a:off x="6615175" y="102603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Frequencies</a:t>
            </a:r>
            <a:endParaRPr sz="1200">
              <a:solidFill>
                <a:srgbClr val="374151"/>
              </a:solidFill>
              <a:highlight>
                <a:schemeClr val="accent6"/>
              </a:highlight>
              <a:latin typeface="Roboto"/>
              <a:ea typeface="Roboto"/>
              <a:cs typeface="Roboto"/>
              <a:sym typeface="Roboto"/>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439"/>
        <p:cNvGrpSpPr/>
        <p:nvPr/>
      </p:nvGrpSpPr>
      <p:grpSpPr>
        <a:xfrm>
          <a:off x="0" y="0"/>
          <a:ext cx="0" cy="0"/>
          <a:chOff x="0" y="0"/>
          <a:chExt cx="0" cy="0"/>
        </a:xfrm>
      </p:grpSpPr>
      <p:sp>
        <p:nvSpPr>
          <p:cNvPr id="440" name="Google Shape;440;p41"/>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441" name="Google Shape;441;p41"/>
          <p:cNvGraphicFramePr/>
          <p:nvPr/>
        </p:nvGraphicFramePr>
        <p:xfrm>
          <a:off x="5979675" y="501800"/>
          <a:ext cx="2405850" cy="4330975"/>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xmlns="" val="20000"/>
                    </a:ext>
                  </a:extLst>
                </a:gridCol>
                <a:gridCol w="766625">
                  <a:extLst>
                    <a:ext uri="{9D8B030D-6E8A-4147-A177-3AD203B41FA5}">
                      <a16:colId xmlns:a16="http://schemas.microsoft.com/office/drawing/2014/main" xmlns="" val="20001"/>
                    </a:ext>
                  </a:extLst>
                </a:gridCol>
                <a:gridCol w="766625">
                  <a:extLst>
                    <a:ext uri="{9D8B030D-6E8A-4147-A177-3AD203B41FA5}">
                      <a16:colId xmlns:a16="http://schemas.microsoft.com/office/drawing/2014/main" xmlns=""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6"/>
                  </a:ext>
                </a:extLst>
              </a:tr>
              <a:tr h="529275">
                <a:tc gridSpan="3">
                  <a:txBody>
                    <a:bodyPr/>
                    <a:lstStyle/>
                    <a:p>
                      <a:pPr marL="0" lvl="0" indent="0" algn="ctr" rtl="0">
                        <a:spcBef>
                          <a:spcPts val="0"/>
                        </a:spcBef>
                        <a:spcAft>
                          <a:spcPts val="0"/>
                        </a:spcAft>
                        <a:buNone/>
                      </a:pPr>
                      <a:r>
                        <a:rPr lang="en"/>
                        <a:t>lear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7"/>
                  </a:ext>
                </a:extLst>
              </a:tr>
            </a:tbl>
          </a:graphicData>
        </a:graphic>
      </p:graphicFrame>
      <p:sp>
        <p:nvSpPr>
          <p:cNvPr id="442" name="Google Shape;442;p41"/>
          <p:cNvSpPr txBox="1">
            <a:spLocks noGrp="1"/>
          </p:cNvSpPr>
          <p:nvPr>
            <p:ph type="body" idx="4294967295"/>
          </p:nvPr>
        </p:nvSpPr>
        <p:spPr>
          <a:xfrm>
            <a:off x="4856500"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443" name="Google Shape;443;p41"/>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444" name="Google Shape;444;p41"/>
          <p:cNvGraphicFramePr/>
          <p:nvPr/>
        </p:nvGraphicFramePr>
        <p:xfrm>
          <a:off x="888850" y="1466875"/>
          <a:ext cx="2478100" cy="1188630"/>
        </p:xfrm>
        <a:graphic>
          <a:graphicData uri="http://schemas.openxmlformats.org/drawingml/2006/table">
            <a:tbl>
              <a:tblPr>
                <a:noFill/>
                <a:tableStyleId>{7D9A748A-5EDF-47A2-A65E-5F4390420DF3}</a:tableStyleId>
              </a:tblPr>
              <a:tblGrid>
                <a:gridCol w="1911450">
                  <a:extLst>
                    <a:ext uri="{9D8B030D-6E8A-4147-A177-3AD203B41FA5}">
                      <a16:colId xmlns:a16="http://schemas.microsoft.com/office/drawing/2014/main" xmlns="" val="20000"/>
                    </a:ext>
                  </a:extLst>
                </a:gridCol>
                <a:gridCol w="566650">
                  <a:extLst>
                    <a:ext uri="{9D8B030D-6E8A-4147-A177-3AD203B41FA5}">
                      <a16:colId xmlns:a16="http://schemas.microsoft.com/office/drawing/2014/main" xmlns="" val="20001"/>
                    </a:ext>
                  </a:extLst>
                </a:gridCol>
              </a:tblGrid>
              <a:tr h="308550">
                <a:tc>
                  <a:txBody>
                    <a:bodyPr/>
                    <a:lstStyle/>
                    <a:p>
                      <a:pPr marL="0" lvl="0" indent="0" algn="ctr" rtl="0">
                        <a:spcBef>
                          <a:spcPts val="0"/>
                        </a:spcBef>
                        <a:spcAft>
                          <a:spcPts val="0"/>
                        </a:spcAft>
                        <a:buNone/>
                      </a:pPr>
                      <a:r>
                        <a:rPr lang="en"/>
                        <a:t>a + r</a:t>
                      </a:r>
                      <a:endParaRPr/>
                    </a:p>
                  </a:txBody>
                  <a:tcPr marL="91425" marR="91425" marT="91425" marB="91425" anchor="ctr"/>
                </a:tc>
                <a:tc>
                  <a:txBody>
                    <a:bodyPr/>
                    <a:lstStyle/>
                    <a:p>
                      <a:pPr marL="0" lvl="0" indent="0" algn="ctr" rtl="0">
                        <a:spcBef>
                          <a:spcPts val="0"/>
                        </a:spcBef>
                        <a:spcAft>
                          <a:spcPts val="0"/>
                        </a:spcAft>
                        <a:buNone/>
                      </a:pPr>
                      <a:r>
                        <a:rPr lang="en"/>
                        <a:t>ar</a:t>
                      </a:r>
                      <a:endParaRPr/>
                    </a:p>
                  </a:txBody>
                  <a:tcPr marL="91425" marR="91425" marT="91425" marB="91425" anchor="ctr"/>
                </a:tc>
                <a:extLst>
                  <a:ext uri="{0D108BD9-81ED-4DB2-BD59-A6C34878D82A}">
                    <a16:rowId xmlns:a16="http://schemas.microsoft.com/office/drawing/2014/main" xmlns="" val="10000"/>
                  </a:ext>
                </a:extLst>
              </a:tr>
              <a:tr h="308550">
                <a:tc>
                  <a:txBody>
                    <a:bodyPr/>
                    <a:lstStyle/>
                    <a:p>
                      <a:pPr marL="0" lvl="0" indent="0" algn="ctr" rtl="0">
                        <a:spcBef>
                          <a:spcPts val="0"/>
                        </a:spcBef>
                        <a:spcAft>
                          <a:spcPts val="0"/>
                        </a:spcAft>
                        <a:buNone/>
                      </a:pPr>
                      <a:r>
                        <a:rPr lang="en"/>
                        <a:t>l + e</a:t>
                      </a:r>
                      <a:endParaRPr/>
                    </a:p>
                  </a:txBody>
                  <a:tcPr marL="91425" marR="91425" marT="91425" marB="91425" anchor="ctr"/>
                </a:tc>
                <a:tc>
                  <a:txBody>
                    <a:bodyPr/>
                    <a:lstStyle/>
                    <a:p>
                      <a:pPr marL="0" lvl="0" indent="0" algn="ctr" rtl="0">
                        <a:spcBef>
                          <a:spcPts val="0"/>
                        </a:spcBef>
                        <a:spcAft>
                          <a:spcPts val="0"/>
                        </a:spcAft>
                        <a:buNone/>
                      </a:pPr>
                      <a:r>
                        <a:rPr lang="en"/>
                        <a:t>le</a:t>
                      </a:r>
                      <a:endParaRPr/>
                    </a:p>
                  </a:txBody>
                  <a:tcPr marL="91425" marR="91425" marT="91425" marB="91425" anchor="ctr"/>
                </a:tc>
                <a:extLst>
                  <a:ext uri="{0D108BD9-81ED-4DB2-BD59-A6C34878D82A}">
                    <a16:rowId xmlns:a16="http://schemas.microsoft.com/office/drawing/2014/main" xmlns="" val="10001"/>
                  </a:ext>
                </a:extLst>
              </a:tr>
              <a:tr h="308550">
                <a:tc>
                  <a:txBody>
                    <a:bodyPr/>
                    <a:lstStyle/>
                    <a:p>
                      <a:pPr marL="0" lvl="0" indent="0" algn="ctr" rtl="0">
                        <a:spcBef>
                          <a:spcPts val="0"/>
                        </a:spcBef>
                        <a:spcAft>
                          <a:spcPts val="0"/>
                        </a:spcAft>
                        <a:buNone/>
                      </a:pPr>
                      <a:r>
                        <a:rPr lang="en"/>
                        <a:t>le + ar</a:t>
                      </a:r>
                      <a:endParaRPr/>
                    </a:p>
                  </a:txBody>
                  <a:tcPr marL="91425" marR="91425" marT="91425" marB="91425" anchor="ctr"/>
                </a:tc>
                <a:tc>
                  <a:txBody>
                    <a:bodyPr/>
                    <a:lstStyle/>
                    <a:p>
                      <a:pPr marL="0" lvl="0" indent="0" algn="ctr" rtl="0">
                        <a:spcBef>
                          <a:spcPts val="0"/>
                        </a:spcBef>
                        <a:spcAft>
                          <a:spcPts val="0"/>
                        </a:spcAft>
                        <a:buNone/>
                      </a:pPr>
                      <a:r>
                        <a:rPr lang="en"/>
                        <a:t>lear</a:t>
                      </a:r>
                      <a:endParaRPr/>
                    </a:p>
                  </a:txBody>
                  <a:tcPr marL="91425" marR="91425" marT="91425" marB="91425" anchor="ctr"/>
                </a:tc>
                <a:extLst>
                  <a:ext uri="{0D108BD9-81ED-4DB2-BD59-A6C34878D82A}">
                    <a16:rowId xmlns:a16="http://schemas.microsoft.com/office/drawing/2014/main" xmlns=""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p42"/>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graphicFrame>
        <p:nvGraphicFramePr>
          <p:cNvPr id="450" name="Google Shape;450;p42"/>
          <p:cNvGraphicFramePr/>
          <p:nvPr>
            <p:extLst>
              <p:ext uri="{D42A27DB-BD31-4B8C-83A1-F6EECF244321}">
                <p14:modId xmlns:p14="http://schemas.microsoft.com/office/powerpoint/2010/main" val="3537806613"/>
              </p:ext>
            </p:extLst>
          </p:nvPr>
        </p:nvGraphicFramePr>
        <p:xfrm>
          <a:off x="4610575" y="1294388"/>
          <a:ext cx="4374850" cy="3655250"/>
        </p:xfrm>
        <a:graphic>
          <a:graphicData uri="http://schemas.openxmlformats.org/drawingml/2006/table">
            <a:tbl>
              <a:tblPr>
                <a:noFill/>
                <a:tableStyleId>{7D9A748A-5EDF-47A2-A65E-5F4390420DF3}</a:tableStyleId>
              </a:tblPr>
              <a:tblGrid>
                <a:gridCol w="811225">
                  <a:extLst>
                    <a:ext uri="{9D8B030D-6E8A-4147-A177-3AD203B41FA5}">
                      <a16:colId xmlns:a16="http://schemas.microsoft.com/office/drawing/2014/main" xmlns="" val="20000"/>
                    </a:ext>
                  </a:extLst>
                </a:gridCol>
                <a:gridCol w="712725">
                  <a:extLst>
                    <a:ext uri="{9D8B030D-6E8A-4147-A177-3AD203B41FA5}">
                      <a16:colId xmlns:a16="http://schemas.microsoft.com/office/drawing/2014/main" xmlns="" val="20001"/>
                    </a:ext>
                  </a:extLst>
                </a:gridCol>
                <a:gridCol w="712725">
                  <a:extLst>
                    <a:ext uri="{9D8B030D-6E8A-4147-A177-3AD203B41FA5}">
                      <a16:colId xmlns:a16="http://schemas.microsoft.com/office/drawing/2014/main" xmlns="" val="20002"/>
                    </a:ext>
                  </a:extLst>
                </a:gridCol>
                <a:gridCol w="712725">
                  <a:extLst>
                    <a:ext uri="{9D8B030D-6E8A-4147-A177-3AD203B41FA5}">
                      <a16:colId xmlns:a16="http://schemas.microsoft.com/office/drawing/2014/main" xmlns="" val="20003"/>
                    </a:ext>
                  </a:extLst>
                </a:gridCol>
                <a:gridCol w="712725">
                  <a:extLst>
                    <a:ext uri="{9D8B030D-6E8A-4147-A177-3AD203B41FA5}">
                      <a16:colId xmlns:a16="http://schemas.microsoft.com/office/drawing/2014/main" xmlns="" val="20004"/>
                    </a:ext>
                  </a:extLst>
                </a:gridCol>
                <a:gridCol w="712725">
                  <a:extLst>
                    <a:ext uri="{9D8B030D-6E8A-4147-A177-3AD203B41FA5}">
                      <a16:colId xmlns:a16="http://schemas.microsoft.com/office/drawing/2014/main" xmlns="" val="20005"/>
                    </a:ext>
                  </a:extLst>
                </a:gridCol>
              </a:tblGrid>
              <a:tr h="481075">
                <a:tc>
                  <a:txBody>
                    <a:bodyPr/>
                    <a:lstStyle/>
                    <a:p>
                      <a:pPr marL="0" lvl="0" indent="0" algn="ctr" rtl="0">
                        <a:spcBef>
                          <a:spcPts val="0"/>
                        </a:spcBef>
                        <a:spcAft>
                          <a:spcPts val="0"/>
                        </a:spcAft>
                        <a:buNone/>
                      </a:pPr>
                      <a:r>
                        <a:rPr lang="en" sz="1200"/>
                        <a:t>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c</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d</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revoluti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machin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28325">
                <a:tc>
                  <a:txBody>
                    <a:bodyPr/>
                    <a:lstStyle/>
                    <a:p>
                      <a:pPr marL="0" lvl="0" indent="0" algn="ctr" rtl="0">
                        <a:spcBef>
                          <a:spcPts val="0"/>
                        </a:spcBef>
                        <a:spcAft>
                          <a:spcPts val="0"/>
                        </a:spcAft>
                        <a:buNone/>
                      </a:pPr>
                      <a:r>
                        <a:rPr lang="en" sz="1200"/>
                        <a:t>g</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h</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revoltio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in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23575">
                <a:tc>
                  <a:txBody>
                    <a:bodyPr/>
                    <a:lstStyle/>
                    <a:p>
                      <a:pPr marL="0" lvl="0" indent="0" algn="ctr" rtl="0">
                        <a:spcBef>
                          <a:spcPts val="0"/>
                        </a:spcBef>
                        <a:spcAft>
                          <a:spcPts val="0"/>
                        </a:spcAft>
                        <a:buNone/>
                      </a:pPr>
                      <a:r>
                        <a:rPr lang="en" sz="1200"/>
                        <a:t>m</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dirty="0"/>
                        <a:t>revolution</a:t>
                      </a:r>
                      <a:endParaRPr sz="12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2"/>
                  </a:ext>
                </a:extLst>
              </a:tr>
              <a:tr h="481075">
                <a:tc>
                  <a:txBody>
                    <a:bodyPr/>
                    <a:lstStyle/>
                    <a:p>
                      <a:pPr marL="0" lvl="0" indent="0" algn="ctr" rtl="0">
                        <a:spcBef>
                          <a:spcPts val="0"/>
                        </a:spcBef>
                        <a:spcAft>
                          <a:spcPts val="0"/>
                        </a:spcAft>
                        <a:buNone/>
                      </a:pPr>
                      <a:r>
                        <a:rPr lang="en" sz="1200"/>
                        <a:t>s</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dirty="0"/>
                        <a:t>lear</a:t>
                      </a:r>
                      <a:endParaRPr sz="12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3"/>
                  </a:ext>
                </a:extLst>
              </a:tr>
              <a:tr h="569050">
                <a:tc>
                  <a:txBody>
                    <a:bodyPr/>
                    <a:lstStyle/>
                    <a:p>
                      <a:pPr marL="0" lvl="0" indent="0" algn="ctr" rtl="0">
                        <a:spcBef>
                          <a:spcPts val="0"/>
                        </a:spcBef>
                        <a:spcAft>
                          <a:spcPts val="0"/>
                        </a:spcAft>
                        <a:buNone/>
                      </a:pPr>
                      <a:r>
                        <a:rPr lang="en" sz="1200"/>
                        <a:t>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y</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z</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ar</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a:t>ma</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4"/>
                  </a:ext>
                </a:extLst>
              </a:tr>
              <a:tr h="518125">
                <a:tc>
                  <a:txBody>
                    <a:bodyPr/>
                    <a:lstStyle/>
                    <a:p>
                      <a:pPr marL="0" lvl="0" indent="0" algn="ctr" rtl="0">
                        <a:spcBef>
                          <a:spcPts val="0"/>
                        </a:spcBef>
                        <a:spcAft>
                          <a:spcPts val="0"/>
                        </a:spcAft>
                        <a:buNone/>
                      </a:pPr>
                      <a:r>
                        <a:rPr lang="en" sz="1200"/>
                        <a:t>le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learn</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dirty="0"/>
                        <a:t>mac</a:t>
                      </a:r>
                      <a:endParaRPr sz="12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5"/>
                  </a:ext>
                </a:extLst>
              </a:tr>
              <a:tr h="554025">
                <a:tc>
                  <a:txBody>
                    <a:bodyPr/>
                    <a:lstStyle/>
                    <a:p>
                      <a:pPr marL="0" lvl="0" indent="0" algn="ctr" rtl="0">
                        <a:spcBef>
                          <a:spcPts val="0"/>
                        </a:spcBef>
                        <a:spcAft>
                          <a:spcPts val="0"/>
                        </a:spcAft>
                        <a:buNone/>
                      </a:pPr>
                      <a:r>
                        <a:rPr lang="en" sz="1200"/>
                        <a:t>revo</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revol</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revolu</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200"/>
                        <a:t>revolut</a:t>
                      </a:r>
                      <a:endParaRPr sz="12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200" dirty="0"/>
                        <a:t>mach</a:t>
                      </a:r>
                      <a:endParaRPr sz="12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6"/>
                  </a:ext>
                </a:extLst>
              </a:tr>
            </a:tbl>
          </a:graphicData>
        </a:graphic>
      </p:graphicFrame>
      <p:sp>
        <p:nvSpPr>
          <p:cNvPr id="451" name="Google Shape;451;p42"/>
          <p:cNvSpPr txBox="1">
            <a:spLocks noGrp="1"/>
          </p:cNvSpPr>
          <p:nvPr>
            <p:ph type="body" idx="4294967295"/>
          </p:nvPr>
        </p:nvSpPr>
        <p:spPr>
          <a:xfrm>
            <a:off x="5933075" y="83800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a:t>
            </a:r>
            <a:endParaRPr/>
          </a:p>
        </p:txBody>
      </p:sp>
      <p:sp>
        <p:nvSpPr>
          <p:cNvPr id="452" name="Google Shape;452;p42"/>
          <p:cNvSpPr txBox="1">
            <a:spLocks noGrp="1"/>
          </p:cNvSpPr>
          <p:nvPr>
            <p:ph type="body" idx="4294967295"/>
          </p:nvPr>
        </p:nvSpPr>
        <p:spPr>
          <a:xfrm>
            <a:off x="2279388" y="8380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453" name="Google Shape;453;p42"/>
          <p:cNvGraphicFramePr/>
          <p:nvPr>
            <p:extLst>
              <p:ext uri="{D42A27DB-BD31-4B8C-83A1-F6EECF244321}">
                <p14:modId xmlns:p14="http://schemas.microsoft.com/office/powerpoint/2010/main" val="1565323847"/>
              </p:ext>
            </p:extLst>
          </p:nvPr>
        </p:nvGraphicFramePr>
        <p:xfrm>
          <a:off x="395425" y="1260350"/>
          <a:ext cx="4094425" cy="3780550"/>
        </p:xfrm>
        <a:graphic>
          <a:graphicData uri="http://schemas.openxmlformats.org/drawingml/2006/table">
            <a:tbl>
              <a:tblPr>
                <a:noFill/>
                <a:tableStyleId>{7D9A748A-5EDF-47A2-A65E-5F4390420DF3}</a:tableStyleId>
              </a:tblPr>
              <a:tblGrid>
                <a:gridCol w="2082400">
                  <a:extLst>
                    <a:ext uri="{9D8B030D-6E8A-4147-A177-3AD203B41FA5}">
                      <a16:colId xmlns:a16="http://schemas.microsoft.com/office/drawing/2014/main" xmlns="" val="20000"/>
                    </a:ext>
                  </a:extLst>
                </a:gridCol>
                <a:gridCol w="2012025">
                  <a:extLst>
                    <a:ext uri="{9D8B030D-6E8A-4147-A177-3AD203B41FA5}">
                      <a16:colId xmlns:a16="http://schemas.microsoft.com/office/drawing/2014/main" xmlns="" val="20001"/>
                    </a:ext>
                  </a:extLst>
                </a:gridCol>
              </a:tblGrid>
              <a:tr h="375075">
                <a:tc>
                  <a:txBody>
                    <a:bodyPr/>
                    <a:lstStyle/>
                    <a:p>
                      <a:pPr marL="0" lvl="0" indent="0" algn="ctr" rtl="0">
                        <a:spcBef>
                          <a:spcPts val="0"/>
                        </a:spcBef>
                        <a:spcAft>
                          <a:spcPts val="0"/>
                        </a:spcAft>
                        <a:buNone/>
                      </a:pPr>
                      <a:r>
                        <a:rPr lang="en" sz="1200"/>
                        <a:t>a + r = ar</a:t>
                      </a:r>
                      <a:endParaRPr sz="1200"/>
                    </a:p>
                  </a:txBody>
                  <a:tcPr marL="91425" marR="91425" marT="91425" marB="91425" anchor="ctr"/>
                </a:tc>
                <a:tc>
                  <a:txBody>
                    <a:bodyPr/>
                    <a:lstStyle/>
                    <a:p>
                      <a:pPr marL="0" lvl="0" indent="0" algn="ctr" rtl="0">
                        <a:spcBef>
                          <a:spcPts val="0"/>
                        </a:spcBef>
                        <a:spcAft>
                          <a:spcPts val="0"/>
                        </a:spcAft>
                        <a:buNone/>
                      </a:pPr>
                      <a:r>
                        <a:rPr lang="en" sz="1200"/>
                        <a:t>revolut + i = revoluti</a:t>
                      </a:r>
                      <a:endParaRPr sz="1200"/>
                    </a:p>
                  </a:txBody>
                  <a:tcPr marL="91425" marR="91425" marT="91425" marB="91425" anchor="ctr"/>
                </a:tc>
                <a:extLst>
                  <a:ext uri="{0D108BD9-81ED-4DB2-BD59-A6C34878D82A}">
                    <a16:rowId xmlns:a16="http://schemas.microsoft.com/office/drawing/2014/main" xmlns="" val="10000"/>
                  </a:ext>
                </a:extLst>
              </a:tr>
              <a:tr h="375075">
                <a:tc>
                  <a:txBody>
                    <a:bodyPr/>
                    <a:lstStyle/>
                    <a:p>
                      <a:pPr marL="0" lvl="0" indent="0" algn="ctr" rtl="0">
                        <a:spcBef>
                          <a:spcPts val="0"/>
                        </a:spcBef>
                        <a:spcAft>
                          <a:spcPts val="0"/>
                        </a:spcAft>
                        <a:buNone/>
                      </a:pPr>
                      <a:r>
                        <a:rPr lang="en" sz="1200"/>
                        <a:t>l + e = le</a:t>
                      </a:r>
                      <a:endParaRPr sz="1200"/>
                    </a:p>
                  </a:txBody>
                  <a:tcPr marL="91425" marR="91425" marT="91425" marB="91425" anchor="ctr"/>
                </a:tc>
                <a:tc>
                  <a:txBody>
                    <a:bodyPr/>
                    <a:lstStyle/>
                    <a:p>
                      <a:pPr marL="0" lvl="0" indent="0" algn="ctr" rtl="0">
                        <a:spcBef>
                          <a:spcPts val="0"/>
                        </a:spcBef>
                        <a:spcAft>
                          <a:spcPts val="0"/>
                        </a:spcAft>
                        <a:buNone/>
                      </a:pPr>
                      <a:r>
                        <a:rPr lang="en" sz="1200"/>
                        <a:t>revoluti + o = revolutio</a:t>
                      </a:r>
                      <a:endParaRPr sz="1200"/>
                    </a:p>
                  </a:txBody>
                  <a:tcPr marL="91425" marR="91425" marT="91425" marB="91425" anchor="ctr"/>
                </a:tc>
                <a:extLst>
                  <a:ext uri="{0D108BD9-81ED-4DB2-BD59-A6C34878D82A}">
                    <a16:rowId xmlns:a16="http://schemas.microsoft.com/office/drawing/2014/main" xmlns="" val="10001"/>
                  </a:ext>
                </a:extLst>
              </a:tr>
              <a:tr h="547400">
                <a:tc>
                  <a:txBody>
                    <a:bodyPr/>
                    <a:lstStyle/>
                    <a:p>
                      <a:pPr marL="0" lvl="0" indent="0" algn="ctr" rtl="0">
                        <a:spcBef>
                          <a:spcPts val="0"/>
                        </a:spcBef>
                        <a:spcAft>
                          <a:spcPts val="0"/>
                        </a:spcAft>
                        <a:buNone/>
                      </a:pPr>
                      <a:r>
                        <a:rPr lang="en-US" sz="1200" dirty="0"/>
                        <a:t>le + </a:t>
                      </a:r>
                      <a:r>
                        <a:rPr lang="en-US" sz="1200" dirty="0" err="1"/>
                        <a:t>ar</a:t>
                      </a:r>
                      <a:r>
                        <a:rPr lang="en-US" sz="1200" dirty="0"/>
                        <a:t> = learn</a:t>
                      </a:r>
                      <a:endParaRPr sz="1200" dirty="0"/>
                    </a:p>
                  </a:txBody>
                  <a:tcPr marL="91425" marR="91425" marT="91425" marB="91425" anchor="ctr"/>
                </a:tc>
                <a:tc>
                  <a:txBody>
                    <a:bodyPr/>
                    <a:lstStyle/>
                    <a:p>
                      <a:pPr marL="0" lvl="0" indent="0" algn="ctr" rtl="0">
                        <a:spcBef>
                          <a:spcPts val="0"/>
                        </a:spcBef>
                        <a:spcAft>
                          <a:spcPts val="0"/>
                        </a:spcAft>
                        <a:buNone/>
                      </a:pPr>
                      <a:r>
                        <a:rPr lang="en" sz="1200"/>
                        <a:t>revolutio + n = revolution</a:t>
                      </a:r>
                      <a:endParaRPr sz="1200"/>
                    </a:p>
                  </a:txBody>
                  <a:tcPr marL="91425" marR="91425" marT="91425" marB="91425" anchor="ctr"/>
                </a:tc>
                <a:extLst>
                  <a:ext uri="{0D108BD9-81ED-4DB2-BD59-A6C34878D82A}">
                    <a16:rowId xmlns:a16="http://schemas.microsoft.com/office/drawing/2014/main" xmlns="" val="10002"/>
                  </a:ext>
                </a:extLst>
              </a:tr>
              <a:tr h="375075">
                <a:tc>
                  <a:txBody>
                    <a:bodyPr/>
                    <a:lstStyle/>
                    <a:p>
                      <a:pPr marL="0" lvl="0" indent="0" algn="ctr" rtl="0">
                        <a:spcBef>
                          <a:spcPts val="0"/>
                        </a:spcBef>
                        <a:spcAft>
                          <a:spcPts val="0"/>
                        </a:spcAft>
                        <a:buNone/>
                      </a:pPr>
                      <a:r>
                        <a:rPr lang="en" sz="1200" dirty="0"/>
                        <a:t>r + e = re</a:t>
                      </a:r>
                      <a:endParaRPr sz="1200" dirty="0"/>
                    </a:p>
                  </a:txBody>
                  <a:tcPr marL="91425" marR="91425" marT="91425" marB="91425" anchor="ctr"/>
                </a:tc>
                <a:tc>
                  <a:txBody>
                    <a:bodyPr/>
                    <a:lstStyle/>
                    <a:p>
                      <a:pPr marL="0" lvl="0" indent="0" algn="ctr" rtl="0">
                        <a:spcBef>
                          <a:spcPts val="0"/>
                        </a:spcBef>
                        <a:spcAft>
                          <a:spcPts val="0"/>
                        </a:spcAft>
                        <a:buNone/>
                      </a:pPr>
                      <a:r>
                        <a:rPr lang="en" sz="1200"/>
                        <a:t>i + n = in</a:t>
                      </a:r>
                      <a:endParaRPr sz="1200"/>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375075">
                <a:tc>
                  <a:txBody>
                    <a:bodyPr/>
                    <a:lstStyle/>
                    <a:p>
                      <a:pPr marL="0" lvl="0" indent="0" algn="ctr" rtl="0">
                        <a:spcBef>
                          <a:spcPts val="0"/>
                        </a:spcBef>
                        <a:spcAft>
                          <a:spcPts val="0"/>
                        </a:spcAft>
                        <a:buNone/>
                      </a:pPr>
                      <a:r>
                        <a:rPr lang="en" sz="1200"/>
                        <a:t>re + v = rev</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 + a = ma</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375075">
                <a:tc>
                  <a:txBody>
                    <a:bodyPr/>
                    <a:lstStyle/>
                    <a:p>
                      <a:pPr marL="0" lvl="0" indent="0" algn="ctr" rtl="0">
                        <a:spcBef>
                          <a:spcPts val="0"/>
                        </a:spcBef>
                        <a:spcAft>
                          <a:spcPts val="0"/>
                        </a:spcAft>
                        <a:buNone/>
                      </a:pPr>
                      <a:r>
                        <a:rPr lang="en" sz="1200"/>
                        <a:t>rev + o = revo</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ma + c = mac</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375075">
                <a:tc>
                  <a:txBody>
                    <a:bodyPr/>
                    <a:lstStyle/>
                    <a:p>
                      <a:pPr marL="0" lvl="0" indent="0" algn="ctr" rtl="0">
                        <a:spcBef>
                          <a:spcPts val="0"/>
                        </a:spcBef>
                        <a:spcAft>
                          <a:spcPts val="0"/>
                        </a:spcAft>
                        <a:buNone/>
                      </a:pPr>
                      <a:r>
                        <a:rPr lang="en" sz="1200"/>
                        <a:t>revo + l = revol</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mac + h = mach</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6"/>
                  </a:ext>
                </a:extLst>
              </a:tr>
              <a:tr h="491350">
                <a:tc>
                  <a:txBody>
                    <a:bodyPr/>
                    <a:lstStyle/>
                    <a:p>
                      <a:pPr marL="0" lvl="0" indent="0" algn="ctr" rtl="0">
                        <a:spcBef>
                          <a:spcPts val="0"/>
                        </a:spcBef>
                        <a:spcAft>
                          <a:spcPts val="0"/>
                        </a:spcAft>
                        <a:buNone/>
                      </a:pPr>
                      <a:r>
                        <a:rPr lang="en" sz="1200"/>
                        <a:t>revol + u = revolu</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dirty="0"/>
                        <a:t>mach + in = machin</a:t>
                      </a:r>
                      <a:endParaRPr sz="1200" dirty="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7"/>
                  </a:ext>
                </a:extLst>
              </a:tr>
              <a:tr h="491350">
                <a:tc>
                  <a:txBody>
                    <a:bodyPr/>
                    <a:lstStyle/>
                    <a:p>
                      <a:pPr marL="0" lvl="0" indent="0" algn="ctr" rtl="0">
                        <a:spcBef>
                          <a:spcPts val="0"/>
                        </a:spcBef>
                        <a:spcAft>
                          <a:spcPts val="0"/>
                        </a:spcAft>
                        <a:buNone/>
                      </a:pPr>
                      <a:r>
                        <a:rPr lang="en" sz="1200"/>
                        <a:t>revolu + t = revolut</a:t>
                      </a:r>
                      <a:endParaRPr sz="1200"/>
                    </a:p>
                  </a:txBody>
                  <a:tcPr marL="91425" marR="91425" marT="91425" marB="91425"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err="1"/>
                        <a:t>lear</a:t>
                      </a:r>
                      <a:r>
                        <a:rPr lang="en-US" sz="1200" dirty="0"/>
                        <a:t> + n = learn</a:t>
                      </a:r>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xmlns="" val="10008"/>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7"/>
        <p:cNvGrpSpPr/>
        <p:nvPr/>
      </p:nvGrpSpPr>
      <p:grpSpPr>
        <a:xfrm>
          <a:off x="0" y="0"/>
          <a:ext cx="0" cy="0"/>
          <a:chOff x="0" y="0"/>
          <a:chExt cx="0" cy="0"/>
        </a:xfrm>
      </p:grpSpPr>
      <p:sp>
        <p:nvSpPr>
          <p:cNvPr id="458" name="Google Shape;458;p43"/>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Byte-Pair Encoding</a:t>
            </a:r>
            <a:endParaRPr sz="3000"/>
          </a:p>
        </p:txBody>
      </p:sp>
      <p:sp>
        <p:nvSpPr>
          <p:cNvPr id="459" name="Google Shape;459;p43"/>
          <p:cNvSpPr txBox="1">
            <a:spLocks noGrp="1"/>
          </p:cNvSpPr>
          <p:nvPr>
            <p:ph type="body" idx="4294967295"/>
          </p:nvPr>
        </p:nvSpPr>
        <p:spPr>
          <a:xfrm>
            <a:off x="6349525" y="1507975"/>
            <a:ext cx="91950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t>learns</a:t>
            </a:r>
            <a:endParaRPr dirty="0"/>
          </a:p>
        </p:txBody>
      </p:sp>
      <p:sp>
        <p:nvSpPr>
          <p:cNvPr id="460" name="Google Shape;460;p43"/>
          <p:cNvSpPr txBox="1">
            <a:spLocks noGrp="1"/>
          </p:cNvSpPr>
          <p:nvPr>
            <p:ph type="body" idx="4294967295"/>
          </p:nvPr>
        </p:nvSpPr>
        <p:spPr>
          <a:xfrm>
            <a:off x="2279388" y="8380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461" name="Google Shape;461;p43"/>
          <p:cNvGraphicFramePr/>
          <p:nvPr>
            <p:extLst>
              <p:ext uri="{D42A27DB-BD31-4B8C-83A1-F6EECF244321}">
                <p14:modId xmlns:p14="http://schemas.microsoft.com/office/powerpoint/2010/main" val="4085574693"/>
              </p:ext>
            </p:extLst>
          </p:nvPr>
        </p:nvGraphicFramePr>
        <p:xfrm>
          <a:off x="395425" y="1260350"/>
          <a:ext cx="4094425" cy="3780550"/>
        </p:xfrm>
        <a:graphic>
          <a:graphicData uri="http://schemas.openxmlformats.org/drawingml/2006/table">
            <a:tbl>
              <a:tblPr>
                <a:noFill/>
                <a:tableStyleId>{7D9A748A-5EDF-47A2-A65E-5F4390420DF3}</a:tableStyleId>
              </a:tblPr>
              <a:tblGrid>
                <a:gridCol w="2082400">
                  <a:extLst>
                    <a:ext uri="{9D8B030D-6E8A-4147-A177-3AD203B41FA5}">
                      <a16:colId xmlns:a16="http://schemas.microsoft.com/office/drawing/2014/main" xmlns="" val="20000"/>
                    </a:ext>
                  </a:extLst>
                </a:gridCol>
                <a:gridCol w="2012025">
                  <a:extLst>
                    <a:ext uri="{9D8B030D-6E8A-4147-A177-3AD203B41FA5}">
                      <a16:colId xmlns:a16="http://schemas.microsoft.com/office/drawing/2014/main" xmlns="" val="20001"/>
                    </a:ext>
                  </a:extLst>
                </a:gridCol>
              </a:tblGrid>
              <a:tr h="375075">
                <a:tc>
                  <a:txBody>
                    <a:bodyPr/>
                    <a:lstStyle/>
                    <a:p>
                      <a:pPr marL="0" lvl="0" indent="0" algn="ctr" rtl="0">
                        <a:spcBef>
                          <a:spcPts val="0"/>
                        </a:spcBef>
                        <a:spcAft>
                          <a:spcPts val="0"/>
                        </a:spcAft>
                        <a:buNone/>
                      </a:pPr>
                      <a:r>
                        <a:rPr lang="en" sz="1200"/>
                        <a:t>a + r = ar</a:t>
                      </a:r>
                      <a:endParaRPr sz="1200"/>
                    </a:p>
                  </a:txBody>
                  <a:tcPr marL="91425" marR="91425" marT="91425" marB="91425" anchor="ctr"/>
                </a:tc>
                <a:tc>
                  <a:txBody>
                    <a:bodyPr/>
                    <a:lstStyle/>
                    <a:p>
                      <a:pPr marL="0" lvl="0" indent="0" algn="ctr" rtl="0">
                        <a:spcBef>
                          <a:spcPts val="0"/>
                        </a:spcBef>
                        <a:spcAft>
                          <a:spcPts val="0"/>
                        </a:spcAft>
                        <a:buNone/>
                      </a:pPr>
                      <a:r>
                        <a:rPr lang="en" sz="1200"/>
                        <a:t>revolut + i = revoluti</a:t>
                      </a:r>
                      <a:endParaRPr sz="1200"/>
                    </a:p>
                  </a:txBody>
                  <a:tcPr marL="91425" marR="91425" marT="91425" marB="91425" anchor="ctr"/>
                </a:tc>
                <a:extLst>
                  <a:ext uri="{0D108BD9-81ED-4DB2-BD59-A6C34878D82A}">
                    <a16:rowId xmlns:a16="http://schemas.microsoft.com/office/drawing/2014/main" xmlns="" val="10000"/>
                  </a:ext>
                </a:extLst>
              </a:tr>
              <a:tr h="375075">
                <a:tc>
                  <a:txBody>
                    <a:bodyPr/>
                    <a:lstStyle/>
                    <a:p>
                      <a:pPr marL="0" lvl="0" indent="0" algn="ctr" rtl="0">
                        <a:spcBef>
                          <a:spcPts val="0"/>
                        </a:spcBef>
                        <a:spcAft>
                          <a:spcPts val="0"/>
                        </a:spcAft>
                        <a:buNone/>
                      </a:pPr>
                      <a:r>
                        <a:rPr lang="en" sz="1200"/>
                        <a:t>l + e = le</a:t>
                      </a:r>
                      <a:endParaRPr sz="1200"/>
                    </a:p>
                  </a:txBody>
                  <a:tcPr marL="91425" marR="91425" marT="91425" marB="91425" anchor="ctr"/>
                </a:tc>
                <a:tc>
                  <a:txBody>
                    <a:bodyPr/>
                    <a:lstStyle/>
                    <a:p>
                      <a:pPr marL="0" lvl="0" indent="0" algn="ctr" rtl="0">
                        <a:spcBef>
                          <a:spcPts val="0"/>
                        </a:spcBef>
                        <a:spcAft>
                          <a:spcPts val="0"/>
                        </a:spcAft>
                        <a:buNone/>
                      </a:pPr>
                      <a:r>
                        <a:rPr lang="en" sz="1200"/>
                        <a:t>revoluti + o = revolutio</a:t>
                      </a:r>
                      <a:endParaRPr sz="1200"/>
                    </a:p>
                  </a:txBody>
                  <a:tcPr marL="91425" marR="91425" marT="91425" marB="91425" anchor="ctr"/>
                </a:tc>
                <a:extLst>
                  <a:ext uri="{0D108BD9-81ED-4DB2-BD59-A6C34878D82A}">
                    <a16:rowId xmlns:a16="http://schemas.microsoft.com/office/drawing/2014/main" xmlns="" val="10001"/>
                  </a:ext>
                </a:extLst>
              </a:tr>
              <a:tr h="547400">
                <a:tc>
                  <a:txBody>
                    <a:bodyPr/>
                    <a:lstStyle/>
                    <a:p>
                      <a:pPr marL="0" lvl="0" indent="0" algn="ctr" rtl="0">
                        <a:spcBef>
                          <a:spcPts val="0"/>
                        </a:spcBef>
                        <a:spcAft>
                          <a:spcPts val="0"/>
                        </a:spcAft>
                        <a:buNone/>
                      </a:pPr>
                      <a:r>
                        <a:rPr lang="en-US" sz="1200"/>
                        <a:t>l</a:t>
                      </a:r>
                      <a:r>
                        <a:rPr lang="en" sz="1200"/>
                        <a:t>e </a:t>
                      </a:r>
                      <a:r>
                        <a:rPr lang="en" sz="1200" dirty="0"/>
                        <a:t>+ ar </a:t>
                      </a:r>
                      <a:r>
                        <a:rPr lang="en" sz="1200"/>
                        <a:t>= lear</a:t>
                      </a:r>
                      <a:endParaRPr sz="1200" dirty="0"/>
                    </a:p>
                  </a:txBody>
                  <a:tcPr marL="91425" marR="91425" marT="91425" marB="91425" anchor="ctr"/>
                </a:tc>
                <a:tc>
                  <a:txBody>
                    <a:bodyPr/>
                    <a:lstStyle/>
                    <a:p>
                      <a:pPr marL="0" lvl="0" indent="0" algn="ctr" rtl="0">
                        <a:spcBef>
                          <a:spcPts val="0"/>
                        </a:spcBef>
                        <a:spcAft>
                          <a:spcPts val="0"/>
                        </a:spcAft>
                        <a:buNone/>
                      </a:pPr>
                      <a:r>
                        <a:rPr lang="en" sz="1200" dirty="0"/>
                        <a:t>revolutio + n = revolution</a:t>
                      </a:r>
                      <a:endParaRPr sz="1200" dirty="0"/>
                    </a:p>
                  </a:txBody>
                  <a:tcPr marL="91425" marR="91425" marT="91425" marB="91425" anchor="ctr"/>
                </a:tc>
                <a:extLst>
                  <a:ext uri="{0D108BD9-81ED-4DB2-BD59-A6C34878D82A}">
                    <a16:rowId xmlns:a16="http://schemas.microsoft.com/office/drawing/2014/main" xmlns="" val="10002"/>
                  </a:ext>
                </a:extLst>
              </a:tr>
              <a:tr h="375075">
                <a:tc>
                  <a:txBody>
                    <a:bodyPr/>
                    <a:lstStyle/>
                    <a:p>
                      <a:pPr marL="0" lvl="0" indent="0" algn="ctr" rtl="0">
                        <a:spcBef>
                          <a:spcPts val="0"/>
                        </a:spcBef>
                        <a:spcAft>
                          <a:spcPts val="0"/>
                        </a:spcAft>
                        <a:buNone/>
                      </a:pPr>
                      <a:r>
                        <a:rPr lang="en" sz="1200"/>
                        <a:t>r + e = re</a:t>
                      </a:r>
                      <a:endParaRPr sz="1200"/>
                    </a:p>
                  </a:txBody>
                  <a:tcPr marL="91425" marR="91425" marT="91425" marB="91425" anchor="ctr"/>
                </a:tc>
                <a:tc>
                  <a:txBody>
                    <a:bodyPr/>
                    <a:lstStyle/>
                    <a:p>
                      <a:pPr marL="0" lvl="0" indent="0" algn="ctr" rtl="0">
                        <a:spcBef>
                          <a:spcPts val="0"/>
                        </a:spcBef>
                        <a:spcAft>
                          <a:spcPts val="0"/>
                        </a:spcAft>
                        <a:buNone/>
                      </a:pPr>
                      <a:r>
                        <a:rPr lang="en" sz="1200"/>
                        <a:t>i + n = in</a:t>
                      </a:r>
                      <a:endParaRPr sz="1200"/>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375075">
                <a:tc>
                  <a:txBody>
                    <a:bodyPr/>
                    <a:lstStyle/>
                    <a:p>
                      <a:pPr marL="0" lvl="0" indent="0" algn="ctr" rtl="0">
                        <a:spcBef>
                          <a:spcPts val="0"/>
                        </a:spcBef>
                        <a:spcAft>
                          <a:spcPts val="0"/>
                        </a:spcAft>
                        <a:buNone/>
                      </a:pPr>
                      <a:r>
                        <a:rPr lang="en" sz="1200"/>
                        <a:t>re + v = rev</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 + a = ma</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375075">
                <a:tc>
                  <a:txBody>
                    <a:bodyPr/>
                    <a:lstStyle/>
                    <a:p>
                      <a:pPr marL="0" lvl="0" indent="0" algn="ctr" rtl="0">
                        <a:spcBef>
                          <a:spcPts val="0"/>
                        </a:spcBef>
                        <a:spcAft>
                          <a:spcPts val="0"/>
                        </a:spcAft>
                        <a:buNone/>
                      </a:pPr>
                      <a:r>
                        <a:rPr lang="en" sz="1200"/>
                        <a:t>rev + o = revo</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ma + c = mac</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375075">
                <a:tc>
                  <a:txBody>
                    <a:bodyPr/>
                    <a:lstStyle/>
                    <a:p>
                      <a:pPr marL="0" lvl="0" indent="0" algn="ctr" rtl="0">
                        <a:spcBef>
                          <a:spcPts val="0"/>
                        </a:spcBef>
                        <a:spcAft>
                          <a:spcPts val="0"/>
                        </a:spcAft>
                        <a:buNone/>
                      </a:pPr>
                      <a:r>
                        <a:rPr lang="en" sz="1200"/>
                        <a:t>revo + l = revol</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mac + h = mach</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6"/>
                  </a:ext>
                </a:extLst>
              </a:tr>
              <a:tr h="491350">
                <a:tc>
                  <a:txBody>
                    <a:bodyPr/>
                    <a:lstStyle/>
                    <a:p>
                      <a:pPr marL="0" lvl="0" indent="0" algn="ctr" rtl="0">
                        <a:spcBef>
                          <a:spcPts val="0"/>
                        </a:spcBef>
                        <a:spcAft>
                          <a:spcPts val="0"/>
                        </a:spcAft>
                        <a:buNone/>
                      </a:pPr>
                      <a:r>
                        <a:rPr lang="en" sz="1200"/>
                        <a:t>revol + u = revolu</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mach + in = machin</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7"/>
                  </a:ext>
                </a:extLst>
              </a:tr>
              <a:tr h="491350">
                <a:tc>
                  <a:txBody>
                    <a:bodyPr/>
                    <a:lstStyle/>
                    <a:p>
                      <a:pPr marL="0" lvl="0" indent="0" algn="ctr" rtl="0">
                        <a:spcBef>
                          <a:spcPts val="0"/>
                        </a:spcBef>
                        <a:spcAft>
                          <a:spcPts val="0"/>
                        </a:spcAft>
                        <a:buNone/>
                      </a:pPr>
                      <a:r>
                        <a:rPr lang="en" sz="1200"/>
                        <a:t>revolu + t = revolut</a:t>
                      </a:r>
                      <a:endParaRPr sz="1200"/>
                    </a:p>
                  </a:txBody>
                  <a:tcPr marL="91425" marR="91425" marT="91425" marB="91425" anchor="ctr"/>
                </a:tc>
                <a:tc>
                  <a:txBody>
                    <a:bodyPr/>
                    <a:lstStyle/>
                    <a:p>
                      <a:pPr marL="0" lvl="0" indent="0" algn="ctr" rtl="0">
                        <a:spcBef>
                          <a:spcPts val="0"/>
                        </a:spcBef>
                        <a:spcAft>
                          <a:spcPts val="0"/>
                        </a:spcAft>
                        <a:buNone/>
                      </a:pPr>
                      <a:r>
                        <a:rPr lang="en-US" sz="1200" dirty="0"/>
                        <a:t>l</a:t>
                      </a:r>
                      <a:r>
                        <a:rPr lang="en" sz="1200" dirty="0"/>
                        <a:t>ear + n = learn</a:t>
                      </a:r>
                      <a:endParaRPr sz="1200" dirty="0"/>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xmlns="" val="10008"/>
                  </a:ext>
                </a:extLst>
              </a:tr>
            </a:tbl>
          </a:graphicData>
        </a:graphic>
      </p:graphicFrame>
      <p:cxnSp>
        <p:nvCxnSpPr>
          <p:cNvPr id="462" name="Google Shape;462;p43"/>
          <p:cNvCxnSpPr>
            <a:stCxn id="459" idx="2"/>
            <a:endCxn id="463" idx="0"/>
          </p:cNvCxnSpPr>
          <p:nvPr/>
        </p:nvCxnSpPr>
        <p:spPr>
          <a:xfrm flipH="1">
            <a:off x="5417247" y="1930375"/>
            <a:ext cx="1392028" cy="261915"/>
          </a:xfrm>
          <a:prstGeom prst="straightConnector1">
            <a:avLst/>
          </a:prstGeom>
          <a:noFill/>
          <a:ln w="28575" cap="flat" cmpd="sng">
            <a:solidFill>
              <a:schemeClr val="dk2"/>
            </a:solidFill>
            <a:prstDash val="solid"/>
            <a:round/>
            <a:headEnd type="none" w="med" len="med"/>
            <a:tailEnd type="triangle" w="med" len="med"/>
          </a:ln>
        </p:spPr>
      </p:cxnSp>
      <p:cxnSp>
        <p:nvCxnSpPr>
          <p:cNvPr id="464" name="Google Shape;464;p43"/>
          <p:cNvCxnSpPr>
            <a:stCxn id="459" idx="2"/>
            <a:endCxn id="465" idx="0"/>
          </p:cNvCxnSpPr>
          <p:nvPr/>
        </p:nvCxnSpPr>
        <p:spPr>
          <a:xfrm flipH="1">
            <a:off x="6003821" y="1930375"/>
            <a:ext cx="805454" cy="262162"/>
          </a:xfrm>
          <a:prstGeom prst="straightConnector1">
            <a:avLst/>
          </a:prstGeom>
          <a:noFill/>
          <a:ln w="28575" cap="flat" cmpd="sng">
            <a:solidFill>
              <a:schemeClr val="dk2"/>
            </a:solidFill>
            <a:prstDash val="solid"/>
            <a:round/>
            <a:headEnd type="none" w="med" len="med"/>
            <a:tailEnd type="triangle" w="med" len="med"/>
          </a:ln>
        </p:spPr>
      </p:cxnSp>
      <p:sp>
        <p:nvSpPr>
          <p:cNvPr id="463" name="Google Shape;463;p43"/>
          <p:cNvSpPr txBox="1">
            <a:spLocks noGrp="1"/>
          </p:cNvSpPr>
          <p:nvPr>
            <p:ph type="body" idx="4294967295"/>
          </p:nvPr>
        </p:nvSpPr>
        <p:spPr>
          <a:xfrm>
            <a:off x="5187372" y="2192290"/>
            <a:ext cx="45975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l</a:t>
            </a:r>
            <a:endParaRPr dirty="0"/>
          </a:p>
        </p:txBody>
      </p:sp>
      <p:sp>
        <p:nvSpPr>
          <p:cNvPr id="465" name="Google Shape;465;p43"/>
          <p:cNvSpPr txBox="1">
            <a:spLocks noGrp="1"/>
          </p:cNvSpPr>
          <p:nvPr>
            <p:ph type="body" idx="4294967295"/>
          </p:nvPr>
        </p:nvSpPr>
        <p:spPr>
          <a:xfrm>
            <a:off x="5773946" y="2192537"/>
            <a:ext cx="45975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e</a:t>
            </a:r>
            <a:endParaRPr dirty="0"/>
          </a:p>
        </p:txBody>
      </p:sp>
      <p:cxnSp>
        <p:nvCxnSpPr>
          <p:cNvPr id="22" name="Google Shape;464;p43"/>
          <p:cNvCxnSpPr>
            <a:stCxn id="459" idx="2"/>
            <a:endCxn id="24" idx="0"/>
          </p:cNvCxnSpPr>
          <p:nvPr/>
        </p:nvCxnSpPr>
        <p:spPr>
          <a:xfrm>
            <a:off x="6809275" y="1930375"/>
            <a:ext cx="410268" cy="261915"/>
          </a:xfrm>
          <a:prstGeom prst="straightConnector1">
            <a:avLst/>
          </a:prstGeom>
          <a:noFill/>
          <a:ln w="28575" cap="flat" cmpd="sng">
            <a:solidFill>
              <a:schemeClr val="dk2"/>
            </a:solidFill>
            <a:prstDash val="solid"/>
            <a:round/>
            <a:headEnd type="none" w="med" len="med"/>
            <a:tailEnd type="triangle" w="med" len="med"/>
          </a:ln>
        </p:spPr>
      </p:cxnSp>
      <p:sp>
        <p:nvSpPr>
          <p:cNvPr id="23" name="Google Shape;463;p43"/>
          <p:cNvSpPr txBox="1">
            <a:spLocks/>
          </p:cNvSpPr>
          <p:nvPr/>
        </p:nvSpPr>
        <p:spPr>
          <a:xfrm>
            <a:off x="6403094" y="2192043"/>
            <a:ext cx="45975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a</a:t>
            </a:r>
          </a:p>
        </p:txBody>
      </p:sp>
      <p:sp>
        <p:nvSpPr>
          <p:cNvPr id="24" name="Google Shape;465;p43"/>
          <p:cNvSpPr txBox="1">
            <a:spLocks/>
          </p:cNvSpPr>
          <p:nvPr/>
        </p:nvSpPr>
        <p:spPr>
          <a:xfrm>
            <a:off x="6989668" y="2192290"/>
            <a:ext cx="45975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r</a:t>
            </a:r>
            <a:endParaRPr lang="en-US" dirty="0"/>
          </a:p>
        </p:txBody>
      </p:sp>
      <p:sp>
        <p:nvSpPr>
          <p:cNvPr id="27" name="Google Shape;465;p43"/>
          <p:cNvSpPr txBox="1">
            <a:spLocks/>
          </p:cNvSpPr>
          <p:nvPr/>
        </p:nvSpPr>
        <p:spPr>
          <a:xfrm>
            <a:off x="7557839" y="2192043"/>
            <a:ext cx="45975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n</a:t>
            </a:r>
            <a:endParaRPr lang="en-US" dirty="0"/>
          </a:p>
        </p:txBody>
      </p:sp>
      <p:cxnSp>
        <p:nvCxnSpPr>
          <p:cNvPr id="28" name="Google Shape;464;p43"/>
          <p:cNvCxnSpPr>
            <a:stCxn id="459" idx="2"/>
            <a:endCxn id="23" idx="0"/>
          </p:cNvCxnSpPr>
          <p:nvPr/>
        </p:nvCxnSpPr>
        <p:spPr>
          <a:xfrm flipH="1">
            <a:off x="6632969" y="1930375"/>
            <a:ext cx="176306" cy="261668"/>
          </a:xfrm>
          <a:prstGeom prst="straightConnector1">
            <a:avLst/>
          </a:prstGeom>
          <a:noFill/>
          <a:ln w="28575" cap="flat" cmpd="sng">
            <a:solidFill>
              <a:schemeClr val="dk2"/>
            </a:solidFill>
            <a:prstDash val="solid"/>
            <a:round/>
            <a:headEnd type="none" w="med" len="med"/>
            <a:tailEnd type="triangle" w="med" len="med"/>
          </a:ln>
        </p:spPr>
      </p:cxnSp>
      <p:cxnSp>
        <p:nvCxnSpPr>
          <p:cNvPr id="31" name="Google Shape;464;p43"/>
          <p:cNvCxnSpPr>
            <a:stCxn id="459" idx="2"/>
            <a:endCxn id="27" idx="0"/>
          </p:cNvCxnSpPr>
          <p:nvPr/>
        </p:nvCxnSpPr>
        <p:spPr>
          <a:xfrm>
            <a:off x="6809275" y="1930375"/>
            <a:ext cx="978439" cy="261668"/>
          </a:xfrm>
          <a:prstGeom prst="straightConnector1">
            <a:avLst/>
          </a:prstGeom>
          <a:noFill/>
          <a:ln w="28575" cap="flat" cmpd="sng">
            <a:solidFill>
              <a:schemeClr val="dk2"/>
            </a:solidFill>
            <a:prstDash val="solid"/>
            <a:round/>
            <a:headEnd type="none" w="med" len="med"/>
            <a:tailEnd type="triangle" w="med" len="med"/>
          </a:ln>
        </p:spPr>
      </p:cxnSp>
      <p:sp>
        <p:nvSpPr>
          <p:cNvPr id="34" name="Google Shape;465;p43"/>
          <p:cNvSpPr txBox="1">
            <a:spLocks/>
          </p:cNvSpPr>
          <p:nvPr/>
        </p:nvSpPr>
        <p:spPr>
          <a:xfrm>
            <a:off x="8155711" y="2198809"/>
            <a:ext cx="45975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s</a:t>
            </a:r>
            <a:endParaRPr lang="en-US" dirty="0"/>
          </a:p>
        </p:txBody>
      </p:sp>
      <p:cxnSp>
        <p:nvCxnSpPr>
          <p:cNvPr id="35" name="Google Shape;464;p43"/>
          <p:cNvCxnSpPr>
            <a:stCxn id="459" idx="2"/>
            <a:endCxn id="34" idx="0"/>
          </p:cNvCxnSpPr>
          <p:nvPr/>
        </p:nvCxnSpPr>
        <p:spPr>
          <a:xfrm>
            <a:off x="6809275" y="1930375"/>
            <a:ext cx="1576311" cy="268434"/>
          </a:xfrm>
          <a:prstGeom prst="straightConnector1">
            <a:avLst/>
          </a:prstGeom>
          <a:noFill/>
          <a:ln w="28575" cap="flat" cmpd="sng">
            <a:solidFill>
              <a:schemeClr val="dk2"/>
            </a:solidFill>
            <a:prstDash val="solid"/>
            <a:round/>
            <a:headEnd type="none" w="med" len="med"/>
            <a:tailEnd type="triangle" w="med" len="med"/>
          </a:ln>
        </p:spPr>
      </p:cxnSp>
      <p:sp>
        <p:nvSpPr>
          <p:cNvPr id="38" name="Google Shape;459;p43"/>
          <p:cNvSpPr txBox="1">
            <a:spLocks/>
          </p:cNvSpPr>
          <p:nvPr/>
        </p:nvSpPr>
        <p:spPr>
          <a:xfrm>
            <a:off x="6173219" y="3354386"/>
            <a:ext cx="91950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learns</a:t>
            </a:r>
            <a:endParaRPr lang="en-US" dirty="0"/>
          </a:p>
        </p:txBody>
      </p:sp>
      <p:sp>
        <p:nvSpPr>
          <p:cNvPr id="39" name="Google Shape;465;p43"/>
          <p:cNvSpPr txBox="1">
            <a:spLocks/>
          </p:cNvSpPr>
          <p:nvPr/>
        </p:nvSpPr>
        <p:spPr>
          <a:xfrm>
            <a:off x="8155711" y="3354386"/>
            <a:ext cx="459750" cy="4224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s</a:t>
            </a:r>
            <a:endParaRPr lang="en-US" dirty="0"/>
          </a:p>
        </p:txBody>
      </p:sp>
      <p:cxnSp>
        <p:nvCxnSpPr>
          <p:cNvPr id="40" name="Google Shape;462;p43"/>
          <p:cNvCxnSpPr>
            <a:stCxn id="463" idx="2"/>
            <a:endCxn id="38" idx="0"/>
          </p:cNvCxnSpPr>
          <p:nvPr/>
        </p:nvCxnSpPr>
        <p:spPr>
          <a:xfrm>
            <a:off x="5417247" y="2614690"/>
            <a:ext cx="1215722" cy="739696"/>
          </a:xfrm>
          <a:prstGeom prst="straightConnector1">
            <a:avLst/>
          </a:prstGeom>
          <a:noFill/>
          <a:ln w="28575" cap="flat" cmpd="sng">
            <a:solidFill>
              <a:schemeClr val="dk2"/>
            </a:solidFill>
            <a:prstDash val="solid"/>
            <a:round/>
            <a:headEnd type="none" w="med" len="med"/>
            <a:tailEnd type="triangle" w="med" len="med"/>
          </a:ln>
        </p:spPr>
      </p:cxnSp>
      <p:cxnSp>
        <p:nvCxnSpPr>
          <p:cNvPr id="43" name="Google Shape;462;p43"/>
          <p:cNvCxnSpPr>
            <a:stCxn id="465" idx="2"/>
            <a:endCxn id="38" idx="0"/>
          </p:cNvCxnSpPr>
          <p:nvPr/>
        </p:nvCxnSpPr>
        <p:spPr>
          <a:xfrm>
            <a:off x="6003821" y="2614937"/>
            <a:ext cx="629148" cy="739449"/>
          </a:xfrm>
          <a:prstGeom prst="straightConnector1">
            <a:avLst/>
          </a:prstGeom>
          <a:noFill/>
          <a:ln w="28575" cap="flat" cmpd="sng">
            <a:solidFill>
              <a:schemeClr val="dk2"/>
            </a:solidFill>
            <a:prstDash val="solid"/>
            <a:round/>
            <a:headEnd type="none" w="med" len="med"/>
            <a:tailEnd type="triangle" w="med" len="med"/>
          </a:ln>
        </p:spPr>
      </p:cxnSp>
      <p:cxnSp>
        <p:nvCxnSpPr>
          <p:cNvPr id="46" name="Google Shape;462;p43"/>
          <p:cNvCxnSpPr>
            <a:stCxn id="23" idx="2"/>
            <a:endCxn id="38" idx="0"/>
          </p:cNvCxnSpPr>
          <p:nvPr/>
        </p:nvCxnSpPr>
        <p:spPr>
          <a:xfrm>
            <a:off x="6632969" y="2614443"/>
            <a:ext cx="0" cy="739943"/>
          </a:xfrm>
          <a:prstGeom prst="straightConnector1">
            <a:avLst/>
          </a:prstGeom>
          <a:noFill/>
          <a:ln w="28575" cap="flat" cmpd="sng">
            <a:solidFill>
              <a:schemeClr val="dk2"/>
            </a:solidFill>
            <a:prstDash val="solid"/>
            <a:round/>
            <a:headEnd type="none" w="med" len="med"/>
            <a:tailEnd type="triangle" w="med" len="med"/>
          </a:ln>
        </p:spPr>
      </p:cxnSp>
      <p:cxnSp>
        <p:nvCxnSpPr>
          <p:cNvPr id="49" name="Google Shape;462;p43"/>
          <p:cNvCxnSpPr>
            <a:stCxn id="24" idx="2"/>
          </p:cNvCxnSpPr>
          <p:nvPr/>
        </p:nvCxnSpPr>
        <p:spPr>
          <a:xfrm flipH="1">
            <a:off x="6632969" y="2614690"/>
            <a:ext cx="586574" cy="739696"/>
          </a:xfrm>
          <a:prstGeom prst="straightConnector1">
            <a:avLst/>
          </a:prstGeom>
          <a:noFill/>
          <a:ln w="28575" cap="flat" cmpd="sng">
            <a:solidFill>
              <a:schemeClr val="dk2"/>
            </a:solidFill>
            <a:prstDash val="solid"/>
            <a:round/>
            <a:headEnd type="none" w="med" len="med"/>
            <a:tailEnd type="triangle" w="med" len="med"/>
          </a:ln>
        </p:spPr>
      </p:cxnSp>
      <p:cxnSp>
        <p:nvCxnSpPr>
          <p:cNvPr id="52" name="Google Shape;462;p43"/>
          <p:cNvCxnSpPr>
            <a:stCxn id="27" idx="2"/>
            <a:endCxn id="38" idx="0"/>
          </p:cNvCxnSpPr>
          <p:nvPr/>
        </p:nvCxnSpPr>
        <p:spPr>
          <a:xfrm flipH="1">
            <a:off x="6632969" y="2614443"/>
            <a:ext cx="1154745" cy="739943"/>
          </a:xfrm>
          <a:prstGeom prst="straightConnector1">
            <a:avLst/>
          </a:prstGeom>
          <a:noFill/>
          <a:ln w="28575" cap="flat" cmpd="sng">
            <a:solidFill>
              <a:schemeClr val="dk2"/>
            </a:solidFill>
            <a:prstDash val="solid"/>
            <a:round/>
            <a:headEnd type="none" w="med" len="med"/>
            <a:tailEnd type="triangle" w="med" len="med"/>
          </a:ln>
        </p:spPr>
      </p:cxnSp>
      <p:cxnSp>
        <p:nvCxnSpPr>
          <p:cNvPr id="55" name="Google Shape;462;p43"/>
          <p:cNvCxnSpPr>
            <a:stCxn id="34" idx="2"/>
            <a:endCxn id="39" idx="0"/>
          </p:cNvCxnSpPr>
          <p:nvPr/>
        </p:nvCxnSpPr>
        <p:spPr>
          <a:xfrm>
            <a:off x="8385586" y="2621209"/>
            <a:ext cx="0" cy="733177"/>
          </a:xfrm>
          <a:prstGeom prst="straightConnector1">
            <a:avLst/>
          </a:prstGeom>
          <a:noFill/>
          <a:ln w="2857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44"/>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sp>
        <p:nvSpPr>
          <p:cNvPr id="471" name="Google Shape;471;p44"/>
          <p:cNvSpPr txBox="1">
            <a:spLocks noGrp="1"/>
          </p:cNvSpPr>
          <p:nvPr>
            <p:ph type="body" idx="4294967295"/>
          </p:nvPr>
        </p:nvSpPr>
        <p:spPr>
          <a:xfrm>
            <a:off x="715100" y="772650"/>
            <a:ext cx="7062000" cy="895800"/>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en">
                <a:highlight>
                  <a:srgbClr val="E69138"/>
                </a:highlight>
              </a:rPr>
              <a:t>Machine</a:t>
            </a:r>
            <a:r>
              <a:rPr lang="en"/>
              <a:t> </a:t>
            </a:r>
            <a:r>
              <a:rPr lang="en">
                <a:highlight>
                  <a:srgbClr val="E69138"/>
                </a:highlight>
              </a:rPr>
              <a:t>learning</a:t>
            </a:r>
            <a:r>
              <a:rPr lang="en"/>
              <a:t> </a:t>
            </a:r>
            <a:r>
              <a:rPr lang="en">
                <a:highlight>
                  <a:srgbClr val="E69138"/>
                </a:highlight>
              </a:rPr>
              <a:t>is</a:t>
            </a:r>
            <a:r>
              <a:rPr lang="en"/>
              <a:t> </a:t>
            </a:r>
            <a:r>
              <a:rPr lang="en">
                <a:highlight>
                  <a:srgbClr val="E69138"/>
                </a:highlight>
              </a:rPr>
              <a:t>a</a:t>
            </a:r>
            <a:r>
              <a:rPr lang="en"/>
              <a:t> </a:t>
            </a:r>
            <a:r>
              <a:rPr lang="en">
                <a:highlight>
                  <a:srgbClr val="E69138"/>
                </a:highlight>
              </a:rPr>
              <a:t>fascinating</a:t>
            </a:r>
            <a:r>
              <a:rPr lang="en"/>
              <a:t> </a:t>
            </a:r>
            <a:r>
              <a:rPr lang="en">
                <a:highlight>
                  <a:srgbClr val="E69138"/>
                </a:highlight>
              </a:rPr>
              <a:t>field</a:t>
            </a:r>
            <a:r>
              <a:rPr lang="en"/>
              <a:t> </a:t>
            </a:r>
            <a:r>
              <a:rPr lang="en">
                <a:highlight>
                  <a:srgbClr val="E69138"/>
                </a:highlight>
              </a:rPr>
              <a:t>.</a:t>
            </a:r>
            <a:endParaRPr>
              <a:highlight>
                <a:srgbClr val="E69138"/>
              </a:highlight>
            </a:endParaRPr>
          </a:p>
          <a:p>
            <a:pPr marL="0" lvl="0" indent="0" algn="l" rtl="0">
              <a:spcBef>
                <a:spcPts val="0"/>
              </a:spcBef>
              <a:spcAft>
                <a:spcPts val="0"/>
              </a:spcAft>
              <a:buNone/>
            </a:pPr>
            <a:r>
              <a:rPr lang="en">
                <a:highlight>
                  <a:srgbClr val="E69138"/>
                </a:highlight>
              </a:rPr>
              <a:t>Natural</a:t>
            </a:r>
            <a:r>
              <a:rPr lang="en"/>
              <a:t> </a:t>
            </a:r>
            <a:r>
              <a:rPr lang="en">
                <a:highlight>
                  <a:srgbClr val="E69138"/>
                </a:highlight>
              </a:rPr>
              <a:t>language</a:t>
            </a:r>
            <a:r>
              <a:rPr lang="en"/>
              <a:t> </a:t>
            </a:r>
            <a:r>
              <a:rPr lang="en">
                <a:highlight>
                  <a:srgbClr val="E69138"/>
                </a:highlight>
              </a:rPr>
              <a:t>processing</a:t>
            </a:r>
            <a:r>
              <a:rPr lang="en"/>
              <a:t> </a:t>
            </a:r>
            <a:r>
              <a:rPr lang="en">
                <a:highlight>
                  <a:srgbClr val="E69138"/>
                </a:highlight>
              </a:rPr>
              <a:t>helps</a:t>
            </a:r>
            <a:r>
              <a:rPr lang="en"/>
              <a:t> </a:t>
            </a:r>
            <a:r>
              <a:rPr lang="en">
                <a:highlight>
                  <a:srgbClr val="E69138"/>
                </a:highlight>
              </a:rPr>
              <a:t>computers</a:t>
            </a:r>
            <a:r>
              <a:rPr lang="en"/>
              <a:t> </a:t>
            </a:r>
            <a:r>
              <a:rPr lang="en">
                <a:highlight>
                  <a:srgbClr val="E69138"/>
                </a:highlight>
              </a:rPr>
              <a:t>understand</a:t>
            </a:r>
            <a:r>
              <a:rPr lang="en"/>
              <a:t> </a:t>
            </a:r>
            <a:r>
              <a:rPr lang="en">
                <a:highlight>
                  <a:srgbClr val="E69138"/>
                </a:highlight>
              </a:rPr>
              <a:t>human</a:t>
            </a:r>
            <a:r>
              <a:rPr lang="en"/>
              <a:t> </a:t>
            </a:r>
            <a:r>
              <a:rPr lang="en">
                <a:highlight>
                  <a:srgbClr val="E69138"/>
                </a:highlight>
              </a:rPr>
              <a:t>language</a:t>
            </a:r>
            <a:r>
              <a:rPr lang="en"/>
              <a:t> </a:t>
            </a:r>
            <a:r>
              <a:rPr lang="en">
                <a:highlight>
                  <a:srgbClr val="E69138"/>
                </a:highlight>
              </a:rPr>
              <a:t>.</a:t>
            </a:r>
            <a:endParaRPr>
              <a:highlight>
                <a:srgbClr val="E69138"/>
              </a:highlight>
            </a:endParaRPr>
          </a:p>
          <a:p>
            <a:pPr marL="0" lvl="0" indent="0" algn="l" rtl="0">
              <a:spcBef>
                <a:spcPts val="0"/>
              </a:spcBef>
              <a:spcAft>
                <a:spcPts val="0"/>
              </a:spcAft>
              <a:buNone/>
            </a:pPr>
            <a:r>
              <a:rPr lang="en">
                <a:highlight>
                  <a:srgbClr val="E69138"/>
                </a:highlight>
              </a:rPr>
              <a:t>Deep</a:t>
            </a:r>
            <a:r>
              <a:rPr lang="en"/>
              <a:t> </a:t>
            </a:r>
            <a:r>
              <a:rPr lang="en">
                <a:highlight>
                  <a:srgbClr val="E69138"/>
                </a:highlight>
              </a:rPr>
              <a:t>learning</a:t>
            </a:r>
            <a:r>
              <a:rPr lang="en"/>
              <a:t> </a:t>
            </a:r>
            <a:r>
              <a:rPr lang="en">
                <a:highlight>
                  <a:srgbClr val="E69138"/>
                </a:highlight>
              </a:rPr>
              <a:t>models</a:t>
            </a:r>
            <a:r>
              <a:rPr lang="en"/>
              <a:t> </a:t>
            </a:r>
            <a:r>
              <a:rPr lang="en">
                <a:highlight>
                  <a:srgbClr val="E69138"/>
                </a:highlight>
              </a:rPr>
              <a:t>,</a:t>
            </a:r>
            <a:r>
              <a:rPr lang="en"/>
              <a:t> </a:t>
            </a:r>
            <a:r>
              <a:rPr lang="en">
                <a:highlight>
                  <a:srgbClr val="E69138"/>
                </a:highlight>
              </a:rPr>
              <a:t>such</a:t>
            </a:r>
            <a:r>
              <a:rPr lang="en"/>
              <a:t> </a:t>
            </a:r>
            <a:r>
              <a:rPr lang="en">
                <a:highlight>
                  <a:srgbClr val="E69138"/>
                </a:highlight>
              </a:rPr>
              <a:t>as</a:t>
            </a:r>
            <a:r>
              <a:rPr lang="en"/>
              <a:t> </a:t>
            </a:r>
            <a:r>
              <a:rPr lang="en">
                <a:highlight>
                  <a:srgbClr val="E69138"/>
                </a:highlight>
              </a:rPr>
              <a:t>neural</a:t>
            </a:r>
            <a:r>
              <a:rPr lang="en"/>
              <a:t> </a:t>
            </a:r>
            <a:r>
              <a:rPr lang="en">
                <a:highlight>
                  <a:srgbClr val="E69138"/>
                </a:highlight>
              </a:rPr>
              <a:t>networks</a:t>
            </a:r>
            <a:r>
              <a:rPr lang="en"/>
              <a:t> </a:t>
            </a:r>
            <a:r>
              <a:rPr lang="en">
                <a:highlight>
                  <a:srgbClr val="E69138"/>
                </a:highlight>
              </a:rPr>
              <a:t>,</a:t>
            </a:r>
            <a:r>
              <a:rPr lang="en"/>
              <a:t> </a:t>
            </a:r>
            <a:r>
              <a:rPr lang="en">
                <a:highlight>
                  <a:srgbClr val="E69138"/>
                </a:highlight>
              </a:rPr>
              <a:t>have</a:t>
            </a:r>
            <a:r>
              <a:rPr lang="en"/>
              <a:t> </a:t>
            </a:r>
            <a:r>
              <a:rPr lang="en">
                <a:highlight>
                  <a:srgbClr val="E69138"/>
                </a:highlight>
              </a:rPr>
              <a:t>revolutionized</a:t>
            </a:r>
            <a:r>
              <a:rPr lang="en"/>
              <a:t> </a:t>
            </a:r>
            <a:r>
              <a:rPr lang="en">
                <a:highlight>
                  <a:srgbClr val="E69138"/>
                </a:highlight>
              </a:rPr>
              <a:t>AI</a:t>
            </a:r>
            <a:r>
              <a:rPr lang="en"/>
              <a:t> </a:t>
            </a:r>
            <a:r>
              <a:rPr lang="en">
                <a:highlight>
                  <a:srgbClr val="E69138"/>
                </a:highlight>
              </a:rPr>
              <a:t>.</a:t>
            </a:r>
            <a:endParaRPr sz="1200">
              <a:solidFill>
                <a:srgbClr val="374151"/>
              </a:solidFill>
              <a:highlight>
                <a:srgbClr val="E69138"/>
              </a:highlight>
              <a:latin typeface="Roboto"/>
              <a:ea typeface="Roboto"/>
              <a:cs typeface="Roboto"/>
              <a:sym typeface="Roboto"/>
            </a:endParaRPr>
          </a:p>
        </p:txBody>
      </p:sp>
      <p:graphicFrame>
        <p:nvGraphicFramePr>
          <p:cNvPr id="472" name="Google Shape;472;p44"/>
          <p:cNvGraphicFramePr/>
          <p:nvPr/>
        </p:nvGraphicFramePr>
        <p:xfrm>
          <a:off x="491950"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machine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learning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is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473" name="Google Shape;473;p44"/>
          <p:cNvGraphicFramePr/>
          <p:nvPr/>
        </p:nvGraphicFramePr>
        <p:xfrm>
          <a:off x="2716825"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fascinating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field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474" name="Google Shape;474;p44"/>
          <p:cNvGraphicFramePr/>
          <p:nvPr/>
        </p:nvGraphicFramePr>
        <p:xfrm>
          <a:off x="4941700"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3</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natural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language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475" name="Google Shape;475;p44"/>
          <p:cNvGraphicFramePr/>
          <p:nvPr/>
        </p:nvGraphicFramePr>
        <p:xfrm>
          <a:off x="7166575" y="174022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processing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helps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computers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476" name="Google Shape;476;p44"/>
          <p:cNvGraphicFramePr/>
          <p:nvPr/>
        </p:nvGraphicFramePr>
        <p:xfrm>
          <a:off x="491950"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understand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human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deep</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477" name="Google Shape;477;p44"/>
          <p:cNvGraphicFramePr/>
          <p:nvPr/>
        </p:nvGraphicFramePr>
        <p:xfrm>
          <a:off x="2716825"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such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as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478" name="Google Shape;478;p44"/>
          <p:cNvGraphicFramePr/>
          <p:nvPr/>
        </p:nvGraphicFramePr>
        <p:xfrm>
          <a:off x="4941700" y="3434175"/>
          <a:ext cx="1717675" cy="1545975"/>
        </p:xfrm>
        <a:graphic>
          <a:graphicData uri="http://schemas.openxmlformats.org/drawingml/2006/table">
            <a:tbl>
              <a:tblPr>
                <a:noFill/>
                <a:tableStyleId>{7D9A748A-5EDF-47A2-A65E-5F4390420DF3}</a:tableStyleId>
              </a:tblPr>
              <a:tblGrid>
                <a:gridCol w="1167975">
                  <a:extLst>
                    <a:ext uri="{9D8B030D-6E8A-4147-A177-3AD203B41FA5}">
                      <a16:colId xmlns:a16="http://schemas.microsoft.com/office/drawing/2014/main" xmlns="" val="20000"/>
                    </a:ext>
                  </a:extLst>
                </a:gridCol>
                <a:gridCol w="549700">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neural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networks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have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graphicFrame>
        <p:nvGraphicFramePr>
          <p:cNvPr id="479" name="Google Shape;479;p44"/>
          <p:cNvGraphicFramePr/>
          <p:nvPr/>
        </p:nvGraphicFramePr>
        <p:xfrm>
          <a:off x="7014175" y="3434175"/>
          <a:ext cx="1977425" cy="1545975"/>
        </p:xfrm>
        <a:graphic>
          <a:graphicData uri="http://schemas.openxmlformats.org/drawingml/2006/table">
            <a:tbl>
              <a:tblPr>
                <a:noFill/>
                <a:tableStyleId>{7D9A748A-5EDF-47A2-A65E-5F4390420DF3}</a:tableStyleId>
              </a:tblPr>
              <a:tblGrid>
                <a:gridCol w="1344600">
                  <a:extLst>
                    <a:ext uri="{9D8B030D-6E8A-4147-A177-3AD203B41FA5}">
                      <a16:colId xmlns:a16="http://schemas.microsoft.com/office/drawing/2014/main" xmlns="" val="20000"/>
                    </a:ext>
                  </a:extLst>
                </a:gridCol>
                <a:gridCol w="632825">
                  <a:extLst>
                    <a:ext uri="{9D8B030D-6E8A-4147-A177-3AD203B41FA5}">
                      <a16:colId xmlns:a16="http://schemas.microsoft.com/office/drawing/2014/main" xmlns="" val="20001"/>
                    </a:ext>
                  </a:extLst>
                </a:gridCol>
              </a:tblGrid>
              <a:tr h="515325">
                <a:tc>
                  <a:txBody>
                    <a:bodyPr/>
                    <a:lstStyle/>
                    <a:p>
                      <a:pPr marL="0" lvl="0" indent="0" algn="ctr" rtl="0">
                        <a:spcBef>
                          <a:spcPts val="0"/>
                        </a:spcBef>
                        <a:spcAft>
                          <a:spcPts val="0"/>
                        </a:spcAft>
                        <a:buNone/>
                      </a:pPr>
                      <a:r>
                        <a:rPr lang="en"/>
                        <a:t>revolutionized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5325">
                <a:tc>
                  <a:txBody>
                    <a:bodyPr/>
                    <a:lstStyle/>
                    <a:p>
                      <a:pPr marL="0" lvl="0" indent="0" algn="ctr" rtl="0">
                        <a:spcBef>
                          <a:spcPts val="0"/>
                        </a:spcBef>
                        <a:spcAft>
                          <a:spcPts val="0"/>
                        </a:spcAft>
                        <a:buNone/>
                      </a:pPr>
                      <a:r>
                        <a:rPr lang="en"/>
                        <a:t>ai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5325">
                <a:tc>
                  <a:txBody>
                    <a:bodyPr/>
                    <a:lstStyle/>
                    <a:p>
                      <a:pPr marL="0" lvl="0" indent="0" algn="ctr" rtl="0">
                        <a:spcBef>
                          <a:spcPts val="0"/>
                        </a:spcBef>
                        <a:spcAft>
                          <a:spcPts val="0"/>
                        </a:spcAft>
                        <a:buNone/>
                      </a:pPr>
                      <a:r>
                        <a:rPr lang="en"/>
                        <a:t>models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bl>
          </a:graphicData>
        </a:graphic>
      </p:graphicFrame>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4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485" name="Google Shape;485;p45"/>
          <p:cNvGraphicFramePr/>
          <p:nvPr/>
        </p:nvGraphicFramePr>
        <p:xfrm>
          <a:off x="715100" y="1185475"/>
          <a:ext cx="1953200" cy="3706700"/>
        </p:xfrm>
        <a:graphic>
          <a:graphicData uri="http://schemas.openxmlformats.org/drawingml/2006/table">
            <a:tbl>
              <a:tblPr>
                <a:noFill/>
                <a:tableStyleId>{7D9A748A-5EDF-47A2-A65E-5F4390420DF3}</a:tableStyleId>
              </a:tblPr>
              <a:tblGrid>
                <a:gridCol w="1328125">
                  <a:extLst>
                    <a:ext uri="{9D8B030D-6E8A-4147-A177-3AD203B41FA5}">
                      <a16:colId xmlns:a16="http://schemas.microsoft.com/office/drawing/2014/main" xmlns="" val="20000"/>
                    </a:ext>
                  </a:extLst>
                </a:gridCol>
                <a:gridCol w="625075">
                  <a:extLst>
                    <a:ext uri="{9D8B030D-6E8A-4147-A177-3AD203B41FA5}">
                      <a16:colId xmlns:a16="http://schemas.microsoft.com/office/drawing/2014/main" xmlns="" val="20001"/>
                    </a:ext>
                  </a:extLst>
                </a:gridCol>
              </a:tblGrid>
              <a:tr h="516050">
                <a:tc>
                  <a:txBody>
                    <a:bodyPr/>
                    <a:lstStyle/>
                    <a:p>
                      <a:pPr marL="0" lvl="0" indent="0" algn="ctr" rtl="0">
                        <a:spcBef>
                          <a:spcPts val="0"/>
                        </a:spcBef>
                        <a:spcAft>
                          <a:spcPts val="0"/>
                        </a:spcAft>
                        <a:buNone/>
                      </a:pPr>
                      <a:r>
                        <a:rPr lang="en"/>
                        <a:t>machine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16050">
                <a:tc>
                  <a:txBody>
                    <a:bodyPr/>
                    <a:lstStyle/>
                    <a:p>
                      <a:pPr marL="0" lvl="0" indent="0" algn="ctr" rtl="0">
                        <a:spcBef>
                          <a:spcPts val="0"/>
                        </a:spcBef>
                        <a:spcAft>
                          <a:spcPts val="0"/>
                        </a:spcAft>
                        <a:buNone/>
                      </a:pPr>
                      <a:r>
                        <a:rPr lang="en"/>
                        <a:t>learning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16050">
                <a:tc>
                  <a:txBody>
                    <a:bodyPr/>
                    <a:lstStyle/>
                    <a:p>
                      <a:pPr marL="0" lvl="0" indent="0" algn="ctr" rtl="0">
                        <a:spcBef>
                          <a:spcPts val="0"/>
                        </a:spcBef>
                        <a:spcAft>
                          <a:spcPts val="0"/>
                        </a:spcAft>
                        <a:buNone/>
                      </a:pPr>
                      <a:r>
                        <a:rPr lang="en"/>
                        <a:t>learn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516050">
                <a:tc>
                  <a:txBody>
                    <a:bodyPr/>
                    <a:lstStyle/>
                    <a:p>
                      <a:pPr marL="0" lvl="0" indent="0" algn="ctr" rtl="0">
                        <a:spcBef>
                          <a:spcPts val="0"/>
                        </a:spcBef>
                        <a:spcAft>
                          <a:spcPts val="0"/>
                        </a:spcAft>
                        <a:buNone/>
                      </a:pPr>
                      <a:r>
                        <a:rPr lang="en"/>
                        <a:t>learner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2</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610400">
                <a:tc>
                  <a:txBody>
                    <a:bodyPr/>
                    <a:lstStyle/>
                    <a:p>
                      <a:pPr marL="0" lvl="0" indent="0" algn="ctr" rtl="0">
                        <a:spcBef>
                          <a:spcPts val="0"/>
                        </a:spcBef>
                        <a:spcAft>
                          <a:spcPts val="0"/>
                        </a:spcAft>
                        <a:buNone/>
                      </a:pPr>
                      <a:r>
                        <a:rPr lang="en"/>
                        <a:t>revolutionized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516050">
                <a:tc>
                  <a:txBody>
                    <a:bodyPr/>
                    <a:lstStyle/>
                    <a:p>
                      <a:pPr marL="0" lvl="0" indent="0" algn="ctr" rtl="0">
                        <a:spcBef>
                          <a:spcPts val="0"/>
                        </a:spcBef>
                        <a:spcAft>
                          <a:spcPts val="0"/>
                        </a:spcAft>
                        <a:buNone/>
                      </a:pPr>
                      <a:r>
                        <a:rPr lang="en"/>
                        <a:t>revolutionize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516050">
                <a:tc>
                  <a:txBody>
                    <a:bodyPr/>
                    <a:lstStyle/>
                    <a:p>
                      <a:pPr marL="0" lvl="0" indent="0" algn="ctr" rtl="0">
                        <a:spcBef>
                          <a:spcPts val="0"/>
                        </a:spcBef>
                        <a:spcAft>
                          <a:spcPts val="0"/>
                        </a:spcAft>
                        <a:buNone/>
                      </a:pPr>
                      <a:r>
                        <a:rPr lang="en"/>
                        <a:t>revolutionary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1</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6"/>
                  </a:ext>
                </a:extLst>
              </a:tr>
            </a:tbl>
          </a:graphicData>
        </a:graphic>
      </p:graphicFrame>
      <p:graphicFrame>
        <p:nvGraphicFramePr>
          <p:cNvPr id="486" name="Google Shape;486;p45"/>
          <p:cNvGraphicFramePr/>
          <p:nvPr/>
        </p:nvGraphicFramePr>
        <p:xfrm>
          <a:off x="3035375" y="118547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xmlns="" val="20000"/>
                    </a:ext>
                  </a:extLst>
                </a:gridCol>
                <a:gridCol w="836775">
                  <a:extLst>
                    <a:ext uri="{9D8B030D-6E8A-4147-A177-3AD203B41FA5}">
                      <a16:colId xmlns:a16="http://schemas.microsoft.com/office/drawing/2014/main" xmlns="" val="20001"/>
                    </a:ext>
                  </a:extLst>
                </a:gridCol>
                <a:gridCol w="836775">
                  <a:extLst>
                    <a:ext uri="{9D8B030D-6E8A-4147-A177-3AD203B41FA5}">
                      <a16:colId xmlns:a16="http://schemas.microsoft.com/office/drawing/2014/main" xmlns="" val="20002"/>
                    </a:ext>
                  </a:extLst>
                </a:gridCol>
                <a:gridCol w="836775">
                  <a:extLst>
                    <a:ext uri="{9D8B030D-6E8A-4147-A177-3AD203B41FA5}">
                      <a16:colId xmlns:a16="http://schemas.microsoft.com/office/drawing/2014/main" xmlns="" val="20003"/>
                    </a:ext>
                  </a:extLst>
                </a:gridCol>
                <a:gridCol w="836775">
                  <a:extLst>
                    <a:ext uri="{9D8B030D-6E8A-4147-A177-3AD203B41FA5}">
                      <a16:colId xmlns:a16="http://schemas.microsoft.com/office/drawing/2014/main" xmlns="" val="20004"/>
                    </a:ext>
                  </a:extLst>
                </a:gridCol>
                <a:gridCol w="836775">
                  <a:extLst>
                    <a:ext uri="{9D8B030D-6E8A-4147-A177-3AD203B41FA5}">
                      <a16:colId xmlns:a16="http://schemas.microsoft.com/office/drawing/2014/main" xmlns="" val="20005"/>
                    </a:ext>
                  </a:extLst>
                </a:gridCol>
                <a:gridCol w="836775">
                  <a:extLst>
                    <a:ext uri="{9D8B030D-6E8A-4147-A177-3AD203B41FA5}">
                      <a16:colId xmlns:a16="http://schemas.microsoft.com/office/drawing/2014/main" xmlns="" val="20006"/>
                    </a:ext>
                  </a:extLst>
                </a:gridCol>
              </a:tblGrid>
              <a:tr h="516050">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##c</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87" name="Google Shape;487;p45"/>
          <p:cNvGraphicFramePr/>
          <p:nvPr/>
        </p:nvGraphicFramePr>
        <p:xfrm>
          <a:off x="3035375" y="1701525"/>
          <a:ext cx="5857400" cy="516050"/>
        </p:xfrm>
        <a:graphic>
          <a:graphicData uri="http://schemas.openxmlformats.org/drawingml/2006/table">
            <a:tbl>
              <a:tblPr>
                <a:noFill/>
                <a:tableStyleId>{7D9A748A-5EDF-47A2-A65E-5F4390420DF3}</a:tableStyleId>
              </a:tblPr>
              <a:tblGrid>
                <a:gridCol w="732175">
                  <a:extLst>
                    <a:ext uri="{9D8B030D-6E8A-4147-A177-3AD203B41FA5}">
                      <a16:colId xmlns:a16="http://schemas.microsoft.com/office/drawing/2014/main" xmlns="" val="20000"/>
                    </a:ext>
                  </a:extLst>
                </a:gridCol>
                <a:gridCol w="732175">
                  <a:extLst>
                    <a:ext uri="{9D8B030D-6E8A-4147-A177-3AD203B41FA5}">
                      <a16:colId xmlns:a16="http://schemas.microsoft.com/office/drawing/2014/main" xmlns="" val="20001"/>
                    </a:ext>
                  </a:extLst>
                </a:gridCol>
                <a:gridCol w="732175">
                  <a:extLst>
                    <a:ext uri="{9D8B030D-6E8A-4147-A177-3AD203B41FA5}">
                      <a16:colId xmlns:a16="http://schemas.microsoft.com/office/drawing/2014/main" xmlns="" val="20002"/>
                    </a:ext>
                  </a:extLst>
                </a:gridCol>
                <a:gridCol w="732175">
                  <a:extLst>
                    <a:ext uri="{9D8B030D-6E8A-4147-A177-3AD203B41FA5}">
                      <a16:colId xmlns:a16="http://schemas.microsoft.com/office/drawing/2014/main" xmlns="" val="20003"/>
                    </a:ext>
                  </a:extLst>
                </a:gridCol>
                <a:gridCol w="732175">
                  <a:extLst>
                    <a:ext uri="{9D8B030D-6E8A-4147-A177-3AD203B41FA5}">
                      <a16:colId xmlns:a16="http://schemas.microsoft.com/office/drawing/2014/main" xmlns="" val="20004"/>
                    </a:ext>
                  </a:extLst>
                </a:gridCol>
                <a:gridCol w="732175">
                  <a:extLst>
                    <a:ext uri="{9D8B030D-6E8A-4147-A177-3AD203B41FA5}">
                      <a16:colId xmlns:a16="http://schemas.microsoft.com/office/drawing/2014/main" xmlns="" val="20005"/>
                    </a:ext>
                  </a:extLst>
                </a:gridCol>
                <a:gridCol w="732175">
                  <a:extLst>
                    <a:ext uri="{9D8B030D-6E8A-4147-A177-3AD203B41FA5}">
                      <a16:colId xmlns:a16="http://schemas.microsoft.com/office/drawing/2014/main" xmlns="" val="20006"/>
                    </a:ext>
                  </a:extLst>
                </a:gridCol>
                <a:gridCol w="732175">
                  <a:extLst>
                    <a:ext uri="{9D8B030D-6E8A-4147-A177-3AD203B41FA5}">
                      <a16:colId xmlns:a16="http://schemas.microsoft.com/office/drawing/2014/main" xmlns="" val="20007"/>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88" name="Google Shape;488;p45"/>
          <p:cNvGraphicFramePr/>
          <p:nvPr/>
        </p:nvGraphicFramePr>
        <p:xfrm>
          <a:off x="3035375" y="2246200"/>
          <a:ext cx="5857375" cy="487425"/>
        </p:xfrm>
        <a:graphic>
          <a:graphicData uri="http://schemas.openxmlformats.org/drawingml/2006/table">
            <a:tbl>
              <a:tblPr>
                <a:noFill/>
                <a:tableStyleId>{7D9A748A-5EDF-47A2-A65E-5F4390420DF3}</a:tableStyleId>
              </a:tblPr>
              <a:tblGrid>
                <a:gridCol w="1171475">
                  <a:extLst>
                    <a:ext uri="{9D8B030D-6E8A-4147-A177-3AD203B41FA5}">
                      <a16:colId xmlns:a16="http://schemas.microsoft.com/office/drawing/2014/main" xmlns="" val="20000"/>
                    </a:ext>
                  </a:extLst>
                </a:gridCol>
                <a:gridCol w="1171475">
                  <a:extLst>
                    <a:ext uri="{9D8B030D-6E8A-4147-A177-3AD203B41FA5}">
                      <a16:colId xmlns:a16="http://schemas.microsoft.com/office/drawing/2014/main" xmlns="" val="20001"/>
                    </a:ext>
                  </a:extLst>
                </a:gridCol>
                <a:gridCol w="1171475">
                  <a:extLst>
                    <a:ext uri="{9D8B030D-6E8A-4147-A177-3AD203B41FA5}">
                      <a16:colId xmlns:a16="http://schemas.microsoft.com/office/drawing/2014/main" xmlns="" val="20002"/>
                    </a:ext>
                  </a:extLst>
                </a:gridCol>
                <a:gridCol w="1171475">
                  <a:extLst>
                    <a:ext uri="{9D8B030D-6E8A-4147-A177-3AD203B41FA5}">
                      <a16:colId xmlns:a16="http://schemas.microsoft.com/office/drawing/2014/main" xmlns="" val="20003"/>
                    </a:ext>
                  </a:extLst>
                </a:gridCol>
                <a:gridCol w="1171475">
                  <a:extLst>
                    <a:ext uri="{9D8B030D-6E8A-4147-A177-3AD203B41FA5}">
                      <a16:colId xmlns:a16="http://schemas.microsoft.com/office/drawing/2014/main" xmlns="" val="20004"/>
                    </a:ext>
                  </a:extLst>
                </a:gridCol>
              </a:tblGrid>
              <a:tr h="487425">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89" name="Google Shape;489;p45"/>
          <p:cNvGraphicFramePr/>
          <p:nvPr/>
        </p:nvGraphicFramePr>
        <p:xfrm>
          <a:off x="3035350" y="273362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xmlns="" val="20000"/>
                    </a:ext>
                  </a:extLst>
                </a:gridCol>
                <a:gridCol w="836775">
                  <a:extLst>
                    <a:ext uri="{9D8B030D-6E8A-4147-A177-3AD203B41FA5}">
                      <a16:colId xmlns:a16="http://schemas.microsoft.com/office/drawing/2014/main" xmlns="" val="20001"/>
                    </a:ext>
                  </a:extLst>
                </a:gridCol>
                <a:gridCol w="836775">
                  <a:extLst>
                    <a:ext uri="{9D8B030D-6E8A-4147-A177-3AD203B41FA5}">
                      <a16:colId xmlns:a16="http://schemas.microsoft.com/office/drawing/2014/main" xmlns="" val="20002"/>
                    </a:ext>
                  </a:extLst>
                </a:gridCol>
                <a:gridCol w="836775">
                  <a:extLst>
                    <a:ext uri="{9D8B030D-6E8A-4147-A177-3AD203B41FA5}">
                      <a16:colId xmlns:a16="http://schemas.microsoft.com/office/drawing/2014/main" xmlns="" val="20003"/>
                    </a:ext>
                  </a:extLst>
                </a:gridCol>
                <a:gridCol w="836775">
                  <a:extLst>
                    <a:ext uri="{9D8B030D-6E8A-4147-A177-3AD203B41FA5}">
                      <a16:colId xmlns:a16="http://schemas.microsoft.com/office/drawing/2014/main" xmlns="" val="20004"/>
                    </a:ext>
                  </a:extLst>
                </a:gridCol>
                <a:gridCol w="836775">
                  <a:extLst>
                    <a:ext uri="{9D8B030D-6E8A-4147-A177-3AD203B41FA5}">
                      <a16:colId xmlns:a16="http://schemas.microsoft.com/office/drawing/2014/main" xmlns="" val="20005"/>
                    </a:ext>
                  </a:extLst>
                </a:gridCol>
                <a:gridCol w="836775">
                  <a:extLst>
                    <a:ext uri="{9D8B030D-6E8A-4147-A177-3AD203B41FA5}">
                      <a16:colId xmlns:a16="http://schemas.microsoft.com/office/drawing/2014/main" xmlns="" val="20006"/>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90" name="Google Shape;490;p45"/>
          <p:cNvGraphicFramePr/>
          <p:nvPr/>
        </p:nvGraphicFramePr>
        <p:xfrm>
          <a:off x="3035675" y="3249675"/>
          <a:ext cx="5857250" cy="610400"/>
        </p:xfrm>
        <a:graphic>
          <a:graphicData uri="http://schemas.openxmlformats.org/drawingml/2006/table">
            <a:tbl>
              <a:tblPr>
                <a:noFill/>
                <a:tableStyleId>{7D9A748A-5EDF-47A2-A65E-5F4390420DF3}</a:tableStyleId>
              </a:tblPr>
              <a:tblGrid>
                <a:gridCol w="418375">
                  <a:extLst>
                    <a:ext uri="{9D8B030D-6E8A-4147-A177-3AD203B41FA5}">
                      <a16:colId xmlns:a16="http://schemas.microsoft.com/office/drawing/2014/main" xmlns="" val="20000"/>
                    </a:ext>
                  </a:extLst>
                </a:gridCol>
                <a:gridCol w="418375">
                  <a:extLst>
                    <a:ext uri="{9D8B030D-6E8A-4147-A177-3AD203B41FA5}">
                      <a16:colId xmlns:a16="http://schemas.microsoft.com/office/drawing/2014/main" xmlns="" val="20001"/>
                    </a:ext>
                  </a:extLst>
                </a:gridCol>
                <a:gridCol w="418375">
                  <a:extLst>
                    <a:ext uri="{9D8B030D-6E8A-4147-A177-3AD203B41FA5}">
                      <a16:colId xmlns:a16="http://schemas.microsoft.com/office/drawing/2014/main" xmlns="" val="20002"/>
                    </a:ext>
                  </a:extLst>
                </a:gridCol>
                <a:gridCol w="418375">
                  <a:extLst>
                    <a:ext uri="{9D8B030D-6E8A-4147-A177-3AD203B41FA5}">
                      <a16:colId xmlns:a16="http://schemas.microsoft.com/office/drawing/2014/main" xmlns="" val="20003"/>
                    </a:ext>
                  </a:extLst>
                </a:gridCol>
                <a:gridCol w="418375">
                  <a:extLst>
                    <a:ext uri="{9D8B030D-6E8A-4147-A177-3AD203B41FA5}">
                      <a16:colId xmlns:a16="http://schemas.microsoft.com/office/drawing/2014/main" xmlns="" val="20004"/>
                    </a:ext>
                  </a:extLst>
                </a:gridCol>
                <a:gridCol w="418375">
                  <a:extLst>
                    <a:ext uri="{9D8B030D-6E8A-4147-A177-3AD203B41FA5}">
                      <a16:colId xmlns:a16="http://schemas.microsoft.com/office/drawing/2014/main" xmlns="" val="20005"/>
                    </a:ext>
                  </a:extLst>
                </a:gridCol>
                <a:gridCol w="418375">
                  <a:extLst>
                    <a:ext uri="{9D8B030D-6E8A-4147-A177-3AD203B41FA5}">
                      <a16:colId xmlns:a16="http://schemas.microsoft.com/office/drawing/2014/main" xmlns="" val="20006"/>
                    </a:ext>
                  </a:extLst>
                </a:gridCol>
                <a:gridCol w="418375">
                  <a:extLst>
                    <a:ext uri="{9D8B030D-6E8A-4147-A177-3AD203B41FA5}">
                      <a16:colId xmlns:a16="http://schemas.microsoft.com/office/drawing/2014/main" xmlns="" val="20007"/>
                    </a:ext>
                  </a:extLst>
                </a:gridCol>
                <a:gridCol w="418375">
                  <a:extLst>
                    <a:ext uri="{9D8B030D-6E8A-4147-A177-3AD203B41FA5}">
                      <a16:colId xmlns:a16="http://schemas.microsoft.com/office/drawing/2014/main" xmlns="" val="20008"/>
                    </a:ext>
                  </a:extLst>
                </a:gridCol>
                <a:gridCol w="418375">
                  <a:extLst>
                    <a:ext uri="{9D8B030D-6E8A-4147-A177-3AD203B41FA5}">
                      <a16:colId xmlns:a16="http://schemas.microsoft.com/office/drawing/2014/main" xmlns="" val="20009"/>
                    </a:ext>
                  </a:extLst>
                </a:gridCol>
                <a:gridCol w="418375">
                  <a:extLst>
                    <a:ext uri="{9D8B030D-6E8A-4147-A177-3AD203B41FA5}">
                      <a16:colId xmlns:a16="http://schemas.microsoft.com/office/drawing/2014/main" xmlns="" val="20010"/>
                    </a:ext>
                  </a:extLst>
                </a:gridCol>
                <a:gridCol w="418375">
                  <a:extLst>
                    <a:ext uri="{9D8B030D-6E8A-4147-A177-3AD203B41FA5}">
                      <a16:colId xmlns:a16="http://schemas.microsoft.com/office/drawing/2014/main" xmlns="" val="20011"/>
                    </a:ext>
                  </a:extLst>
                </a:gridCol>
                <a:gridCol w="418375">
                  <a:extLst>
                    <a:ext uri="{9D8B030D-6E8A-4147-A177-3AD203B41FA5}">
                      <a16:colId xmlns:a16="http://schemas.microsoft.com/office/drawing/2014/main" xmlns="" val="20012"/>
                    </a:ext>
                  </a:extLst>
                </a:gridCol>
                <a:gridCol w="418375">
                  <a:extLst>
                    <a:ext uri="{9D8B030D-6E8A-4147-A177-3AD203B41FA5}">
                      <a16:colId xmlns:a16="http://schemas.microsoft.com/office/drawing/2014/main" xmlns="" val="20013"/>
                    </a:ext>
                  </a:extLst>
                </a:gridCol>
              </a:tblGrid>
              <a:tr h="61040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91" name="Google Shape;491;p45"/>
          <p:cNvGraphicFramePr/>
          <p:nvPr/>
        </p:nvGraphicFramePr>
        <p:xfrm>
          <a:off x="3035400" y="3860075"/>
          <a:ext cx="5857475" cy="516050"/>
        </p:xfrm>
        <a:graphic>
          <a:graphicData uri="http://schemas.openxmlformats.org/drawingml/2006/table">
            <a:tbl>
              <a:tblPr>
                <a:noFill/>
                <a:tableStyleId>{7D9A748A-5EDF-47A2-A65E-5F4390420DF3}</a:tableStyleId>
              </a:tblPr>
              <a:tblGrid>
                <a:gridCol w="450575">
                  <a:extLst>
                    <a:ext uri="{9D8B030D-6E8A-4147-A177-3AD203B41FA5}">
                      <a16:colId xmlns:a16="http://schemas.microsoft.com/office/drawing/2014/main" xmlns="" val="20000"/>
                    </a:ext>
                  </a:extLst>
                </a:gridCol>
                <a:gridCol w="450575">
                  <a:extLst>
                    <a:ext uri="{9D8B030D-6E8A-4147-A177-3AD203B41FA5}">
                      <a16:colId xmlns:a16="http://schemas.microsoft.com/office/drawing/2014/main" xmlns="" val="20001"/>
                    </a:ext>
                  </a:extLst>
                </a:gridCol>
                <a:gridCol w="450575">
                  <a:extLst>
                    <a:ext uri="{9D8B030D-6E8A-4147-A177-3AD203B41FA5}">
                      <a16:colId xmlns:a16="http://schemas.microsoft.com/office/drawing/2014/main" xmlns="" val="20002"/>
                    </a:ext>
                  </a:extLst>
                </a:gridCol>
                <a:gridCol w="450575">
                  <a:extLst>
                    <a:ext uri="{9D8B030D-6E8A-4147-A177-3AD203B41FA5}">
                      <a16:colId xmlns:a16="http://schemas.microsoft.com/office/drawing/2014/main" xmlns="" val="20003"/>
                    </a:ext>
                  </a:extLst>
                </a:gridCol>
                <a:gridCol w="450575">
                  <a:extLst>
                    <a:ext uri="{9D8B030D-6E8A-4147-A177-3AD203B41FA5}">
                      <a16:colId xmlns:a16="http://schemas.microsoft.com/office/drawing/2014/main" xmlns="" val="20004"/>
                    </a:ext>
                  </a:extLst>
                </a:gridCol>
                <a:gridCol w="450575">
                  <a:extLst>
                    <a:ext uri="{9D8B030D-6E8A-4147-A177-3AD203B41FA5}">
                      <a16:colId xmlns:a16="http://schemas.microsoft.com/office/drawing/2014/main" xmlns="" val="20005"/>
                    </a:ext>
                  </a:extLst>
                </a:gridCol>
                <a:gridCol w="450575">
                  <a:extLst>
                    <a:ext uri="{9D8B030D-6E8A-4147-A177-3AD203B41FA5}">
                      <a16:colId xmlns:a16="http://schemas.microsoft.com/office/drawing/2014/main" xmlns="" val="20006"/>
                    </a:ext>
                  </a:extLst>
                </a:gridCol>
                <a:gridCol w="450575">
                  <a:extLst>
                    <a:ext uri="{9D8B030D-6E8A-4147-A177-3AD203B41FA5}">
                      <a16:colId xmlns:a16="http://schemas.microsoft.com/office/drawing/2014/main" xmlns="" val="20007"/>
                    </a:ext>
                  </a:extLst>
                </a:gridCol>
                <a:gridCol w="450575">
                  <a:extLst>
                    <a:ext uri="{9D8B030D-6E8A-4147-A177-3AD203B41FA5}">
                      <a16:colId xmlns:a16="http://schemas.microsoft.com/office/drawing/2014/main" xmlns="" val="20008"/>
                    </a:ext>
                  </a:extLst>
                </a:gridCol>
                <a:gridCol w="450575">
                  <a:extLst>
                    <a:ext uri="{9D8B030D-6E8A-4147-A177-3AD203B41FA5}">
                      <a16:colId xmlns:a16="http://schemas.microsoft.com/office/drawing/2014/main" xmlns="" val="20009"/>
                    </a:ext>
                  </a:extLst>
                </a:gridCol>
                <a:gridCol w="450575">
                  <a:extLst>
                    <a:ext uri="{9D8B030D-6E8A-4147-A177-3AD203B41FA5}">
                      <a16:colId xmlns:a16="http://schemas.microsoft.com/office/drawing/2014/main" xmlns="" val="20010"/>
                    </a:ext>
                  </a:extLst>
                </a:gridCol>
                <a:gridCol w="450575">
                  <a:extLst>
                    <a:ext uri="{9D8B030D-6E8A-4147-A177-3AD203B41FA5}">
                      <a16:colId xmlns:a16="http://schemas.microsoft.com/office/drawing/2014/main" xmlns="" val="20011"/>
                    </a:ext>
                  </a:extLst>
                </a:gridCol>
                <a:gridCol w="450575">
                  <a:extLst>
                    <a:ext uri="{9D8B030D-6E8A-4147-A177-3AD203B41FA5}">
                      <a16:colId xmlns:a16="http://schemas.microsoft.com/office/drawing/2014/main" xmlns=""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492" name="Google Shape;492;p45"/>
          <p:cNvGraphicFramePr/>
          <p:nvPr/>
        </p:nvGraphicFramePr>
        <p:xfrm>
          <a:off x="3035675" y="4376125"/>
          <a:ext cx="5857150" cy="516050"/>
        </p:xfrm>
        <a:graphic>
          <a:graphicData uri="http://schemas.openxmlformats.org/drawingml/2006/table">
            <a:tbl>
              <a:tblPr>
                <a:noFill/>
                <a:tableStyleId>{7D9A748A-5EDF-47A2-A65E-5F4390420DF3}</a:tableStyleId>
              </a:tblPr>
              <a:tblGrid>
                <a:gridCol w="450550">
                  <a:extLst>
                    <a:ext uri="{9D8B030D-6E8A-4147-A177-3AD203B41FA5}">
                      <a16:colId xmlns:a16="http://schemas.microsoft.com/office/drawing/2014/main" xmlns="" val="20000"/>
                    </a:ext>
                  </a:extLst>
                </a:gridCol>
                <a:gridCol w="450550">
                  <a:extLst>
                    <a:ext uri="{9D8B030D-6E8A-4147-A177-3AD203B41FA5}">
                      <a16:colId xmlns:a16="http://schemas.microsoft.com/office/drawing/2014/main" xmlns="" val="20001"/>
                    </a:ext>
                  </a:extLst>
                </a:gridCol>
                <a:gridCol w="450550">
                  <a:extLst>
                    <a:ext uri="{9D8B030D-6E8A-4147-A177-3AD203B41FA5}">
                      <a16:colId xmlns:a16="http://schemas.microsoft.com/office/drawing/2014/main" xmlns="" val="20002"/>
                    </a:ext>
                  </a:extLst>
                </a:gridCol>
                <a:gridCol w="450550">
                  <a:extLst>
                    <a:ext uri="{9D8B030D-6E8A-4147-A177-3AD203B41FA5}">
                      <a16:colId xmlns:a16="http://schemas.microsoft.com/office/drawing/2014/main" xmlns="" val="20003"/>
                    </a:ext>
                  </a:extLst>
                </a:gridCol>
                <a:gridCol w="450550">
                  <a:extLst>
                    <a:ext uri="{9D8B030D-6E8A-4147-A177-3AD203B41FA5}">
                      <a16:colId xmlns:a16="http://schemas.microsoft.com/office/drawing/2014/main" xmlns="" val="20004"/>
                    </a:ext>
                  </a:extLst>
                </a:gridCol>
                <a:gridCol w="450550">
                  <a:extLst>
                    <a:ext uri="{9D8B030D-6E8A-4147-A177-3AD203B41FA5}">
                      <a16:colId xmlns:a16="http://schemas.microsoft.com/office/drawing/2014/main" xmlns="" val="20005"/>
                    </a:ext>
                  </a:extLst>
                </a:gridCol>
                <a:gridCol w="450550">
                  <a:extLst>
                    <a:ext uri="{9D8B030D-6E8A-4147-A177-3AD203B41FA5}">
                      <a16:colId xmlns:a16="http://schemas.microsoft.com/office/drawing/2014/main" xmlns="" val="20006"/>
                    </a:ext>
                  </a:extLst>
                </a:gridCol>
                <a:gridCol w="450550">
                  <a:extLst>
                    <a:ext uri="{9D8B030D-6E8A-4147-A177-3AD203B41FA5}">
                      <a16:colId xmlns:a16="http://schemas.microsoft.com/office/drawing/2014/main" xmlns="" val="20007"/>
                    </a:ext>
                  </a:extLst>
                </a:gridCol>
                <a:gridCol w="450550">
                  <a:extLst>
                    <a:ext uri="{9D8B030D-6E8A-4147-A177-3AD203B41FA5}">
                      <a16:colId xmlns:a16="http://schemas.microsoft.com/office/drawing/2014/main" xmlns="" val="20008"/>
                    </a:ext>
                  </a:extLst>
                </a:gridCol>
                <a:gridCol w="450550">
                  <a:extLst>
                    <a:ext uri="{9D8B030D-6E8A-4147-A177-3AD203B41FA5}">
                      <a16:colId xmlns:a16="http://schemas.microsoft.com/office/drawing/2014/main" xmlns="" val="20009"/>
                    </a:ext>
                  </a:extLst>
                </a:gridCol>
                <a:gridCol w="450550">
                  <a:extLst>
                    <a:ext uri="{9D8B030D-6E8A-4147-A177-3AD203B41FA5}">
                      <a16:colId xmlns:a16="http://schemas.microsoft.com/office/drawing/2014/main" xmlns="" val="20010"/>
                    </a:ext>
                  </a:extLst>
                </a:gridCol>
                <a:gridCol w="450550">
                  <a:extLst>
                    <a:ext uri="{9D8B030D-6E8A-4147-A177-3AD203B41FA5}">
                      <a16:colId xmlns:a16="http://schemas.microsoft.com/office/drawing/2014/main" xmlns="" val="20011"/>
                    </a:ext>
                  </a:extLst>
                </a:gridCol>
                <a:gridCol w="450550">
                  <a:extLst>
                    <a:ext uri="{9D8B030D-6E8A-4147-A177-3AD203B41FA5}">
                      <a16:colId xmlns:a16="http://schemas.microsoft.com/office/drawing/2014/main" xmlns=""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96"/>
        <p:cNvGrpSpPr/>
        <p:nvPr/>
      </p:nvGrpSpPr>
      <p:grpSpPr>
        <a:xfrm>
          <a:off x="0" y="0"/>
          <a:ext cx="0" cy="0"/>
          <a:chOff x="0" y="0"/>
          <a:chExt cx="0" cy="0"/>
        </a:xfrm>
      </p:grpSpPr>
      <p:sp>
        <p:nvSpPr>
          <p:cNvPr id="497" name="Google Shape;497;p46"/>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498" name="Google Shape;498;p46"/>
          <p:cNvGraphicFramePr/>
          <p:nvPr/>
        </p:nvGraphicFramePr>
        <p:xfrm>
          <a:off x="3716300"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xmlns="" val="20000"/>
                    </a:ext>
                  </a:extLst>
                </a:gridCol>
                <a:gridCol w="766625">
                  <a:extLst>
                    <a:ext uri="{9D8B030D-6E8A-4147-A177-3AD203B41FA5}">
                      <a16:colId xmlns:a16="http://schemas.microsoft.com/office/drawing/2014/main" xmlns="" val="20001"/>
                    </a:ext>
                  </a:extLst>
                </a:gridCol>
                <a:gridCol w="766625">
                  <a:extLst>
                    <a:ext uri="{9D8B030D-6E8A-4147-A177-3AD203B41FA5}">
                      <a16:colId xmlns:a16="http://schemas.microsoft.com/office/drawing/2014/main" xmlns=""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6"/>
                  </a:ext>
                </a:extLst>
              </a:tr>
            </a:tbl>
          </a:graphicData>
        </a:graphic>
      </p:graphicFrame>
      <p:sp>
        <p:nvSpPr>
          <p:cNvPr id="499" name="Google Shape;499;p46"/>
          <p:cNvSpPr txBox="1">
            <a:spLocks noGrp="1"/>
          </p:cNvSpPr>
          <p:nvPr>
            <p:ph type="body" idx="4294967295"/>
          </p:nvPr>
        </p:nvSpPr>
        <p:spPr>
          <a:xfrm>
            <a:off x="2547850"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0"/>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Tokenizer</a:t>
            </a:r>
            <a:endParaRPr/>
          </a:p>
        </p:txBody>
      </p:sp>
      <p:sp>
        <p:nvSpPr>
          <p:cNvPr id="199" name="Google Shape;199;p20"/>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01</a:t>
            </a:r>
            <a:endParaRPr/>
          </a:p>
        </p:txBody>
      </p:sp>
      <p:cxnSp>
        <p:nvCxnSpPr>
          <p:cNvPr id="200" name="Google Shape;200;p20"/>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201" name="Google Shape;201;p20"/>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47"/>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sp>
        <p:nvSpPr>
          <p:cNvPr id="505" name="Google Shape;505;p47"/>
          <p:cNvSpPr txBox="1">
            <a:spLocks noGrp="1"/>
          </p:cNvSpPr>
          <p:nvPr>
            <p:ph type="body" idx="4294967295"/>
          </p:nvPr>
        </p:nvSpPr>
        <p:spPr>
          <a:xfrm>
            <a:off x="1022900" y="2364600"/>
            <a:ext cx="21639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Score = </a:t>
            </a:r>
            <a:endParaRPr>
              <a:solidFill>
                <a:srgbClr val="374151"/>
              </a:solidFill>
              <a:highlight>
                <a:schemeClr val="accent6"/>
              </a:highlight>
              <a:latin typeface="Roboto"/>
              <a:ea typeface="Roboto"/>
              <a:cs typeface="Roboto"/>
              <a:sym typeface="Roboto"/>
            </a:endParaRPr>
          </a:p>
        </p:txBody>
      </p:sp>
      <p:sp>
        <p:nvSpPr>
          <p:cNvPr id="506" name="Google Shape;506;p47"/>
          <p:cNvSpPr txBox="1">
            <a:spLocks noGrp="1"/>
          </p:cNvSpPr>
          <p:nvPr>
            <p:ph type="body" idx="4294967295"/>
          </p:nvPr>
        </p:nvSpPr>
        <p:spPr>
          <a:xfrm>
            <a:off x="4549350" y="2123700"/>
            <a:ext cx="21639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Frequency of pair</a:t>
            </a:r>
            <a:endParaRPr>
              <a:solidFill>
                <a:srgbClr val="374151"/>
              </a:solidFill>
              <a:highlight>
                <a:schemeClr val="accent6"/>
              </a:highlight>
              <a:latin typeface="Roboto"/>
              <a:ea typeface="Roboto"/>
              <a:cs typeface="Roboto"/>
              <a:sym typeface="Roboto"/>
            </a:endParaRPr>
          </a:p>
        </p:txBody>
      </p:sp>
      <p:cxnSp>
        <p:nvCxnSpPr>
          <p:cNvPr id="507" name="Google Shape;507;p47"/>
          <p:cNvCxnSpPr/>
          <p:nvPr/>
        </p:nvCxnSpPr>
        <p:spPr>
          <a:xfrm>
            <a:off x="3023850" y="2564700"/>
            <a:ext cx="5196600" cy="14100"/>
          </a:xfrm>
          <a:prstGeom prst="straightConnector1">
            <a:avLst/>
          </a:prstGeom>
          <a:noFill/>
          <a:ln w="38100" cap="flat" cmpd="sng">
            <a:solidFill>
              <a:schemeClr val="dk1"/>
            </a:solidFill>
            <a:prstDash val="solid"/>
            <a:round/>
            <a:headEnd type="none" w="med" len="med"/>
            <a:tailEnd type="none" w="med" len="med"/>
          </a:ln>
        </p:spPr>
      </p:cxnSp>
      <p:sp>
        <p:nvSpPr>
          <p:cNvPr id="508" name="Google Shape;508;p47"/>
          <p:cNvSpPr txBox="1">
            <a:spLocks noGrp="1"/>
          </p:cNvSpPr>
          <p:nvPr>
            <p:ph type="body" idx="4294967295"/>
          </p:nvPr>
        </p:nvSpPr>
        <p:spPr>
          <a:xfrm>
            <a:off x="3023850" y="2619600"/>
            <a:ext cx="52149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Frequency of first element * Frequency of second element</a:t>
            </a:r>
            <a:endParaRPr>
              <a:solidFill>
                <a:srgbClr val="374151"/>
              </a:solidFill>
              <a:highlight>
                <a:schemeClr val="accent6"/>
              </a:highlight>
              <a:latin typeface="Roboto"/>
              <a:ea typeface="Roboto"/>
              <a:cs typeface="Roboto"/>
              <a:sym typeface="Roboto"/>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48"/>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14" name="Google Shape;514;p48"/>
          <p:cNvGraphicFramePr/>
          <p:nvPr/>
        </p:nvGraphicFramePr>
        <p:xfrm>
          <a:off x="6177675" y="147472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xmlns="" val="20000"/>
                    </a:ext>
                  </a:extLst>
                </a:gridCol>
                <a:gridCol w="965050">
                  <a:extLst>
                    <a:ext uri="{9D8B030D-6E8A-4147-A177-3AD203B41FA5}">
                      <a16:colId xmlns:a16="http://schemas.microsoft.com/office/drawing/2014/main" xmlns="" val="20001"/>
                    </a:ext>
                  </a:extLst>
                </a:gridCol>
                <a:gridCol w="965050">
                  <a:extLst>
                    <a:ext uri="{9D8B030D-6E8A-4147-A177-3AD203B41FA5}">
                      <a16:colId xmlns:a16="http://schemas.microsoft.com/office/drawing/2014/main" xmlns=""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tc>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0.2</a:t>
                      </a:r>
                      <a:endParaRPr/>
                    </a:p>
                  </a:txBody>
                  <a:tcPr marL="91425" marR="91425" marT="91425" marB="91425" anchor="ctr"/>
                </a:tc>
                <a:extLst>
                  <a:ext uri="{0D108BD9-81ED-4DB2-BD59-A6C34878D82A}">
                    <a16:rowId xmlns:a16="http://schemas.microsoft.com/office/drawing/2014/main" xmlns=""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0.2</a:t>
                      </a:r>
                      <a:endParaRPr/>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443300">
                <a:tc>
                  <a:txBody>
                    <a:bodyPr/>
                    <a:lstStyle/>
                    <a:p>
                      <a:pPr marL="0" lvl="0" indent="0" algn="ctr" rtl="0">
                        <a:spcBef>
                          <a:spcPts val="0"/>
                        </a:spcBef>
                        <a:spcAft>
                          <a:spcPts val="0"/>
                        </a:spcAft>
                        <a:buNone/>
                      </a:pPr>
                      <a:r>
                        <a:rPr lang="en"/>
                        <a:t>##c</a:t>
                      </a:r>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E69138"/>
                    </a:solidFill>
                  </a:tcPr>
                </a:tc>
                <a:tc>
                  <a:txBody>
                    <a:bodyPr/>
                    <a:lstStyle/>
                    <a:p>
                      <a:pPr marL="0" lvl="0" indent="0" algn="ctr" rtl="0">
                        <a:spcBef>
                          <a:spcPts val="0"/>
                        </a:spcBef>
                        <a:spcAft>
                          <a:spcPts val="0"/>
                        </a:spcAft>
                        <a:buNone/>
                      </a:pPr>
                      <a:r>
                        <a:rPr lang="en"/>
                        <a:t>##h</a:t>
                      </a:r>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E69138"/>
                    </a:solidFill>
                  </a:tcPr>
                </a:tc>
                <a:tc>
                  <a:txBody>
                    <a:bodyPr/>
                    <a:lstStyle/>
                    <a:p>
                      <a:pPr marL="0" lvl="0" indent="0" algn="ctr" rtl="0">
                        <a:spcBef>
                          <a:spcPts val="0"/>
                        </a:spcBef>
                        <a:spcAft>
                          <a:spcPts val="0"/>
                        </a:spcAft>
                        <a:buNone/>
                      </a:pPr>
                      <a:r>
                        <a:rPr lang="en"/>
                        <a:t>1.0</a:t>
                      </a:r>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E69138"/>
                    </a:solidFill>
                  </a:tcPr>
                </a:tc>
                <a:extLst>
                  <a:ext uri="{0D108BD9-81ED-4DB2-BD59-A6C34878D82A}">
                    <a16:rowId xmlns:a16="http://schemas.microsoft.com/office/drawing/2014/main" xmlns="" val="10002"/>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lnT w="9525" cap="flat" cmpd="sng">
                      <a:solidFill>
                        <a:srgbClr val="9E9E9E"/>
                      </a:solidFill>
                      <a:prstDash val="solid"/>
                      <a:round/>
                      <a:headEnd type="none" w="sm" len="sm"/>
                      <a:tailEnd type="none" w="sm" len="sm"/>
                    </a:lnT>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3"/>
                  </a:ext>
                </a:extLst>
              </a:tr>
              <a:tr h="443300">
                <a:tc>
                  <a:txBody>
                    <a:bodyPr/>
                    <a:lstStyle/>
                    <a:p>
                      <a:pPr marL="0" lvl="0" indent="0" algn="ctr" rtl="0">
                        <a:spcBef>
                          <a:spcPts val="0"/>
                        </a:spcBef>
                        <a:spcAft>
                          <a:spcPts val="0"/>
                        </a:spcAft>
                        <a:buNone/>
                      </a:pPr>
                      <a:r>
                        <a:rPr lang="en"/>
                        <a:t>##o</a:t>
                      </a:r>
                      <a:endParaRPr/>
                    </a:p>
                  </a:txBody>
                  <a:tcPr marL="91425" marR="91425" marT="91425" marB="91425" anchor="ctr"/>
                </a:tc>
                <a:tc>
                  <a:txBody>
                    <a:bodyPr/>
                    <a:lstStyle/>
                    <a:p>
                      <a:pPr marL="0" lvl="0" indent="0" algn="ctr" rtl="0">
                        <a:spcBef>
                          <a:spcPts val="0"/>
                        </a:spcBef>
                        <a:spcAft>
                          <a:spcPts val="0"/>
                        </a:spcAft>
                        <a:buNone/>
                      </a:pPr>
                      <a:r>
                        <a:rPr lang="en"/>
                        <a:t>##n</a:t>
                      </a:r>
                      <a:endParaRPr/>
                    </a:p>
                  </a:txBody>
                  <a:tcPr marL="91425" marR="91425" marT="91425" marB="91425" anchor="ctr"/>
                </a:tc>
                <a:tc>
                  <a:txBody>
                    <a:bodyPr/>
                    <a:lstStyle/>
                    <a:p>
                      <a:pPr marL="0" lvl="0" indent="0" algn="ctr" rtl="0">
                        <a:spcBef>
                          <a:spcPts val="0"/>
                        </a:spcBef>
                        <a:spcAft>
                          <a:spcPts val="0"/>
                        </a:spcAft>
                        <a:buNone/>
                      </a:pPr>
                      <a:r>
                        <a:rPr lang="en"/>
                        <a:t>0.0625</a:t>
                      </a:r>
                      <a:endParaRPr/>
                    </a:p>
                  </a:txBody>
                  <a:tcPr marL="91425" marR="91425" marT="91425" marB="91425" anchor="ctr"/>
                </a:tc>
                <a:extLst>
                  <a:ext uri="{0D108BD9-81ED-4DB2-BD59-A6C34878D82A}">
                    <a16:rowId xmlns:a16="http://schemas.microsoft.com/office/drawing/2014/main" xmlns=""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5"/>
                  </a:ext>
                </a:extLst>
              </a:tr>
              <a:tr h="443300">
                <a:tc>
                  <a:txBody>
                    <a:bodyPr/>
                    <a:lstStyle/>
                    <a:p>
                      <a:pPr marL="0" lvl="0" indent="0" algn="ctr" rtl="0">
                        <a:spcBef>
                          <a:spcPts val="0"/>
                        </a:spcBef>
                        <a:spcAft>
                          <a:spcPts val="0"/>
                        </a:spcAft>
                        <a:buNone/>
                      </a:pPr>
                      <a:r>
                        <a:rPr lang="en"/>
                        <a:t>##r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0.125</a:t>
                      </a:r>
                      <a:endParaRPr/>
                    </a:p>
                  </a:txBody>
                  <a:tcPr marL="91425" marR="91425" marT="91425" marB="91425" anchor="ctr"/>
                </a:tc>
                <a:extLst>
                  <a:ext uri="{0D108BD9-81ED-4DB2-BD59-A6C34878D82A}">
                    <a16:rowId xmlns:a16="http://schemas.microsoft.com/office/drawing/2014/main" xmlns="" val="10006"/>
                  </a:ext>
                </a:extLst>
              </a:tr>
            </a:tbl>
          </a:graphicData>
        </a:graphic>
      </p:graphicFrame>
      <p:sp>
        <p:nvSpPr>
          <p:cNvPr id="515" name="Google Shape;515;p48"/>
          <p:cNvSpPr txBox="1">
            <a:spLocks noGrp="1"/>
          </p:cNvSpPr>
          <p:nvPr>
            <p:ph type="body" idx="4294967295"/>
          </p:nvPr>
        </p:nvSpPr>
        <p:spPr>
          <a:xfrm>
            <a:off x="6769075" y="101698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Score</a:t>
            </a:r>
            <a:endParaRPr sz="1200">
              <a:solidFill>
                <a:srgbClr val="374151"/>
              </a:solidFill>
              <a:highlight>
                <a:schemeClr val="accent6"/>
              </a:highlight>
              <a:latin typeface="Roboto"/>
              <a:ea typeface="Roboto"/>
              <a:cs typeface="Roboto"/>
              <a:sym typeface="Roboto"/>
            </a:endParaRPr>
          </a:p>
        </p:txBody>
      </p:sp>
      <p:graphicFrame>
        <p:nvGraphicFramePr>
          <p:cNvPr id="516" name="Google Shape;516;p48"/>
          <p:cNvGraphicFramePr/>
          <p:nvPr/>
        </p:nvGraphicFramePr>
        <p:xfrm>
          <a:off x="81500" y="118197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xmlns="" val="20000"/>
                    </a:ext>
                  </a:extLst>
                </a:gridCol>
                <a:gridCol w="836775">
                  <a:extLst>
                    <a:ext uri="{9D8B030D-6E8A-4147-A177-3AD203B41FA5}">
                      <a16:colId xmlns:a16="http://schemas.microsoft.com/office/drawing/2014/main" xmlns="" val="20001"/>
                    </a:ext>
                  </a:extLst>
                </a:gridCol>
                <a:gridCol w="836775">
                  <a:extLst>
                    <a:ext uri="{9D8B030D-6E8A-4147-A177-3AD203B41FA5}">
                      <a16:colId xmlns:a16="http://schemas.microsoft.com/office/drawing/2014/main" xmlns="" val="20002"/>
                    </a:ext>
                  </a:extLst>
                </a:gridCol>
                <a:gridCol w="836775">
                  <a:extLst>
                    <a:ext uri="{9D8B030D-6E8A-4147-A177-3AD203B41FA5}">
                      <a16:colId xmlns:a16="http://schemas.microsoft.com/office/drawing/2014/main" xmlns="" val="20003"/>
                    </a:ext>
                  </a:extLst>
                </a:gridCol>
                <a:gridCol w="836775">
                  <a:extLst>
                    <a:ext uri="{9D8B030D-6E8A-4147-A177-3AD203B41FA5}">
                      <a16:colId xmlns:a16="http://schemas.microsoft.com/office/drawing/2014/main" xmlns="" val="20004"/>
                    </a:ext>
                  </a:extLst>
                </a:gridCol>
                <a:gridCol w="836775">
                  <a:extLst>
                    <a:ext uri="{9D8B030D-6E8A-4147-A177-3AD203B41FA5}">
                      <a16:colId xmlns:a16="http://schemas.microsoft.com/office/drawing/2014/main" xmlns="" val="20005"/>
                    </a:ext>
                  </a:extLst>
                </a:gridCol>
                <a:gridCol w="836775">
                  <a:extLst>
                    <a:ext uri="{9D8B030D-6E8A-4147-A177-3AD203B41FA5}">
                      <a16:colId xmlns:a16="http://schemas.microsoft.com/office/drawing/2014/main" xmlns="" val="20006"/>
                    </a:ext>
                  </a:extLst>
                </a:gridCol>
              </a:tblGrid>
              <a:tr h="516050">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##c</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17" name="Google Shape;517;p48"/>
          <p:cNvGraphicFramePr/>
          <p:nvPr/>
        </p:nvGraphicFramePr>
        <p:xfrm>
          <a:off x="81500" y="1698025"/>
          <a:ext cx="5857400" cy="516050"/>
        </p:xfrm>
        <a:graphic>
          <a:graphicData uri="http://schemas.openxmlformats.org/drawingml/2006/table">
            <a:tbl>
              <a:tblPr>
                <a:noFill/>
                <a:tableStyleId>{7D9A748A-5EDF-47A2-A65E-5F4390420DF3}</a:tableStyleId>
              </a:tblPr>
              <a:tblGrid>
                <a:gridCol w="732175">
                  <a:extLst>
                    <a:ext uri="{9D8B030D-6E8A-4147-A177-3AD203B41FA5}">
                      <a16:colId xmlns:a16="http://schemas.microsoft.com/office/drawing/2014/main" xmlns="" val="20000"/>
                    </a:ext>
                  </a:extLst>
                </a:gridCol>
                <a:gridCol w="732175">
                  <a:extLst>
                    <a:ext uri="{9D8B030D-6E8A-4147-A177-3AD203B41FA5}">
                      <a16:colId xmlns:a16="http://schemas.microsoft.com/office/drawing/2014/main" xmlns="" val="20001"/>
                    </a:ext>
                  </a:extLst>
                </a:gridCol>
                <a:gridCol w="732175">
                  <a:extLst>
                    <a:ext uri="{9D8B030D-6E8A-4147-A177-3AD203B41FA5}">
                      <a16:colId xmlns:a16="http://schemas.microsoft.com/office/drawing/2014/main" xmlns="" val="20002"/>
                    </a:ext>
                  </a:extLst>
                </a:gridCol>
                <a:gridCol w="732175">
                  <a:extLst>
                    <a:ext uri="{9D8B030D-6E8A-4147-A177-3AD203B41FA5}">
                      <a16:colId xmlns:a16="http://schemas.microsoft.com/office/drawing/2014/main" xmlns="" val="20003"/>
                    </a:ext>
                  </a:extLst>
                </a:gridCol>
                <a:gridCol w="732175">
                  <a:extLst>
                    <a:ext uri="{9D8B030D-6E8A-4147-A177-3AD203B41FA5}">
                      <a16:colId xmlns:a16="http://schemas.microsoft.com/office/drawing/2014/main" xmlns="" val="20004"/>
                    </a:ext>
                  </a:extLst>
                </a:gridCol>
                <a:gridCol w="732175">
                  <a:extLst>
                    <a:ext uri="{9D8B030D-6E8A-4147-A177-3AD203B41FA5}">
                      <a16:colId xmlns:a16="http://schemas.microsoft.com/office/drawing/2014/main" xmlns="" val="20005"/>
                    </a:ext>
                  </a:extLst>
                </a:gridCol>
                <a:gridCol w="732175">
                  <a:extLst>
                    <a:ext uri="{9D8B030D-6E8A-4147-A177-3AD203B41FA5}">
                      <a16:colId xmlns:a16="http://schemas.microsoft.com/office/drawing/2014/main" xmlns="" val="20006"/>
                    </a:ext>
                  </a:extLst>
                </a:gridCol>
                <a:gridCol w="732175">
                  <a:extLst>
                    <a:ext uri="{9D8B030D-6E8A-4147-A177-3AD203B41FA5}">
                      <a16:colId xmlns:a16="http://schemas.microsoft.com/office/drawing/2014/main" xmlns="" val="20007"/>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18" name="Google Shape;518;p48"/>
          <p:cNvGraphicFramePr/>
          <p:nvPr/>
        </p:nvGraphicFramePr>
        <p:xfrm>
          <a:off x="81500" y="2242700"/>
          <a:ext cx="5857375" cy="487425"/>
        </p:xfrm>
        <a:graphic>
          <a:graphicData uri="http://schemas.openxmlformats.org/drawingml/2006/table">
            <a:tbl>
              <a:tblPr>
                <a:noFill/>
                <a:tableStyleId>{7D9A748A-5EDF-47A2-A65E-5F4390420DF3}</a:tableStyleId>
              </a:tblPr>
              <a:tblGrid>
                <a:gridCol w="1171475">
                  <a:extLst>
                    <a:ext uri="{9D8B030D-6E8A-4147-A177-3AD203B41FA5}">
                      <a16:colId xmlns:a16="http://schemas.microsoft.com/office/drawing/2014/main" xmlns="" val="20000"/>
                    </a:ext>
                  </a:extLst>
                </a:gridCol>
                <a:gridCol w="1171475">
                  <a:extLst>
                    <a:ext uri="{9D8B030D-6E8A-4147-A177-3AD203B41FA5}">
                      <a16:colId xmlns:a16="http://schemas.microsoft.com/office/drawing/2014/main" xmlns="" val="20001"/>
                    </a:ext>
                  </a:extLst>
                </a:gridCol>
                <a:gridCol w="1171475">
                  <a:extLst>
                    <a:ext uri="{9D8B030D-6E8A-4147-A177-3AD203B41FA5}">
                      <a16:colId xmlns:a16="http://schemas.microsoft.com/office/drawing/2014/main" xmlns="" val="20002"/>
                    </a:ext>
                  </a:extLst>
                </a:gridCol>
                <a:gridCol w="1171475">
                  <a:extLst>
                    <a:ext uri="{9D8B030D-6E8A-4147-A177-3AD203B41FA5}">
                      <a16:colId xmlns:a16="http://schemas.microsoft.com/office/drawing/2014/main" xmlns="" val="20003"/>
                    </a:ext>
                  </a:extLst>
                </a:gridCol>
                <a:gridCol w="1171475">
                  <a:extLst>
                    <a:ext uri="{9D8B030D-6E8A-4147-A177-3AD203B41FA5}">
                      <a16:colId xmlns:a16="http://schemas.microsoft.com/office/drawing/2014/main" xmlns="" val="20004"/>
                    </a:ext>
                  </a:extLst>
                </a:gridCol>
              </a:tblGrid>
              <a:tr h="487425">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19" name="Google Shape;519;p48"/>
          <p:cNvGraphicFramePr/>
          <p:nvPr/>
        </p:nvGraphicFramePr>
        <p:xfrm>
          <a:off x="81475" y="273012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xmlns="" val="20000"/>
                    </a:ext>
                  </a:extLst>
                </a:gridCol>
                <a:gridCol w="836775">
                  <a:extLst>
                    <a:ext uri="{9D8B030D-6E8A-4147-A177-3AD203B41FA5}">
                      <a16:colId xmlns:a16="http://schemas.microsoft.com/office/drawing/2014/main" xmlns="" val="20001"/>
                    </a:ext>
                  </a:extLst>
                </a:gridCol>
                <a:gridCol w="836775">
                  <a:extLst>
                    <a:ext uri="{9D8B030D-6E8A-4147-A177-3AD203B41FA5}">
                      <a16:colId xmlns:a16="http://schemas.microsoft.com/office/drawing/2014/main" xmlns="" val="20002"/>
                    </a:ext>
                  </a:extLst>
                </a:gridCol>
                <a:gridCol w="836775">
                  <a:extLst>
                    <a:ext uri="{9D8B030D-6E8A-4147-A177-3AD203B41FA5}">
                      <a16:colId xmlns:a16="http://schemas.microsoft.com/office/drawing/2014/main" xmlns="" val="20003"/>
                    </a:ext>
                  </a:extLst>
                </a:gridCol>
                <a:gridCol w="836775">
                  <a:extLst>
                    <a:ext uri="{9D8B030D-6E8A-4147-A177-3AD203B41FA5}">
                      <a16:colId xmlns:a16="http://schemas.microsoft.com/office/drawing/2014/main" xmlns="" val="20004"/>
                    </a:ext>
                  </a:extLst>
                </a:gridCol>
                <a:gridCol w="836775">
                  <a:extLst>
                    <a:ext uri="{9D8B030D-6E8A-4147-A177-3AD203B41FA5}">
                      <a16:colId xmlns:a16="http://schemas.microsoft.com/office/drawing/2014/main" xmlns="" val="20005"/>
                    </a:ext>
                  </a:extLst>
                </a:gridCol>
                <a:gridCol w="836775">
                  <a:extLst>
                    <a:ext uri="{9D8B030D-6E8A-4147-A177-3AD203B41FA5}">
                      <a16:colId xmlns:a16="http://schemas.microsoft.com/office/drawing/2014/main" xmlns="" val="20006"/>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20" name="Google Shape;520;p48"/>
          <p:cNvGraphicFramePr/>
          <p:nvPr/>
        </p:nvGraphicFramePr>
        <p:xfrm>
          <a:off x="81800" y="3246175"/>
          <a:ext cx="5857250" cy="610400"/>
        </p:xfrm>
        <a:graphic>
          <a:graphicData uri="http://schemas.openxmlformats.org/drawingml/2006/table">
            <a:tbl>
              <a:tblPr>
                <a:noFill/>
                <a:tableStyleId>{7D9A748A-5EDF-47A2-A65E-5F4390420DF3}</a:tableStyleId>
              </a:tblPr>
              <a:tblGrid>
                <a:gridCol w="418375">
                  <a:extLst>
                    <a:ext uri="{9D8B030D-6E8A-4147-A177-3AD203B41FA5}">
                      <a16:colId xmlns:a16="http://schemas.microsoft.com/office/drawing/2014/main" xmlns="" val="20000"/>
                    </a:ext>
                  </a:extLst>
                </a:gridCol>
                <a:gridCol w="418375">
                  <a:extLst>
                    <a:ext uri="{9D8B030D-6E8A-4147-A177-3AD203B41FA5}">
                      <a16:colId xmlns:a16="http://schemas.microsoft.com/office/drawing/2014/main" xmlns="" val="20001"/>
                    </a:ext>
                  </a:extLst>
                </a:gridCol>
                <a:gridCol w="418375">
                  <a:extLst>
                    <a:ext uri="{9D8B030D-6E8A-4147-A177-3AD203B41FA5}">
                      <a16:colId xmlns:a16="http://schemas.microsoft.com/office/drawing/2014/main" xmlns="" val="20002"/>
                    </a:ext>
                  </a:extLst>
                </a:gridCol>
                <a:gridCol w="418375">
                  <a:extLst>
                    <a:ext uri="{9D8B030D-6E8A-4147-A177-3AD203B41FA5}">
                      <a16:colId xmlns:a16="http://schemas.microsoft.com/office/drawing/2014/main" xmlns="" val="20003"/>
                    </a:ext>
                  </a:extLst>
                </a:gridCol>
                <a:gridCol w="418375">
                  <a:extLst>
                    <a:ext uri="{9D8B030D-6E8A-4147-A177-3AD203B41FA5}">
                      <a16:colId xmlns:a16="http://schemas.microsoft.com/office/drawing/2014/main" xmlns="" val="20004"/>
                    </a:ext>
                  </a:extLst>
                </a:gridCol>
                <a:gridCol w="418375">
                  <a:extLst>
                    <a:ext uri="{9D8B030D-6E8A-4147-A177-3AD203B41FA5}">
                      <a16:colId xmlns:a16="http://schemas.microsoft.com/office/drawing/2014/main" xmlns="" val="20005"/>
                    </a:ext>
                  </a:extLst>
                </a:gridCol>
                <a:gridCol w="418375">
                  <a:extLst>
                    <a:ext uri="{9D8B030D-6E8A-4147-A177-3AD203B41FA5}">
                      <a16:colId xmlns:a16="http://schemas.microsoft.com/office/drawing/2014/main" xmlns="" val="20006"/>
                    </a:ext>
                  </a:extLst>
                </a:gridCol>
                <a:gridCol w="418375">
                  <a:extLst>
                    <a:ext uri="{9D8B030D-6E8A-4147-A177-3AD203B41FA5}">
                      <a16:colId xmlns:a16="http://schemas.microsoft.com/office/drawing/2014/main" xmlns="" val="20007"/>
                    </a:ext>
                  </a:extLst>
                </a:gridCol>
                <a:gridCol w="418375">
                  <a:extLst>
                    <a:ext uri="{9D8B030D-6E8A-4147-A177-3AD203B41FA5}">
                      <a16:colId xmlns:a16="http://schemas.microsoft.com/office/drawing/2014/main" xmlns="" val="20008"/>
                    </a:ext>
                  </a:extLst>
                </a:gridCol>
                <a:gridCol w="418375">
                  <a:extLst>
                    <a:ext uri="{9D8B030D-6E8A-4147-A177-3AD203B41FA5}">
                      <a16:colId xmlns:a16="http://schemas.microsoft.com/office/drawing/2014/main" xmlns="" val="20009"/>
                    </a:ext>
                  </a:extLst>
                </a:gridCol>
                <a:gridCol w="418375">
                  <a:extLst>
                    <a:ext uri="{9D8B030D-6E8A-4147-A177-3AD203B41FA5}">
                      <a16:colId xmlns:a16="http://schemas.microsoft.com/office/drawing/2014/main" xmlns="" val="20010"/>
                    </a:ext>
                  </a:extLst>
                </a:gridCol>
                <a:gridCol w="418375">
                  <a:extLst>
                    <a:ext uri="{9D8B030D-6E8A-4147-A177-3AD203B41FA5}">
                      <a16:colId xmlns:a16="http://schemas.microsoft.com/office/drawing/2014/main" xmlns="" val="20011"/>
                    </a:ext>
                  </a:extLst>
                </a:gridCol>
                <a:gridCol w="418375">
                  <a:extLst>
                    <a:ext uri="{9D8B030D-6E8A-4147-A177-3AD203B41FA5}">
                      <a16:colId xmlns:a16="http://schemas.microsoft.com/office/drawing/2014/main" xmlns="" val="20012"/>
                    </a:ext>
                  </a:extLst>
                </a:gridCol>
                <a:gridCol w="418375">
                  <a:extLst>
                    <a:ext uri="{9D8B030D-6E8A-4147-A177-3AD203B41FA5}">
                      <a16:colId xmlns:a16="http://schemas.microsoft.com/office/drawing/2014/main" xmlns="" val="20013"/>
                    </a:ext>
                  </a:extLst>
                </a:gridCol>
              </a:tblGrid>
              <a:tr h="61040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21" name="Google Shape;521;p48"/>
          <p:cNvGraphicFramePr/>
          <p:nvPr/>
        </p:nvGraphicFramePr>
        <p:xfrm>
          <a:off x="81525" y="3856575"/>
          <a:ext cx="5857475" cy="516050"/>
        </p:xfrm>
        <a:graphic>
          <a:graphicData uri="http://schemas.openxmlformats.org/drawingml/2006/table">
            <a:tbl>
              <a:tblPr>
                <a:noFill/>
                <a:tableStyleId>{7D9A748A-5EDF-47A2-A65E-5F4390420DF3}</a:tableStyleId>
              </a:tblPr>
              <a:tblGrid>
                <a:gridCol w="450575">
                  <a:extLst>
                    <a:ext uri="{9D8B030D-6E8A-4147-A177-3AD203B41FA5}">
                      <a16:colId xmlns:a16="http://schemas.microsoft.com/office/drawing/2014/main" xmlns="" val="20000"/>
                    </a:ext>
                  </a:extLst>
                </a:gridCol>
                <a:gridCol w="450575">
                  <a:extLst>
                    <a:ext uri="{9D8B030D-6E8A-4147-A177-3AD203B41FA5}">
                      <a16:colId xmlns:a16="http://schemas.microsoft.com/office/drawing/2014/main" xmlns="" val="20001"/>
                    </a:ext>
                  </a:extLst>
                </a:gridCol>
                <a:gridCol w="450575">
                  <a:extLst>
                    <a:ext uri="{9D8B030D-6E8A-4147-A177-3AD203B41FA5}">
                      <a16:colId xmlns:a16="http://schemas.microsoft.com/office/drawing/2014/main" xmlns="" val="20002"/>
                    </a:ext>
                  </a:extLst>
                </a:gridCol>
                <a:gridCol w="450575">
                  <a:extLst>
                    <a:ext uri="{9D8B030D-6E8A-4147-A177-3AD203B41FA5}">
                      <a16:colId xmlns:a16="http://schemas.microsoft.com/office/drawing/2014/main" xmlns="" val="20003"/>
                    </a:ext>
                  </a:extLst>
                </a:gridCol>
                <a:gridCol w="450575">
                  <a:extLst>
                    <a:ext uri="{9D8B030D-6E8A-4147-A177-3AD203B41FA5}">
                      <a16:colId xmlns:a16="http://schemas.microsoft.com/office/drawing/2014/main" xmlns="" val="20004"/>
                    </a:ext>
                  </a:extLst>
                </a:gridCol>
                <a:gridCol w="450575">
                  <a:extLst>
                    <a:ext uri="{9D8B030D-6E8A-4147-A177-3AD203B41FA5}">
                      <a16:colId xmlns:a16="http://schemas.microsoft.com/office/drawing/2014/main" xmlns="" val="20005"/>
                    </a:ext>
                  </a:extLst>
                </a:gridCol>
                <a:gridCol w="450575">
                  <a:extLst>
                    <a:ext uri="{9D8B030D-6E8A-4147-A177-3AD203B41FA5}">
                      <a16:colId xmlns:a16="http://schemas.microsoft.com/office/drawing/2014/main" xmlns="" val="20006"/>
                    </a:ext>
                  </a:extLst>
                </a:gridCol>
                <a:gridCol w="450575">
                  <a:extLst>
                    <a:ext uri="{9D8B030D-6E8A-4147-A177-3AD203B41FA5}">
                      <a16:colId xmlns:a16="http://schemas.microsoft.com/office/drawing/2014/main" xmlns="" val="20007"/>
                    </a:ext>
                  </a:extLst>
                </a:gridCol>
                <a:gridCol w="450575">
                  <a:extLst>
                    <a:ext uri="{9D8B030D-6E8A-4147-A177-3AD203B41FA5}">
                      <a16:colId xmlns:a16="http://schemas.microsoft.com/office/drawing/2014/main" xmlns="" val="20008"/>
                    </a:ext>
                  </a:extLst>
                </a:gridCol>
                <a:gridCol w="450575">
                  <a:extLst>
                    <a:ext uri="{9D8B030D-6E8A-4147-A177-3AD203B41FA5}">
                      <a16:colId xmlns:a16="http://schemas.microsoft.com/office/drawing/2014/main" xmlns="" val="20009"/>
                    </a:ext>
                  </a:extLst>
                </a:gridCol>
                <a:gridCol w="450575">
                  <a:extLst>
                    <a:ext uri="{9D8B030D-6E8A-4147-A177-3AD203B41FA5}">
                      <a16:colId xmlns:a16="http://schemas.microsoft.com/office/drawing/2014/main" xmlns="" val="20010"/>
                    </a:ext>
                  </a:extLst>
                </a:gridCol>
                <a:gridCol w="450575">
                  <a:extLst>
                    <a:ext uri="{9D8B030D-6E8A-4147-A177-3AD203B41FA5}">
                      <a16:colId xmlns:a16="http://schemas.microsoft.com/office/drawing/2014/main" xmlns="" val="20011"/>
                    </a:ext>
                  </a:extLst>
                </a:gridCol>
                <a:gridCol w="450575">
                  <a:extLst>
                    <a:ext uri="{9D8B030D-6E8A-4147-A177-3AD203B41FA5}">
                      <a16:colId xmlns:a16="http://schemas.microsoft.com/office/drawing/2014/main" xmlns=""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22" name="Google Shape;522;p48"/>
          <p:cNvGraphicFramePr/>
          <p:nvPr/>
        </p:nvGraphicFramePr>
        <p:xfrm>
          <a:off x="81800" y="4372625"/>
          <a:ext cx="5857150" cy="516050"/>
        </p:xfrm>
        <a:graphic>
          <a:graphicData uri="http://schemas.openxmlformats.org/drawingml/2006/table">
            <a:tbl>
              <a:tblPr>
                <a:noFill/>
                <a:tableStyleId>{7D9A748A-5EDF-47A2-A65E-5F4390420DF3}</a:tableStyleId>
              </a:tblPr>
              <a:tblGrid>
                <a:gridCol w="450550">
                  <a:extLst>
                    <a:ext uri="{9D8B030D-6E8A-4147-A177-3AD203B41FA5}">
                      <a16:colId xmlns:a16="http://schemas.microsoft.com/office/drawing/2014/main" xmlns="" val="20000"/>
                    </a:ext>
                  </a:extLst>
                </a:gridCol>
                <a:gridCol w="450550">
                  <a:extLst>
                    <a:ext uri="{9D8B030D-6E8A-4147-A177-3AD203B41FA5}">
                      <a16:colId xmlns:a16="http://schemas.microsoft.com/office/drawing/2014/main" xmlns="" val="20001"/>
                    </a:ext>
                  </a:extLst>
                </a:gridCol>
                <a:gridCol w="450550">
                  <a:extLst>
                    <a:ext uri="{9D8B030D-6E8A-4147-A177-3AD203B41FA5}">
                      <a16:colId xmlns:a16="http://schemas.microsoft.com/office/drawing/2014/main" xmlns="" val="20002"/>
                    </a:ext>
                  </a:extLst>
                </a:gridCol>
                <a:gridCol w="450550">
                  <a:extLst>
                    <a:ext uri="{9D8B030D-6E8A-4147-A177-3AD203B41FA5}">
                      <a16:colId xmlns:a16="http://schemas.microsoft.com/office/drawing/2014/main" xmlns="" val="20003"/>
                    </a:ext>
                  </a:extLst>
                </a:gridCol>
                <a:gridCol w="450550">
                  <a:extLst>
                    <a:ext uri="{9D8B030D-6E8A-4147-A177-3AD203B41FA5}">
                      <a16:colId xmlns:a16="http://schemas.microsoft.com/office/drawing/2014/main" xmlns="" val="20004"/>
                    </a:ext>
                  </a:extLst>
                </a:gridCol>
                <a:gridCol w="450550">
                  <a:extLst>
                    <a:ext uri="{9D8B030D-6E8A-4147-A177-3AD203B41FA5}">
                      <a16:colId xmlns:a16="http://schemas.microsoft.com/office/drawing/2014/main" xmlns="" val="20005"/>
                    </a:ext>
                  </a:extLst>
                </a:gridCol>
                <a:gridCol w="450550">
                  <a:extLst>
                    <a:ext uri="{9D8B030D-6E8A-4147-A177-3AD203B41FA5}">
                      <a16:colId xmlns:a16="http://schemas.microsoft.com/office/drawing/2014/main" xmlns="" val="20006"/>
                    </a:ext>
                  </a:extLst>
                </a:gridCol>
                <a:gridCol w="450550">
                  <a:extLst>
                    <a:ext uri="{9D8B030D-6E8A-4147-A177-3AD203B41FA5}">
                      <a16:colId xmlns:a16="http://schemas.microsoft.com/office/drawing/2014/main" xmlns="" val="20007"/>
                    </a:ext>
                  </a:extLst>
                </a:gridCol>
                <a:gridCol w="450550">
                  <a:extLst>
                    <a:ext uri="{9D8B030D-6E8A-4147-A177-3AD203B41FA5}">
                      <a16:colId xmlns:a16="http://schemas.microsoft.com/office/drawing/2014/main" xmlns="" val="20008"/>
                    </a:ext>
                  </a:extLst>
                </a:gridCol>
                <a:gridCol w="450550">
                  <a:extLst>
                    <a:ext uri="{9D8B030D-6E8A-4147-A177-3AD203B41FA5}">
                      <a16:colId xmlns:a16="http://schemas.microsoft.com/office/drawing/2014/main" xmlns="" val="20009"/>
                    </a:ext>
                  </a:extLst>
                </a:gridCol>
                <a:gridCol w="450550">
                  <a:extLst>
                    <a:ext uri="{9D8B030D-6E8A-4147-A177-3AD203B41FA5}">
                      <a16:colId xmlns:a16="http://schemas.microsoft.com/office/drawing/2014/main" xmlns="" val="20010"/>
                    </a:ext>
                  </a:extLst>
                </a:gridCol>
                <a:gridCol w="450550">
                  <a:extLst>
                    <a:ext uri="{9D8B030D-6E8A-4147-A177-3AD203B41FA5}">
                      <a16:colId xmlns:a16="http://schemas.microsoft.com/office/drawing/2014/main" xmlns="" val="20011"/>
                    </a:ext>
                  </a:extLst>
                </a:gridCol>
                <a:gridCol w="450550">
                  <a:extLst>
                    <a:ext uri="{9D8B030D-6E8A-4147-A177-3AD203B41FA5}">
                      <a16:colId xmlns:a16="http://schemas.microsoft.com/office/drawing/2014/main" xmlns=""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26"/>
        <p:cNvGrpSpPr/>
        <p:nvPr/>
      </p:nvGrpSpPr>
      <p:grpSpPr>
        <a:xfrm>
          <a:off x="0" y="0"/>
          <a:ext cx="0" cy="0"/>
          <a:chOff x="0" y="0"/>
          <a:chExt cx="0" cy="0"/>
        </a:xfrm>
      </p:grpSpPr>
      <p:sp>
        <p:nvSpPr>
          <p:cNvPr id="527" name="Google Shape;527;p49"/>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28" name="Google Shape;528;p49"/>
          <p:cNvGraphicFramePr/>
          <p:nvPr/>
        </p:nvGraphicFramePr>
        <p:xfrm>
          <a:off x="6006825"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xmlns="" val="20000"/>
                    </a:ext>
                  </a:extLst>
                </a:gridCol>
                <a:gridCol w="766625">
                  <a:extLst>
                    <a:ext uri="{9D8B030D-6E8A-4147-A177-3AD203B41FA5}">
                      <a16:colId xmlns:a16="http://schemas.microsoft.com/office/drawing/2014/main" xmlns="" val="20001"/>
                    </a:ext>
                  </a:extLst>
                </a:gridCol>
                <a:gridCol w="766625">
                  <a:extLst>
                    <a:ext uri="{9D8B030D-6E8A-4147-A177-3AD203B41FA5}">
                      <a16:colId xmlns:a16="http://schemas.microsoft.com/office/drawing/2014/main" xmlns=""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a:t>##ch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6"/>
                  </a:ext>
                </a:extLst>
              </a:tr>
            </a:tbl>
          </a:graphicData>
        </a:graphic>
      </p:graphicFrame>
      <p:sp>
        <p:nvSpPr>
          <p:cNvPr id="529" name="Google Shape;529;p49"/>
          <p:cNvSpPr txBox="1">
            <a:spLocks noGrp="1"/>
          </p:cNvSpPr>
          <p:nvPr>
            <p:ph type="body" idx="4294967295"/>
          </p:nvPr>
        </p:nvSpPr>
        <p:spPr>
          <a:xfrm>
            <a:off x="4838375"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530" name="Google Shape;530;p49"/>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531" name="Google Shape;531;p49"/>
          <p:cNvGraphicFramePr/>
          <p:nvPr/>
        </p:nvGraphicFramePr>
        <p:xfrm>
          <a:off x="888850" y="1466875"/>
          <a:ext cx="3102800" cy="396210"/>
        </p:xfrm>
        <a:graphic>
          <a:graphicData uri="http://schemas.openxmlformats.org/drawingml/2006/table">
            <a:tbl>
              <a:tblPr>
                <a:noFill/>
                <a:tableStyleId>{7D9A748A-5EDF-47A2-A65E-5F4390420DF3}</a:tableStyleId>
              </a:tblPr>
              <a:tblGrid>
                <a:gridCol w="1911450">
                  <a:extLst>
                    <a:ext uri="{9D8B030D-6E8A-4147-A177-3AD203B41FA5}">
                      <a16:colId xmlns:a16="http://schemas.microsoft.com/office/drawing/2014/main" xmlns="" val="20000"/>
                    </a:ext>
                  </a:extLst>
                </a:gridCol>
                <a:gridCol w="1191350">
                  <a:extLst>
                    <a:ext uri="{9D8B030D-6E8A-4147-A177-3AD203B41FA5}">
                      <a16:colId xmlns:a16="http://schemas.microsoft.com/office/drawing/2014/main" xmlns="" val="20001"/>
                    </a:ext>
                  </a:extLst>
                </a:gridCol>
              </a:tblGrid>
              <a:tr h="308550">
                <a:tc>
                  <a:txBody>
                    <a:bodyPr/>
                    <a:lstStyle/>
                    <a:p>
                      <a:pPr marL="0" lvl="0" indent="0" algn="ctr" rtl="0">
                        <a:spcBef>
                          <a:spcPts val="0"/>
                        </a:spcBef>
                        <a:spcAft>
                          <a:spcPts val="0"/>
                        </a:spcAft>
                        <a:buNone/>
                      </a:pPr>
                      <a:r>
                        <a:rPr lang="en"/>
                        <a:t>##c + ##h</a:t>
                      </a:r>
                      <a:endParaRPr/>
                    </a:p>
                  </a:txBody>
                  <a:tcPr marL="91425" marR="91425" marT="91425" marB="91425" anchor="ctr"/>
                </a:tc>
                <a:tc>
                  <a:txBody>
                    <a:bodyPr/>
                    <a:lstStyle/>
                    <a:p>
                      <a:pPr marL="0" lvl="0" indent="0" algn="ctr" rtl="0">
                        <a:spcBef>
                          <a:spcPts val="0"/>
                        </a:spcBef>
                        <a:spcAft>
                          <a:spcPts val="0"/>
                        </a:spcAft>
                        <a:buNone/>
                      </a:pPr>
                      <a:r>
                        <a:rPr lang="en"/>
                        <a:t>##ch</a:t>
                      </a:r>
                      <a:endParaRPr/>
                    </a:p>
                  </a:txBody>
                  <a:tcPr marL="91425" marR="91425" marT="91425" marB="91425" anchor="ctr"/>
                </a:tc>
                <a:extLst>
                  <a:ext uri="{0D108BD9-81ED-4DB2-BD59-A6C34878D82A}">
                    <a16:rowId xmlns:a16="http://schemas.microsoft.com/office/drawing/2014/main" xmlns="" val="10000"/>
                  </a:ext>
                </a:extLst>
              </a:tr>
            </a:tbl>
          </a:graphicData>
        </a:graphic>
      </p:graphicFrame>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535"/>
        <p:cNvGrpSpPr/>
        <p:nvPr/>
      </p:nvGrpSpPr>
      <p:grpSpPr>
        <a:xfrm>
          <a:off x="0" y="0"/>
          <a:ext cx="0" cy="0"/>
          <a:chOff x="0" y="0"/>
          <a:chExt cx="0" cy="0"/>
        </a:xfrm>
      </p:grpSpPr>
      <p:sp>
        <p:nvSpPr>
          <p:cNvPr id="536" name="Google Shape;536;p50"/>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37" name="Google Shape;537;p50"/>
          <p:cNvGraphicFramePr/>
          <p:nvPr/>
        </p:nvGraphicFramePr>
        <p:xfrm>
          <a:off x="6177675" y="147472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xmlns="" val="20000"/>
                    </a:ext>
                  </a:extLst>
                </a:gridCol>
                <a:gridCol w="965050">
                  <a:extLst>
                    <a:ext uri="{9D8B030D-6E8A-4147-A177-3AD203B41FA5}">
                      <a16:colId xmlns:a16="http://schemas.microsoft.com/office/drawing/2014/main" xmlns="" val="20001"/>
                    </a:ext>
                  </a:extLst>
                </a:gridCol>
                <a:gridCol w="965050">
                  <a:extLst>
                    <a:ext uri="{9D8B030D-6E8A-4147-A177-3AD203B41FA5}">
                      <a16:colId xmlns:a16="http://schemas.microsoft.com/office/drawing/2014/main" xmlns=""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tc>
                <a:tc>
                  <a:txBody>
                    <a:bodyPr/>
                    <a:lstStyle/>
                    <a:p>
                      <a:pPr marL="0" lvl="0" indent="0" algn="ctr" rtl="0">
                        <a:spcBef>
                          <a:spcPts val="0"/>
                        </a:spcBef>
                        <a:spcAft>
                          <a:spcPts val="0"/>
                        </a:spcAft>
                        <a:buNone/>
                      </a:pPr>
                      <a:r>
                        <a:rPr lang="en"/>
                        <a:t>##a</a:t>
                      </a:r>
                      <a:endParaRPr/>
                    </a:p>
                  </a:txBody>
                  <a:tcPr marL="91425" marR="91425" marT="91425" marB="91425" anchor="ctr"/>
                </a:tc>
                <a:tc>
                  <a:txBody>
                    <a:bodyPr/>
                    <a:lstStyle/>
                    <a:p>
                      <a:pPr marL="0" lvl="0" indent="0" algn="ctr" rtl="0">
                        <a:spcBef>
                          <a:spcPts val="0"/>
                        </a:spcBef>
                        <a:spcAft>
                          <a:spcPts val="0"/>
                        </a:spcAft>
                        <a:buNone/>
                      </a:pPr>
                      <a:r>
                        <a:rPr lang="en"/>
                        <a:t>0.2</a:t>
                      </a:r>
                      <a:endParaRPr/>
                    </a:p>
                  </a:txBody>
                  <a:tcPr marL="91425" marR="91425" marT="91425" marB="91425" anchor="ctr"/>
                </a:tc>
                <a:extLst>
                  <a:ext uri="{0D108BD9-81ED-4DB2-BD59-A6C34878D82A}">
                    <a16:rowId xmlns:a16="http://schemas.microsoft.com/office/drawing/2014/main" xmlns=""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##ch</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0.2</a:t>
                      </a:r>
                      <a:endParaRPr/>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443300">
                <a:tc gridSpan="3">
                  <a:txBody>
                    <a:bodyPr/>
                    <a:lstStyle/>
                    <a:p>
                      <a:pPr marL="0" lvl="0" indent="0" algn="ctr" rtl="0">
                        <a:spcBef>
                          <a:spcPts val="0"/>
                        </a:spcBef>
                        <a:spcAft>
                          <a:spcPts val="0"/>
                        </a:spcAft>
                        <a:buNone/>
                      </a:pPr>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2"/>
                  </a:ext>
                </a:extLst>
              </a:tr>
              <a:tr h="443300">
                <a:tc>
                  <a:txBody>
                    <a:bodyPr/>
                    <a:lstStyle/>
                    <a:p>
                      <a:pPr marL="0" lvl="0" indent="0" algn="ctr" rtl="0">
                        <a:spcBef>
                          <a:spcPts val="0"/>
                        </a:spcBef>
                        <a:spcAft>
                          <a:spcPts val="0"/>
                        </a:spcAft>
                        <a:buNone/>
                      </a:pPr>
                      <a:r>
                        <a:rPr lang="en"/>
                        <a:t>##u</a:t>
                      </a:r>
                      <a:endParaRPr/>
                    </a:p>
                  </a:txBody>
                  <a:tcPr marL="91425" marR="91425" marT="91425" marB="91425" anchor="ctr">
                    <a:lnT w="9525" cap="flat" cmpd="sng">
                      <a:solidFill>
                        <a:srgbClr val="9E9E9E"/>
                      </a:solidFill>
                      <a:prstDash val="solid"/>
                      <a:round/>
                      <a:headEnd type="none" w="sm" len="sm"/>
                      <a:tailEnd type="none" w="sm" len="sm"/>
                    </a:lnT>
                    <a:solidFill>
                      <a:srgbClr val="E69138"/>
                    </a:solidFill>
                  </a:tcPr>
                </a:tc>
                <a:tc>
                  <a:txBody>
                    <a:bodyPr/>
                    <a:lstStyle/>
                    <a:p>
                      <a:pPr marL="0" lvl="0" indent="0" algn="ctr" rtl="0">
                        <a:spcBef>
                          <a:spcPts val="0"/>
                        </a:spcBef>
                        <a:spcAft>
                          <a:spcPts val="0"/>
                        </a:spcAft>
                        <a:buNone/>
                      </a:pPr>
                      <a:r>
                        <a:rPr lang="en"/>
                        <a:t>##t</a:t>
                      </a:r>
                      <a:endParaRPr/>
                    </a:p>
                  </a:txBody>
                  <a:tcPr marL="91425" marR="91425" marT="91425" marB="91425" anchor="ctr">
                    <a:lnT w="9525" cap="flat" cmpd="sng">
                      <a:solidFill>
                        <a:srgbClr val="9E9E9E"/>
                      </a:solidFill>
                      <a:prstDash val="solid"/>
                      <a:round/>
                      <a:headEnd type="none" w="sm" len="sm"/>
                      <a:tailEnd type="none" w="sm" len="sm"/>
                    </a:lnT>
                    <a:solidFill>
                      <a:srgbClr val="E69138"/>
                    </a:solidFill>
                  </a:tcPr>
                </a:tc>
                <a:tc>
                  <a:txBody>
                    <a:bodyPr/>
                    <a:lstStyle/>
                    <a:p>
                      <a:pPr marL="0" lvl="0" indent="0" algn="ctr" rtl="0">
                        <a:spcBef>
                          <a:spcPts val="0"/>
                        </a:spcBef>
                        <a:spcAft>
                          <a:spcPts val="0"/>
                        </a:spcAft>
                        <a:buNone/>
                      </a:pPr>
                      <a:r>
                        <a:rPr lang="en"/>
                        <a:t>0.333</a:t>
                      </a:r>
                      <a:endParaRPr/>
                    </a:p>
                  </a:txBody>
                  <a:tcPr marL="91425" marR="91425" marT="91425" marB="91425" anchor="ctr">
                    <a:lnT w="9525" cap="flat" cmpd="sng">
                      <a:solidFill>
                        <a:srgbClr val="9E9E9E"/>
                      </a:solidFill>
                      <a:prstDash val="solid"/>
                      <a:round/>
                      <a:headEnd type="none" w="sm" len="sm"/>
                      <a:tailEnd type="none" w="sm" len="sm"/>
                    </a:lnT>
                    <a:solidFill>
                      <a:srgbClr val="E69138"/>
                    </a:solidFill>
                  </a:tcPr>
                </a:tc>
                <a:extLst>
                  <a:ext uri="{0D108BD9-81ED-4DB2-BD59-A6C34878D82A}">
                    <a16:rowId xmlns:a16="http://schemas.microsoft.com/office/drawing/2014/main" xmlns="" val="10003"/>
                  </a:ext>
                </a:extLst>
              </a:tr>
              <a:tr h="443300">
                <a:tc>
                  <a:txBody>
                    <a:bodyPr/>
                    <a:lstStyle/>
                    <a:p>
                      <a:pPr marL="0" lvl="0" indent="0" algn="ctr" rtl="0">
                        <a:spcBef>
                          <a:spcPts val="0"/>
                        </a:spcBef>
                        <a:spcAft>
                          <a:spcPts val="0"/>
                        </a:spcAft>
                        <a:buNone/>
                      </a:pPr>
                      <a:r>
                        <a:rPr lang="en"/>
                        <a:t>##t</a:t>
                      </a:r>
                      <a:endParaRPr/>
                    </a:p>
                  </a:txBody>
                  <a:tcPr marL="91425" marR="91425" marT="91425" marB="91425" anchor="ctr"/>
                </a:tc>
                <a:tc>
                  <a:txBody>
                    <a:bodyPr/>
                    <a:lstStyle/>
                    <a:p>
                      <a:pPr marL="0" lvl="0" indent="0" algn="ctr" rtl="0">
                        <a:spcBef>
                          <a:spcPts val="0"/>
                        </a:spcBef>
                        <a:spcAft>
                          <a:spcPts val="0"/>
                        </a:spcAft>
                        <a:buNone/>
                      </a:pPr>
                      <a:r>
                        <a:rPr lang="en"/>
                        <a:t>##i</a:t>
                      </a:r>
                      <a:endParaRPr/>
                    </a:p>
                  </a:txBody>
                  <a:tcPr marL="91425" marR="91425" marT="91425" marB="91425" anchor="ctr"/>
                </a:tc>
                <a:tc>
                  <a:txBody>
                    <a:bodyPr/>
                    <a:lstStyle/>
                    <a:p>
                      <a:pPr marL="0" lvl="0" indent="0" algn="ctr" rtl="0">
                        <a:spcBef>
                          <a:spcPts val="0"/>
                        </a:spcBef>
                        <a:spcAft>
                          <a:spcPts val="0"/>
                        </a:spcAft>
                        <a:buNone/>
                      </a:pPr>
                      <a:r>
                        <a:rPr lang="en"/>
                        <a:t>0.143</a:t>
                      </a:r>
                      <a:endParaRPr/>
                    </a:p>
                  </a:txBody>
                  <a:tcPr marL="91425" marR="91425" marT="91425" marB="91425" anchor="ctr"/>
                </a:tc>
                <a:extLst>
                  <a:ext uri="{0D108BD9-81ED-4DB2-BD59-A6C34878D82A}">
                    <a16:rowId xmlns:a16="http://schemas.microsoft.com/office/drawing/2014/main" xmlns=""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5"/>
                  </a:ext>
                </a:extLst>
              </a:tr>
              <a:tr h="443300">
                <a:tc>
                  <a:txBody>
                    <a:bodyPr/>
                    <a:lstStyle/>
                    <a:p>
                      <a:pPr marL="0" lvl="0" indent="0" algn="ctr" rtl="0">
                        <a:spcBef>
                          <a:spcPts val="0"/>
                        </a:spcBef>
                        <a:spcAft>
                          <a:spcPts val="0"/>
                        </a:spcAft>
                        <a:buNone/>
                      </a:pPr>
                      <a:r>
                        <a:rPr lang="en"/>
                        <a:t>##r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0.125</a:t>
                      </a:r>
                      <a:endParaRPr/>
                    </a:p>
                  </a:txBody>
                  <a:tcPr marL="91425" marR="91425" marT="91425" marB="91425" anchor="ctr"/>
                </a:tc>
                <a:extLst>
                  <a:ext uri="{0D108BD9-81ED-4DB2-BD59-A6C34878D82A}">
                    <a16:rowId xmlns:a16="http://schemas.microsoft.com/office/drawing/2014/main" xmlns="" val="10006"/>
                  </a:ext>
                </a:extLst>
              </a:tr>
            </a:tbl>
          </a:graphicData>
        </a:graphic>
      </p:graphicFrame>
      <p:sp>
        <p:nvSpPr>
          <p:cNvPr id="538" name="Google Shape;538;p50"/>
          <p:cNvSpPr txBox="1">
            <a:spLocks noGrp="1"/>
          </p:cNvSpPr>
          <p:nvPr>
            <p:ph type="body" idx="4294967295"/>
          </p:nvPr>
        </p:nvSpPr>
        <p:spPr>
          <a:xfrm>
            <a:off x="6769075" y="101698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Score</a:t>
            </a:r>
            <a:endParaRPr sz="1200">
              <a:solidFill>
                <a:srgbClr val="374151"/>
              </a:solidFill>
              <a:highlight>
                <a:schemeClr val="accent6"/>
              </a:highlight>
              <a:latin typeface="Roboto"/>
              <a:ea typeface="Roboto"/>
              <a:cs typeface="Roboto"/>
              <a:sym typeface="Roboto"/>
            </a:endParaRPr>
          </a:p>
        </p:txBody>
      </p:sp>
      <p:graphicFrame>
        <p:nvGraphicFramePr>
          <p:cNvPr id="539" name="Google Shape;539;p50"/>
          <p:cNvGraphicFramePr/>
          <p:nvPr/>
        </p:nvGraphicFramePr>
        <p:xfrm>
          <a:off x="81500" y="118197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xmlns="" val="20000"/>
                    </a:ext>
                  </a:extLst>
                </a:gridCol>
                <a:gridCol w="836775">
                  <a:extLst>
                    <a:ext uri="{9D8B030D-6E8A-4147-A177-3AD203B41FA5}">
                      <a16:colId xmlns:a16="http://schemas.microsoft.com/office/drawing/2014/main" xmlns="" val="20001"/>
                    </a:ext>
                  </a:extLst>
                </a:gridCol>
                <a:gridCol w="836775">
                  <a:extLst>
                    <a:ext uri="{9D8B030D-6E8A-4147-A177-3AD203B41FA5}">
                      <a16:colId xmlns:a16="http://schemas.microsoft.com/office/drawing/2014/main" xmlns="" val="20002"/>
                    </a:ext>
                  </a:extLst>
                </a:gridCol>
                <a:gridCol w="836775">
                  <a:extLst>
                    <a:ext uri="{9D8B030D-6E8A-4147-A177-3AD203B41FA5}">
                      <a16:colId xmlns:a16="http://schemas.microsoft.com/office/drawing/2014/main" xmlns="" val="20003"/>
                    </a:ext>
                  </a:extLst>
                </a:gridCol>
                <a:gridCol w="836775">
                  <a:extLst>
                    <a:ext uri="{9D8B030D-6E8A-4147-A177-3AD203B41FA5}">
                      <a16:colId xmlns:a16="http://schemas.microsoft.com/office/drawing/2014/main" xmlns="" val="20004"/>
                    </a:ext>
                  </a:extLst>
                </a:gridCol>
                <a:gridCol w="836775">
                  <a:extLst>
                    <a:ext uri="{9D8B030D-6E8A-4147-A177-3AD203B41FA5}">
                      <a16:colId xmlns:a16="http://schemas.microsoft.com/office/drawing/2014/main" xmlns="" val="20005"/>
                    </a:ext>
                  </a:extLst>
                </a:gridCol>
                <a:gridCol w="836775">
                  <a:extLst>
                    <a:ext uri="{9D8B030D-6E8A-4147-A177-3AD203B41FA5}">
                      <a16:colId xmlns:a16="http://schemas.microsoft.com/office/drawing/2014/main" xmlns="" val="20006"/>
                    </a:ext>
                  </a:extLst>
                </a:gridCol>
              </a:tblGrid>
              <a:tr h="516050">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40" name="Google Shape;540;p50"/>
          <p:cNvGraphicFramePr/>
          <p:nvPr/>
        </p:nvGraphicFramePr>
        <p:xfrm>
          <a:off x="81500" y="1698025"/>
          <a:ext cx="5857400" cy="516050"/>
        </p:xfrm>
        <a:graphic>
          <a:graphicData uri="http://schemas.openxmlformats.org/drawingml/2006/table">
            <a:tbl>
              <a:tblPr>
                <a:noFill/>
                <a:tableStyleId>{7D9A748A-5EDF-47A2-A65E-5F4390420DF3}</a:tableStyleId>
              </a:tblPr>
              <a:tblGrid>
                <a:gridCol w="732175">
                  <a:extLst>
                    <a:ext uri="{9D8B030D-6E8A-4147-A177-3AD203B41FA5}">
                      <a16:colId xmlns:a16="http://schemas.microsoft.com/office/drawing/2014/main" xmlns="" val="20000"/>
                    </a:ext>
                  </a:extLst>
                </a:gridCol>
                <a:gridCol w="732175">
                  <a:extLst>
                    <a:ext uri="{9D8B030D-6E8A-4147-A177-3AD203B41FA5}">
                      <a16:colId xmlns:a16="http://schemas.microsoft.com/office/drawing/2014/main" xmlns="" val="20001"/>
                    </a:ext>
                  </a:extLst>
                </a:gridCol>
                <a:gridCol w="732175">
                  <a:extLst>
                    <a:ext uri="{9D8B030D-6E8A-4147-A177-3AD203B41FA5}">
                      <a16:colId xmlns:a16="http://schemas.microsoft.com/office/drawing/2014/main" xmlns="" val="20002"/>
                    </a:ext>
                  </a:extLst>
                </a:gridCol>
                <a:gridCol w="732175">
                  <a:extLst>
                    <a:ext uri="{9D8B030D-6E8A-4147-A177-3AD203B41FA5}">
                      <a16:colId xmlns:a16="http://schemas.microsoft.com/office/drawing/2014/main" xmlns="" val="20003"/>
                    </a:ext>
                  </a:extLst>
                </a:gridCol>
                <a:gridCol w="732175">
                  <a:extLst>
                    <a:ext uri="{9D8B030D-6E8A-4147-A177-3AD203B41FA5}">
                      <a16:colId xmlns:a16="http://schemas.microsoft.com/office/drawing/2014/main" xmlns="" val="20004"/>
                    </a:ext>
                  </a:extLst>
                </a:gridCol>
                <a:gridCol w="732175">
                  <a:extLst>
                    <a:ext uri="{9D8B030D-6E8A-4147-A177-3AD203B41FA5}">
                      <a16:colId xmlns:a16="http://schemas.microsoft.com/office/drawing/2014/main" xmlns="" val="20005"/>
                    </a:ext>
                  </a:extLst>
                </a:gridCol>
                <a:gridCol w="732175">
                  <a:extLst>
                    <a:ext uri="{9D8B030D-6E8A-4147-A177-3AD203B41FA5}">
                      <a16:colId xmlns:a16="http://schemas.microsoft.com/office/drawing/2014/main" xmlns="" val="20006"/>
                    </a:ext>
                  </a:extLst>
                </a:gridCol>
                <a:gridCol w="732175">
                  <a:extLst>
                    <a:ext uri="{9D8B030D-6E8A-4147-A177-3AD203B41FA5}">
                      <a16:colId xmlns:a16="http://schemas.microsoft.com/office/drawing/2014/main" xmlns="" val="20007"/>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41" name="Google Shape;541;p50"/>
          <p:cNvGraphicFramePr/>
          <p:nvPr/>
        </p:nvGraphicFramePr>
        <p:xfrm>
          <a:off x="81500" y="2242700"/>
          <a:ext cx="5857375" cy="487425"/>
        </p:xfrm>
        <a:graphic>
          <a:graphicData uri="http://schemas.openxmlformats.org/drawingml/2006/table">
            <a:tbl>
              <a:tblPr>
                <a:noFill/>
                <a:tableStyleId>{7D9A748A-5EDF-47A2-A65E-5F4390420DF3}</a:tableStyleId>
              </a:tblPr>
              <a:tblGrid>
                <a:gridCol w="1171475">
                  <a:extLst>
                    <a:ext uri="{9D8B030D-6E8A-4147-A177-3AD203B41FA5}">
                      <a16:colId xmlns:a16="http://schemas.microsoft.com/office/drawing/2014/main" xmlns="" val="20000"/>
                    </a:ext>
                  </a:extLst>
                </a:gridCol>
                <a:gridCol w="1171475">
                  <a:extLst>
                    <a:ext uri="{9D8B030D-6E8A-4147-A177-3AD203B41FA5}">
                      <a16:colId xmlns:a16="http://schemas.microsoft.com/office/drawing/2014/main" xmlns="" val="20001"/>
                    </a:ext>
                  </a:extLst>
                </a:gridCol>
                <a:gridCol w="1171475">
                  <a:extLst>
                    <a:ext uri="{9D8B030D-6E8A-4147-A177-3AD203B41FA5}">
                      <a16:colId xmlns:a16="http://schemas.microsoft.com/office/drawing/2014/main" xmlns="" val="20002"/>
                    </a:ext>
                  </a:extLst>
                </a:gridCol>
                <a:gridCol w="1171475">
                  <a:extLst>
                    <a:ext uri="{9D8B030D-6E8A-4147-A177-3AD203B41FA5}">
                      <a16:colId xmlns:a16="http://schemas.microsoft.com/office/drawing/2014/main" xmlns="" val="20003"/>
                    </a:ext>
                  </a:extLst>
                </a:gridCol>
                <a:gridCol w="1171475">
                  <a:extLst>
                    <a:ext uri="{9D8B030D-6E8A-4147-A177-3AD203B41FA5}">
                      <a16:colId xmlns:a16="http://schemas.microsoft.com/office/drawing/2014/main" xmlns="" val="20004"/>
                    </a:ext>
                  </a:extLst>
                </a:gridCol>
              </a:tblGrid>
              <a:tr h="487425">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42" name="Google Shape;542;p50"/>
          <p:cNvGraphicFramePr/>
          <p:nvPr/>
        </p:nvGraphicFramePr>
        <p:xfrm>
          <a:off x="81475" y="273012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xmlns="" val="20000"/>
                    </a:ext>
                  </a:extLst>
                </a:gridCol>
                <a:gridCol w="836775">
                  <a:extLst>
                    <a:ext uri="{9D8B030D-6E8A-4147-A177-3AD203B41FA5}">
                      <a16:colId xmlns:a16="http://schemas.microsoft.com/office/drawing/2014/main" xmlns="" val="20001"/>
                    </a:ext>
                  </a:extLst>
                </a:gridCol>
                <a:gridCol w="836775">
                  <a:extLst>
                    <a:ext uri="{9D8B030D-6E8A-4147-A177-3AD203B41FA5}">
                      <a16:colId xmlns:a16="http://schemas.microsoft.com/office/drawing/2014/main" xmlns="" val="20002"/>
                    </a:ext>
                  </a:extLst>
                </a:gridCol>
                <a:gridCol w="836775">
                  <a:extLst>
                    <a:ext uri="{9D8B030D-6E8A-4147-A177-3AD203B41FA5}">
                      <a16:colId xmlns:a16="http://schemas.microsoft.com/office/drawing/2014/main" xmlns="" val="20003"/>
                    </a:ext>
                  </a:extLst>
                </a:gridCol>
                <a:gridCol w="836775">
                  <a:extLst>
                    <a:ext uri="{9D8B030D-6E8A-4147-A177-3AD203B41FA5}">
                      <a16:colId xmlns:a16="http://schemas.microsoft.com/office/drawing/2014/main" xmlns="" val="20004"/>
                    </a:ext>
                  </a:extLst>
                </a:gridCol>
                <a:gridCol w="836775">
                  <a:extLst>
                    <a:ext uri="{9D8B030D-6E8A-4147-A177-3AD203B41FA5}">
                      <a16:colId xmlns:a16="http://schemas.microsoft.com/office/drawing/2014/main" xmlns="" val="20005"/>
                    </a:ext>
                  </a:extLst>
                </a:gridCol>
                <a:gridCol w="836775">
                  <a:extLst>
                    <a:ext uri="{9D8B030D-6E8A-4147-A177-3AD203B41FA5}">
                      <a16:colId xmlns:a16="http://schemas.microsoft.com/office/drawing/2014/main" xmlns="" val="20006"/>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43" name="Google Shape;543;p50"/>
          <p:cNvGraphicFramePr/>
          <p:nvPr/>
        </p:nvGraphicFramePr>
        <p:xfrm>
          <a:off x="81800" y="3246175"/>
          <a:ext cx="5857250" cy="610400"/>
        </p:xfrm>
        <a:graphic>
          <a:graphicData uri="http://schemas.openxmlformats.org/drawingml/2006/table">
            <a:tbl>
              <a:tblPr>
                <a:noFill/>
                <a:tableStyleId>{7D9A748A-5EDF-47A2-A65E-5F4390420DF3}</a:tableStyleId>
              </a:tblPr>
              <a:tblGrid>
                <a:gridCol w="418375">
                  <a:extLst>
                    <a:ext uri="{9D8B030D-6E8A-4147-A177-3AD203B41FA5}">
                      <a16:colId xmlns:a16="http://schemas.microsoft.com/office/drawing/2014/main" xmlns="" val="20000"/>
                    </a:ext>
                  </a:extLst>
                </a:gridCol>
                <a:gridCol w="418375">
                  <a:extLst>
                    <a:ext uri="{9D8B030D-6E8A-4147-A177-3AD203B41FA5}">
                      <a16:colId xmlns:a16="http://schemas.microsoft.com/office/drawing/2014/main" xmlns="" val="20001"/>
                    </a:ext>
                  </a:extLst>
                </a:gridCol>
                <a:gridCol w="418375">
                  <a:extLst>
                    <a:ext uri="{9D8B030D-6E8A-4147-A177-3AD203B41FA5}">
                      <a16:colId xmlns:a16="http://schemas.microsoft.com/office/drawing/2014/main" xmlns="" val="20002"/>
                    </a:ext>
                  </a:extLst>
                </a:gridCol>
                <a:gridCol w="418375">
                  <a:extLst>
                    <a:ext uri="{9D8B030D-6E8A-4147-A177-3AD203B41FA5}">
                      <a16:colId xmlns:a16="http://schemas.microsoft.com/office/drawing/2014/main" xmlns="" val="20003"/>
                    </a:ext>
                  </a:extLst>
                </a:gridCol>
                <a:gridCol w="418375">
                  <a:extLst>
                    <a:ext uri="{9D8B030D-6E8A-4147-A177-3AD203B41FA5}">
                      <a16:colId xmlns:a16="http://schemas.microsoft.com/office/drawing/2014/main" xmlns="" val="20004"/>
                    </a:ext>
                  </a:extLst>
                </a:gridCol>
                <a:gridCol w="418375">
                  <a:extLst>
                    <a:ext uri="{9D8B030D-6E8A-4147-A177-3AD203B41FA5}">
                      <a16:colId xmlns:a16="http://schemas.microsoft.com/office/drawing/2014/main" xmlns="" val="20005"/>
                    </a:ext>
                  </a:extLst>
                </a:gridCol>
                <a:gridCol w="418375">
                  <a:extLst>
                    <a:ext uri="{9D8B030D-6E8A-4147-A177-3AD203B41FA5}">
                      <a16:colId xmlns:a16="http://schemas.microsoft.com/office/drawing/2014/main" xmlns="" val="20006"/>
                    </a:ext>
                  </a:extLst>
                </a:gridCol>
                <a:gridCol w="418375">
                  <a:extLst>
                    <a:ext uri="{9D8B030D-6E8A-4147-A177-3AD203B41FA5}">
                      <a16:colId xmlns:a16="http://schemas.microsoft.com/office/drawing/2014/main" xmlns="" val="20007"/>
                    </a:ext>
                  </a:extLst>
                </a:gridCol>
                <a:gridCol w="418375">
                  <a:extLst>
                    <a:ext uri="{9D8B030D-6E8A-4147-A177-3AD203B41FA5}">
                      <a16:colId xmlns:a16="http://schemas.microsoft.com/office/drawing/2014/main" xmlns="" val="20008"/>
                    </a:ext>
                  </a:extLst>
                </a:gridCol>
                <a:gridCol w="418375">
                  <a:extLst>
                    <a:ext uri="{9D8B030D-6E8A-4147-A177-3AD203B41FA5}">
                      <a16:colId xmlns:a16="http://schemas.microsoft.com/office/drawing/2014/main" xmlns="" val="20009"/>
                    </a:ext>
                  </a:extLst>
                </a:gridCol>
                <a:gridCol w="418375">
                  <a:extLst>
                    <a:ext uri="{9D8B030D-6E8A-4147-A177-3AD203B41FA5}">
                      <a16:colId xmlns:a16="http://schemas.microsoft.com/office/drawing/2014/main" xmlns="" val="20010"/>
                    </a:ext>
                  </a:extLst>
                </a:gridCol>
                <a:gridCol w="418375">
                  <a:extLst>
                    <a:ext uri="{9D8B030D-6E8A-4147-A177-3AD203B41FA5}">
                      <a16:colId xmlns:a16="http://schemas.microsoft.com/office/drawing/2014/main" xmlns="" val="20011"/>
                    </a:ext>
                  </a:extLst>
                </a:gridCol>
                <a:gridCol w="418375">
                  <a:extLst>
                    <a:ext uri="{9D8B030D-6E8A-4147-A177-3AD203B41FA5}">
                      <a16:colId xmlns:a16="http://schemas.microsoft.com/office/drawing/2014/main" xmlns="" val="20012"/>
                    </a:ext>
                  </a:extLst>
                </a:gridCol>
                <a:gridCol w="418375">
                  <a:extLst>
                    <a:ext uri="{9D8B030D-6E8A-4147-A177-3AD203B41FA5}">
                      <a16:colId xmlns:a16="http://schemas.microsoft.com/office/drawing/2014/main" xmlns="" val="20013"/>
                    </a:ext>
                  </a:extLst>
                </a:gridCol>
              </a:tblGrid>
              <a:tr h="61040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44" name="Google Shape;544;p50"/>
          <p:cNvGraphicFramePr/>
          <p:nvPr/>
        </p:nvGraphicFramePr>
        <p:xfrm>
          <a:off x="81525" y="3856575"/>
          <a:ext cx="5857475" cy="516050"/>
        </p:xfrm>
        <a:graphic>
          <a:graphicData uri="http://schemas.openxmlformats.org/drawingml/2006/table">
            <a:tbl>
              <a:tblPr>
                <a:noFill/>
                <a:tableStyleId>{7D9A748A-5EDF-47A2-A65E-5F4390420DF3}</a:tableStyleId>
              </a:tblPr>
              <a:tblGrid>
                <a:gridCol w="450575">
                  <a:extLst>
                    <a:ext uri="{9D8B030D-6E8A-4147-A177-3AD203B41FA5}">
                      <a16:colId xmlns:a16="http://schemas.microsoft.com/office/drawing/2014/main" xmlns="" val="20000"/>
                    </a:ext>
                  </a:extLst>
                </a:gridCol>
                <a:gridCol w="450575">
                  <a:extLst>
                    <a:ext uri="{9D8B030D-6E8A-4147-A177-3AD203B41FA5}">
                      <a16:colId xmlns:a16="http://schemas.microsoft.com/office/drawing/2014/main" xmlns="" val="20001"/>
                    </a:ext>
                  </a:extLst>
                </a:gridCol>
                <a:gridCol w="450575">
                  <a:extLst>
                    <a:ext uri="{9D8B030D-6E8A-4147-A177-3AD203B41FA5}">
                      <a16:colId xmlns:a16="http://schemas.microsoft.com/office/drawing/2014/main" xmlns="" val="20002"/>
                    </a:ext>
                  </a:extLst>
                </a:gridCol>
                <a:gridCol w="450575">
                  <a:extLst>
                    <a:ext uri="{9D8B030D-6E8A-4147-A177-3AD203B41FA5}">
                      <a16:colId xmlns:a16="http://schemas.microsoft.com/office/drawing/2014/main" xmlns="" val="20003"/>
                    </a:ext>
                  </a:extLst>
                </a:gridCol>
                <a:gridCol w="450575">
                  <a:extLst>
                    <a:ext uri="{9D8B030D-6E8A-4147-A177-3AD203B41FA5}">
                      <a16:colId xmlns:a16="http://schemas.microsoft.com/office/drawing/2014/main" xmlns="" val="20004"/>
                    </a:ext>
                  </a:extLst>
                </a:gridCol>
                <a:gridCol w="450575">
                  <a:extLst>
                    <a:ext uri="{9D8B030D-6E8A-4147-A177-3AD203B41FA5}">
                      <a16:colId xmlns:a16="http://schemas.microsoft.com/office/drawing/2014/main" xmlns="" val="20005"/>
                    </a:ext>
                  </a:extLst>
                </a:gridCol>
                <a:gridCol w="450575">
                  <a:extLst>
                    <a:ext uri="{9D8B030D-6E8A-4147-A177-3AD203B41FA5}">
                      <a16:colId xmlns:a16="http://schemas.microsoft.com/office/drawing/2014/main" xmlns="" val="20006"/>
                    </a:ext>
                  </a:extLst>
                </a:gridCol>
                <a:gridCol w="450575">
                  <a:extLst>
                    <a:ext uri="{9D8B030D-6E8A-4147-A177-3AD203B41FA5}">
                      <a16:colId xmlns:a16="http://schemas.microsoft.com/office/drawing/2014/main" xmlns="" val="20007"/>
                    </a:ext>
                  </a:extLst>
                </a:gridCol>
                <a:gridCol w="450575">
                  <a:extLst>
                    <a:ext uri="{9D8B030D-6E8A-4147-A177-3AD203B41FA5}">
                      <a16:colId xmlns:a16="http://schemas.microsoft.com/office/drawing/2014/main" xmlns="" val="20008"/>
                    </a:ext>
                  </a:extLst>
                </a:gridCol>
                <a:gridCol w="450575">
                  <a:extLst>
                    <a:ext uri="{9D8B030D-6E8A-4147-A177-3AD203B41FA5}">
                      <a16:colId xmlns:a16="http://schemas.microsoft.com/office/drawing/2014/main" xmlns="" val="20009"/>
                    </a:ext>
                  </a:extLst>
                </a:gridCol>
                <a:gridCol w="450575">
                  <a:extLst>
                    <a:ext uri="{9D8B030D-6E8A-4147-A177-3AD203B41FA5}">
                      <a16:colId xmlns:a16="http://schemas.microsoft.com/office/drawing/2014/main" xmlns="" val="20010"/>
                    </a:ext>
                  </a:extLst>
                </a:gridCol>
                <a:gridCol w="450575">
                  <a:extLst>
                    <a:ext uri="{9D8B030D-6E8A-4147-A177-3AD203B41FA5}">
                      <a16:colId xmlns:a16="http://schemas.microsoft.com/office/drawing/2014/main" xmlns="" val="20011"/>
                    </a:ext>
                  </a:extLst>
                </a:gridCol>
                <a:gridCol w="450575">
                  <a:extLst>
                    <a:ext uri="{9D8B030D-6E8A-4147-A177-3AD203B41FA5}">
                      <a16:colId xmlns:a16="http://schemas.microsoft.com/office/drawing/2014/main" xmlns=""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45" name="Google Shape;545;p50"/>
          <p:cNvGraphicFramePr/>
          <p:nvPr/>
        </p:nvGraphicFramePr>
        <p:xfrm>
          <a:off x="81800" y="4372625"/>
          <a:ext cx="5857150" cy="516050"/>
        </p:xfrm>
        <a:graphic>
          <a:graphicData uri="http://schemas.openxmlformats.org/drawingml/2006/table">
            <a:tbl>
              <a:tblPr>
                <a:noFill/>
                <a:tableStyleId>{7D9A748A-5EDF-47A2-A65E-5F4390420DF3}</a:tableStyleId>
              </a:tblPr>
              <a:tblGrid>
                <a:gridCol w="450550">
                  <a:extLst>
                    <a:ext uri="{9D8B030D-6E8A-4147-A177-3AD203B41FA5}">
                      <a16:colId xmlns:a16="http://schemas.microsoft.com/office/drawing/2014/main" xmlns="" val="20000"/>
                    </a:ext>
                  </a:extLst>
                </a:gridCol>
                <a:gridCol w="450550">
                  <a:extLst>
                    <a:ext uri="{9D8B030D-6E8A-4147-A177-3AD203B41FA5}">
                      <a16:colId xmlns:a16="http://schemas.microsoft.com/office/drawing/2014/main" xmlns="" val="20001"/>
                    </a:ext>
                  </a:extLst>
                </a:gridCol>
                <a:gridCol w="450550">
                  <a:extLst>
                    <a:ext uri="{9D8B030D-6E8A-4147-A177-3AD203B41FA5}">
                      <a16:colId xmlns:a16="http://schemas.microsoft.com/office/drawing/2014/main" xmlns="" val="20002"/>
                    </a:ext>
                  </a:extLst>
                </a:gridCol>
                <a:gridCol w="450550">
                  <a:extLst>
                    <a:ext uri="{9D8B030D-6E8A-4147-A177-3AD203B41FA5}">
                      <a16:colId xmlns:a16="http://schemas.microsoft.com/office/drawing/2014/main" xmlns="" val="20003"/>
                    </a:ext>
                  </a:extLst>
                </a:gridCol>
                <a:gridCol w="450550">
                  <a:extLst>
                    <a:ext uri="{9D8B030D-6E8A-4147-A177-3AD203B41FA5}">
                      <a16:colId xmlns:a16="http://schemas.microsoft.com/office/drawing/2014/main" xmlns="" val="20004"/>
                    </a:ext>
                  </a:extLst>
                </a:gridCol>
                <a:gridCol w="450550">
                  <a:extLst>
                    <a:ext uri="{9D8B030D-6E8A-4147-A177-3AD203B41FA5}">
                      <a16:colId xmlns:a16="http://schemas.microsoft.com/office/drawing/2014/main" xmlns="" val="20005"/>
                    </a:ext>
                  </a:extLst>
                </a:gridCol>
                <a:gridCol w="450550">
                  <a:extLst>
                    <a:ext uri="{9D8B030D-6E8A-4147-A177-3AD203B41FA5}">
                      <a16:colId xmlns:a16="http://schemas.microsoft.com/office/drawing/2014/main" xmlns="" val="20006"/>
                    </a:ext>
                  </a:extLst>
                </a:gridCol>
                <a:gridCol w="450550">
                  <a:extLst>
                    <a:ext uri="{9D8B030D-6E8A-4147-A177-3AD203B41FA5}">
                      <a16:colId xmlns:a16="http://schemas.microsoft.com/office/drawing/2014/main" xmlns="" val="20007"/>
                    </a:ext>
                  </a:extLst>
                </a:gridCol>
                <a:gridCol w="450550">
                  <a:extLst>
                    <a:ext uri="{9D8B030D-6E8A-4147-A177-3AD203B41FA5}">
                      <a16:colId xmlns:a16="http://schemas.microsoft.com/office/drawing/2014/main" xmlns="" val="20008"/>
                    </a:ext>
                  </a:extLst>
                </a:gridCol>
                <a:gridCol w="450550">
                  <a:extLst>
                    <a:ext uri="{9D8B030D-6E8A-4147-A177-3AD203B41FA5}">
                      <a16:colId xmlns:a16="http://schemas.microsoft.com/office/drawing/2014/main" xmlns="" val="20009"/>
                    </a:ext>
                  </a:extLst>
                </a:gridCol>
                <a:gridCol w="450550">
                  <a:extLst>
                    <a:ext uri="{9D8B030D-6E8A-4147-A177-3AD203B41FA5}">
                      <a16:colId xmlns:a16="http://schemas.microsoft.com/office/drawing/2014/main" xmlns="" val="20010"/>
                    </a:ext>
                  </a:extLst>
                </a:gridCol>
                <a:gridCol w="450550">
                  <a:extLst>
                    <a:ext uri="{9D8B030D-6E8A-4147-A177-3AD203B41FA5}">
                      <a16:colId xmlns:a16="http://schemas.microsoft.com/office/drawing/2014/main" xmlns="" val="20011"/>
                    </a:ext>
                  </a:extLst>
                </a:gridCol>
                <a:gridCol w="450550">
                  <a:extLst>
                    <a:ext uri="{9D8B030D-6E8A-4147-A177-3AD203B41FA5}">
                      <a16:colId xmlns:a16="http://schemas.microsoft.com/office/drawing/2014/main" xmlns=""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549"/>
        <p:cNvGrpSpPr/>
        <p:nvPr/>
      </p:nvGrpSpPr>
      <p:grpSpPr>
        <a:xfrm>
          <a:off x="0" y="0"/>
          <a:ext cx="0" cy="0"/>
          <a:chOff x="0" y="0"/>
          <a:chExt cx="0" cy="0"/>
        </a:xfrm>
      </p:grpSpPr>
      <p:sp>
        <p:nvSpPr>
          <p:cNvPr id="550" name="Google Shape;550;p51"/>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51" name="Google Shape;551;p51"/>
          <p:cNvGraphicFramePr/>
          <p:nvPr/>
        </p:nvGraphicFramePr>
        <p:xfrm>
          <a:off x="6006825" y="937600"/>
          <a:ext cx="2405850" cy="3801700"/>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xmlns="" val="20000"/>
                    </a:ext>
                  </a:extLst>
                </a:gridCol>
                <a:gridCol w="766625">
                  <a:extLst>
                    <a:ext uri="{9D8B030D-6E8A-4147-A177-3AD203B41FA5}">
                      <a16:colId xmlns:a16="http://schemas.microsoft.com/office/drawing/2014/main" xmlns="" val="20001"/>
                    </a:ext>
                  </a:extLst>
                </a:gridCol>
                <a:gridCol w="766625">
                  <a:extLst>
                    <a:ext uri="{9D8B030D-6E8A-4147-A177-3AD203B41FA5}">
                      <a16:colId xmlns:a16="http://schemas.microsoft.com/office/drawing/2014/main" xmlns=""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6"/>
                  </a:ext>
                </a:extLst>
              </a:tr>
            </a:tbl>
          </a:graphicData>
        </a:graphic>
      </p:graphicFrame>
      <p:sp>
        <p:nvSpPr>
          <p:cNvPr id="552" name="Google Shape;552;p51"/>
          <p:cNvSpPr txBox="1">
            <a:spLocks noGrp="1"/>
          </p:cNvSpPr>
          <p:nvPr>
            <p:ph type="body" idx="4294967295"/>
          </p:nvPr>
        </p:nvSpPr>
        <p:spPr>
          <a:xfrm>
            <a:off x="4838375"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553" name="Google Shape;553;p51"/>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554" name="Google Shape;554;p51"/>
          <p:cNvGraphicFramePr/>
          <p:nvPr/>
        </p:nvGraphicFramePr>
        <p:xfrm>
          <a:off x="888850" y="1466875"/>
          <a:ext cx="3365350" cy="792420"/>
        </p:xfrm>
        <a:graphic>
          <a:graphicData uri="http://schemas.openxmlformats.org/drawingml/2006/table">
            <a:tbl>
              <a:tblPr>
                <a:noFill/>
                <a:tableStyleId>{7D9A748A-5EDF-47A2-A65E-5F4390420DF3}</a:tableStyleId>
              </a:tblPr>
              <a:tblGrid>
                <a:gridCol w="2595800">
                  <a:extLst>
                    <a:ext uri="{9D8B030D-6E8A-4147-A177-3AD203B41FA5}">
                      <a16:colId xmlns:a16="http://schemas.microsoft.com/office/drawing/2014/main" xmlns="" val="20000"/>
                    </a:ext>
                  </a:extLst>
                </a:gridCol>
                <a:gridCol w="769550">
                  <a:extLst>
                    <a:ext uri="{9D8B030D-6E8A-4147-A177-3AD203B41FA5}">
                      <a16:colId xmlns:a16="http://schemas.microsoft.com/office/drawing/2014/main" xmlns="" val="20001"/>
                    </a:ext>
                  </a:extLst>
                </a:gridCol>
              </a:tblGrid>
              <a:tr h="308550">
                <a:tc>
                  <a:txBody>
                    <a:bodyPr/>
                    <a:lstStyle/>
                    <a:p>
                      <a:pPr marL="0" lvl="0" indent="0" algn="ctr" rtl="0">
                        <a:spcBef>
                          <a:spcPts val="0"/>
                        </a:spcBef>
                        <a:spcAft>
                          <a:spcPts val="0"/>
                        </a:spcAft>
                        <a:buNone/>
                      </a:pPr>
                      <a:r>
                        <a:rPr lang="en"/>
                        <a:t>##c + ##h</a:t>
                      </a:r>
                      <a:endParaRPr/>
                    </a:p>
                  </a:txBody>
                  <a:tcPr marL="91425" marR="91425" marT="91425" marB="91425" anchor="ctr"/>
                </a:tc>
                <a:tc>
                  <a:txBody>
                    <a:bodyPr/>
                    <a:lstStyle/>
                    <a:p>
                      <a:pPr marL="0" lvl="0" indent="0" algn="ctr" rtl="0">
                        <a:spcBef>
                          <a:spcPts val="0"/>
                        </a:spcBef>
                        <a:spcAft>
                          <a:spcPts val="0"/>
                        </a:spcAft>
                        <a:buNone/>
                      </a:pPr>
                      <a:r>
                        <a:rPr lang="en"/>
                        <a:t>##ch</a:t>
                      </a:r>
                      <a:endParaRPr/>
                    </a:p>
                  </a:txBody>
                  <a:tcPr marL="91425" marR="91425" marT="91425" marB="91425" anchor="ctr"/>
                </a:tc>
                <a:extLst>
                  <a:ext uri="{0D108BD9-81ED-4DB2-BD59-A6C34878D82A}">
                    <a16:rowId xmlns:a16="http://schemas.microsoft.com/office/drawing/2014/main" xmlns="" val="10000"/>
                  </a:ext>
                </a:extLst>
              </a:tr>
              <a:tr h="308550">
                <a:tc>
                  <a:txBody>
                    <a:bodyPr/>
                    <a:lstStyle/>
                    <a:p>
                      <a:pPr marL="0" lvl="0" indent="0" algn="ctr" rtl="0">
                        <a:spcBef>
                          <a:spcPts val="0"/>
                        </a:spcBef>
                        <a:spcAft>
                          <a:spcPts val="0"/>
                        </a:spcAft>
                        <a:buNone/>
                      </a:pPr>
                      <a:r>
                        <a:rPr lang="en"/>
                        <a:t>##u + ##t</a:t>
                      </a:r>
                      <a:endParaRPr/>
                    </a:p>
                  </a:txBody>
                  <a:tcPr marL="91425" marR="91425" marT="91425" marB="91425" anchor="ctr"/>
                </a:tc>
                <a:tc>
                  <a:txBody>
                    <a:bodyPr/>
                    <a:lstStyle/>
                    <a:p>
                      <a:pPr marL="0" lvl="0" indent="0" algn="ctr" rtl="0">
                        <a:spcBef>
                          <a:spcPts val="0"/>
                        </a:spcBef>
                        <a:spcAft>
                          <a:spcPts val="0"/>
                        </a:spcAft>
                        <a:buNone/>
                      </a:pPr>
                      <a:r>
                        <a:rPr lang="en"/>
                        <a:t>##ut</a:t>
                      </a:r>
                      <a:endParaRPr/>
                    </a:p>
                  </a:txBody>
                  <a:tcPr marL="91425" marR="91425" marT="91425" marB="91425" anchor="ctr"/>
                </a:tc>
                <a:extLst>
                  <a:ext uri="{0D108BD9-81ED-4DB2-BD59-A6C34878D82A}">
                    <a16:rowId xmlns:a16="http://schemas.microsoft.com/office/drawing/2014/main" xmlns="" val="10001"/>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558"/>
        <p:cNvGrpSpPr/>
        <p:nvPr/>
      </p:nvGrpSpPr>
      <p:grpSpPr>
        <a:xfrm>
          <a:off x="0" y="0"/>
          <a:ext cx="0" cy="0"/>
          <a:chOff x="0" y="0"/>
          <a:chExt cx="0" cy="0"/>
        </a:xfrm>
      </p:grpSpPr>
      <p:sp>
        <p:nvSpPr>
          <p:cNvPr id="559" name="Google Shape;559;p52"/>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60" name="Google Shape;560;p52"/>
          <p:cNvGraphicFramePr/>
          <p:nvPr/>
        </p:nvGraphicFramePr>
        <p:xfrm>
          <a:off x="6177675" y="1474725"/>
          <a:ext cx="2895150" cy="3103100"/>
        </p:xfrm>
        <a:graphic>
          <a:graphicData uri="http://schemas.openxmlformats.org/drawingml/2006/table">
            <a:tbl>
              <a:tblPr>
                <a:noFill/>
                <a:tableStyleId>{7D9A748A-5EDF-47A2-A65E-5F4390420DF3}</a:tableStyleId>
              </a:tblPr>
              <a:tblGrid>
                <a:gridCol w="965050">
                  <a:extLst>
                    <a:ext uri="{9D8B030D-6E8A-4147-A177-3AD203B41FA5}">
                      <a16:colId xmlns:a16="http://schemas.microsoft.com/office/drawing/2014/main" xmlns="" val="20000"/>
                    </a:ext>
                  </a:extLst>
                </a:gridCol>
                <a:gridCol w="965050">
                  <a:extLst>
                    <a:ext uri="{9D8B030D-6E8A-4147-A177-3AD203B41FA5}">
                      <a16:colId xmlns:a16="http://schemas.microsoft.com/office/drawing/2014/main" xmlns="" val="20001"/>
                    </a:ext>
                  </a:extLst>
                </a:gridCol>
                <a:gridCol w="965050">
                  <a:extLst>
                    <a:ext uri="{9D8B030D-6E8A-4147-A177-3AD203B41FA5}">
                      <a16:colId xmlns:a16="http://schemas.microsoft.com/office/drawing/2014/main" xmlns="" val="20002"/>
                    </a:ext>
                  </a:extLst>
                </a:gridCol>
              </a:tblGrid>
              <a:tr h="443300">
                <a:tc>
                  <a:txBody>
                    <a:bodyPr/>
                    <a:lstStyle/>
                    <a:p>
                      <a:pPr marL="0" lvl="0" indent="0" algn="ctr" rtl="0">
                        <a:spcBef>
                          <a:spcPts val="0"/>
                        </a:spcBef>
                        <a:spcAft>
                          <a:spcPts val="0"/>
                        </a:spcAft>
                        <a:buNone/>
                      </a:pPr>
                      <a:r>
                        <a:rPr lang="en"/>
                        <a:t>m</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##a</a:t>
                      </a:r>
                      <a:endParaRPr/>
                    </a:p>
                  </a:txBody>
                  <a:tcPr marL="91425" marR="91425" marT="91425" marB="91425" anchor="ctr">
                    <a:solidFill>
                      <a:srgbClr val="E69138"/>
                    </a:solidFill>
                  </a:tcPr>
                </a:tc>
                <a:tc>
                  <a:txBody>
                    <a:bodyPr/>
                    <a:lstStyle/>
                    <a:p>
                      <a:pPr marL="0" lvl="0" indent="0" algn="ctr" rtl="0">
                        <a:spcBef>
                          <a:spcPts val="0"/>
                        </a:spcBef>
                        <a:spcAft>
                          <a:spcPts val="0"/>
                        </a:spcAft>
                        <a:buNone/>
                      </a:pPr>
                      <a:r>
                        <a:rPr lang="en"/>
                        <a:t>0.2</a:t>
                      </a:r>
                      <a:endParaRPr/>
                    </a:p>
                  </a:txBody>
                  <a:tcPr marL="91425" marR="91425" marT="91425" marB="91425" anchor="ctr">
                    <a:solidFill>
                      <a:srgbClr val="E69138"/>
                    </a:solidFill>
                  </a:tcPr>
                </a:tc>
                <a:extLst>
                  <a:ext uri="{0D108BD9-81ED-4DB2-BD59-A6C34878D82A}">
                    <a16:rowId xmlns:a16="http://schemas.microsoft.com/office/drawing/2014/main" xmlns="" val="10000"/>
                  </a:ext>
                </a:extLst>
              </a:tr>
              <a:tr h="443300">
                <a:tc>
                  <a:txBody>
                    <a:bodyPr/>
                    <a:lstStyle/>
                    <a:p>
                      <a:pPr marL="0" lvl="0" indent="0" algn="ctr" rtl="0">
                        <a:spcBef>
                          <a:spcPts val="0"/>
                        </a:spcBef>
                        <a:spcAft>
                          <a:spcPts val="0"/>
                        </a:spcAft>
                        <a:buNone/>
                      </a:pPr>
                      <a:r>
                        <a:rPr lang="en"/>
                        <a:t>##a</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##ch</a:t>
                      </a:r>
                      <a:endParaRPr/>
                    </a:p>
                  </a:txBody>
                  <a:tcPr marL="91425" marR="91425" marT="91425" marB="91425" anchor="ct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0.2</a:t>
                      </a:r>
                      <a:endParaRPr/>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443300">
                <a:tc gridSpan="3">
                  <a:txBody>
                    <a:bodyPr/>
                    <a:lstStyle/>
                    <a:p>
                      <a:pPr marL="0" lvl="0" indent="0" algn="ctr" rtl="0">
                        <a:spcBef>
                          <a:spcPts val="0"/>
                        </a:spcBef>
                        <a:spcAft>
                          <a:spcPts val="0"/>
                        </a:spcAft>
                        <a:buNone/>
                      </a:pPr>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2"/>
                  </a:ext>
                </a:extLst>
              </a:tr>
              <a:tr h="443300">
                <a:tc>
                  <a:txBody>
                    <a:bodyPr/>
                    <a:lstStyle/>
                    <a:p>
                      <a:pPr marL="0" lvl="0" indent="0" algn="ctr" rtl="0">
                        <a:spcBef>
                          <a:spcPts val="0"/>
                        </a:spcBef>
                        <a:spcAft>
                          <a:spcPts val="0"/>
                        </a:spcAft>
                        <a:buNone/>
                      </a:pPr>
                      <a:r>
                        <a:rPr lang="en"/>
                        <a:t>r</a:t>
                      </a:r>
                      <a:endParaRPr/>
                    </a:p>
                  </a:txBody>
                  <a:tcPr marL="91425" marR="91425" marT="91425" marB="91425" anchor="ctr">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a:t>##e</a:t>
                      </a:r>
                      <a:endParaRPr/>
                    </a:p>
                  </a:txBody>
                  <a:tcPr marL="91425" marR="91425" marT="91425" marB="91425" anchor="ctr">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en"/>
                        <a:t>0.0375</a:t>
                      </a:r>
                      <a:endParaRPr/>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xmlns="" val="10003"/>
                  </a:ext>
                </a:extLst>
              </a:tr>
              <a:tr h="443300">
                <a:tc>
                  <a:txBody>
                    <a:bodyPr/>
                    <a:lstStyle/>
                    <a:p>
                      <a:pPr marL="0" lvl="0" indent="0" algn="ctr" rtl="0">
                        <a:spcBef>
                          <a:spcPts val="0"/>
                        </a:spcBef>
                        <a:spcAft>
                          <a:spcPts val="0"/>
                        </a:spcAft>
                        <a:buNone/>
                      </a:pPr>
                      <a:r>
                        <a:rPr lang="en"/>
                        <a:t>##e</a:t>
                      </a:r>
                      <a:endParaRPr/>
                    </a:p>
                  </a:txBody>
                  <a:tcPr marL="91425" marR="91425" marT="91425" marB="91425" anchor="ctr"/>
                </a:tc>
                <a:tc>
                  <a:txBody>
                    <a:bodyPr/>
                    <a:lstStyle/>
                    <a:p>
                      <a:pPr marL="0" lvl="0" indent="0" algn="ctr" rtl="0">
                        <a:spcBef>
                          <a:spcPts val="0"/>
                        </a:spcBef>
                        <a:spcAft>
                          <a:spcPts val="0"/>
                        </a:spcAft>
                        <a:buNone/>
                      </a:pPr>
                      <a:r>
                        <a:rPr lang="en"/>
                        <a:t>##v</a:t>
                      </a:r>
                      <a:endParaRPr/>
                    </a:p>
                  </a:txBody>
                  <a:tcPr marL="91425" marR="91425" marT="91425" marB="91425" anchor="ctr"/>
                </a:tc>
                <a:tc>
                  <a:txBody>
                    <a:bodyPr/>
                    <a:lstStyle/>
                    <a:p>
                      <a:pPr marL="0" lvl="0" indent="0" algn="ctr" rtl="0">
                        <a:spcBef>
                          <a:spcPts val="0"/>
                        </a:spcBef>
                        <a:spcAft>
                          <a:spcPts val="0"/>
                        </a:spcAft>
                        <a:buNone/>
                      </a:pPr>
                      <a:r>
                        <a:rPr lang="en"/>
                        <a:t>0.1</a:t>
                      </a:r>
                      <a:endParaRPr/>
                    </a:p>
                  </a:txBody>
                  <a:tcPr marL="91425" marR="91425" marT="91425" marB="91425" anchor="ctr"/>
                </a:tc>
                <a:extLst>
                  <a:ext uri="{0D108BD9-81ED-4DB2-BD59-A6C34878D82A}">
                    <a16:rowId xmlns:a16="http://schemas.microsoft.com/office/drawing/2014/main" xmlns="" val="10004"/>
                  </a:ext>
                </a:extLst>
              </a:tr>
              <a:tr h="443300">
                <a:tc gridSpan="3">
                  <a:txBody>
                    <a:bodyPr/>
                    <a:lstStyle/>
                    <a:p>
                      <a:pPr marL="0" lvl="0" indent="0" algn="ctr" rtl="0">
                        <a:spcBef>
                          <a:spcPts val="0"/>
                        </a:spcBef>
                        <a:spcAft>
                          <a:spcPts val="0"/>
                        </a:spcAft>
                        <a:buNone/>
                      </a:pPr>
                      <a:r>
                        <a:rPr lang="en"/>
                        <a:t>…</a:t>
                      </a:r>
                      <a:endParaRPr/>
                    </a:p>
                  </a:txBody>
                  <a:tcPr marL="91425" marR="91425" marT="91425" marB="91425" anchor="ct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5"/>
                  </a:ext>
                </a:extLst>
              </a:tr>
              <a:tr h="443300">
                <a:tc>
                  <a:txBody>
                    <a:bodyPr/>
                    <a:lstStyle/>
                    <a:p>
                      <a:pPr marL="0" lvl="0" indent="0" algn="ctr" rtl="0">
                        <a:spcBef>
                          <a:spcPts val="0"/>
                        </a:spcBef>
                        <a:spcAft>
                          <a:spcPts val="0"/>
                        </a:spcAft>
                        <a:buNone/>
                      </a:pPr>
                      <a:r>
                        <a:rPr lang="en"/>
                        <a:t>##r</a:t>
                      </a:r>
                      <a:endParaRPr/>
                    </a:p>
                  </a:txBody>
                  <a:tcPr marL="91425" marR="91425" marT="91425" marB="91425" anchor="ctr"/>
                </a:tc>
                <a:tc>
                  <a:txBody>
                    <a:bodyPr/>
                    <a:lstStyle/>
                    <a:p>
                      <a:pPr marL="0" lvl="0" indent="0" algn="ctr" rtl="0">
                        <a:spcBef>
                          <a:spcPts val="0"/>
                        </a:spcBef>
                        <a:spcAft>
                          <a:spcPts val="0"/>
                        </a:spcAft>
                        <a:buNone/>
                      </a:pPr>
                      <a:r>
                        <a:rPr lang="en"/>
                        <a:t>##y</a:t>
                      </a:r>
                      <a:endParaRPr/>
                    </a:p>
                  </a:txBody>
                  <a:tcPr marL="91425" marR="91425" marT="91425" marB="91425" anchor="ctr"/>
                </a:tc>
                <a:tc>
                  <a:txBody>
                    <a:bodyPr/>
                    <a:lstStyle/>
                    <a:p>
                      <a:pPr marL="0" lvl="0" indent="0" algn="ctr" rtl="0">
                        <a:spcBef>
                          <a:spcPts val="0"/>
                        </a:spcBef>
                        <a:spcAft>
                          <a:spcPts val="0"/>
                        </a:spcAft>
                        <a:buNone/>
                      </a:pPr>
                      <a:r>
                        <a:rPr lang="en"/>
                        <a:t>0.125</a:t>
                      </a:r>
                      <a:endParaRPr/>
                    </a:p>
                  </a:txBody>
                  <a:tcPr marL="91425" marR="91425" marT="91425" marB="91425" anchor="ctr"/>
                </a:tc>
                <a:extLst>
                  <a:ext uri="{0D108BD9-81ED-4DB2-BD59-A6C34878D82A}">
                    <a16:rowId xmlns:a16="http://schemas.microsoft.com/office/drawing/2014/main" xmlns="" val="10006"/>
                  </a:ext>
                </a:extLst>
              </a:tr>
            </a:tbl>
          </a:graphicData>
        </a:graphic>
      </p:graphicFrame>
      <p:sp>
        <p:nvSpPr>
          <p:cNvPr id="561" name="Google Shape;561;p52"/>
          <p:cNvSpPr txBox="1">
            <a:spLocks noGrp="1"/>
          </p:cNvSpPr>
          <p:nvPr>
            <p:ph type="body" idx="4294967295"/>
          </p:nvPr>
        </p:nvSpPr>
        <p:spPr>
          <a:xfrm>
            <a:off x="6769075" y="1016988"/>
            <a:ext cx="1800300" cy="4002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None/>
            </a:pPr>
            <a:r>
              <a:rPr lang="en"/>
              <a:t>Pair Score</a:t>
            </a:r>
            <a:endParaRPr sz="1200">
              <a:solidFill>
                <a:srgbClr val="374151"/>
              </a:solidFill>
              <a:highlight>
                <a:schemeClr val="accent6"/>
              </a:highlight>
              <a:latin typeface="Roboto"/>
              <a:ea typeface="Roboto"/>
              <a:cs typeface="Roboto"/>
              <a:sym typeface="Roboto"/>
            </a:endParaRPr>
          </a:p>
        </p:txBody>
      </p:sp>
      <p:graphicFrame>
        <p:nvGraphicFramePr>
          <p:cNvPr id="562" name="Google Shape;562;p52"/>
          <p:cNvGraphicFramePr/>
          <p:nvPr/>
        </p:nvGraphicFramePr>
        <p:xfrm>
          <a:off x="81500" y="118197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xmlns="" val="20000"/>
                    </a:ext>
                  </a:extLst>
                </a:gridCol>
                <a:gridCol w="836775">
                  <a:extLst>
                    <a:ext uri="{9D8B030D-6E8A-4147-A177-3AD203B41FA5}">
                      <a16:colId xmlns:a16="http://schemas.microsoft.com/office/drawing/2014/main" xmlns="" val="20001"/>
                    </a:ext>
                  </a:extLst>
                </a:gridCol>
                <a:gridCol w="836775">
                  <a:extLst>
                    <a:ext uri="{9D8B030D-6E8A-4147-A177-3AD203B41FA5}">
                      <a16:colId xmlns:a16="http://schemas.microsoft.com/office/drawing/2014/main" xmlns="" val="20002"/>
                    </a:ext>
                  </a:extLst>
                </a:gridCol>
                <a:gridCol w="836775">
                  <a:extLst>
                    <a:ext uri="{9D8B030D-6E8A-4147-A177-3AD203B41FA5}">
                      <a16:colId xmlns:a16="http://schemas.microsoft.com/office/drawing/2014/main" xmlns="" val="20003"/>
                    </a:ext>
                  </a:extLst>
                </a:gridCol>
                <a:gridCol w="836775">
                  <a:extLst>
                    <a:ext uri="{9D8B030D-6E8A-4147-A177-3AD203B41FA5}">
                      <a16:colId xmlns:a16="http://schemas.microsoft.com/office/drawing/2014/main" xmlns="" val="20004"/>
                    </a:ext>
                  </a:extLst>
                </a:gridCol>
                <a:gridCol w="836775">
                  <a:extLst>
                    <a:ext uri="{9D8B030D-6E8A-4147-A177-3AD203B41FA5}">
                      <a16:colId xmlns:a16="http://schemas.microsoft.com/office/drawing/2014/main" xmlns="" val="20005"/>
                    </a:ext>
                  </a:extLst>
                </a:gridCol>
                <a:gridCol w="836775">
                  <a:extLst>
                    <a:ext uri="{9D8B030D-6E8A-4147-A177-3AD203B41FA5}">
                      <a16:colId xmlns:a16="http://schemas.microsoft.com/office/drawing/2014/main" xmlns="" val="20006"/>
                    </a:ext>
                  </a:extLst>
                </a:gridCol>
              </a:tblGrid>
              <a:tr h="516050">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63" name="Google Shape;563;p52"/>
          <p:cNvGraphicFramePr/>
          <p:nvPr/>
        </p:nvGraphicFramePr>
        <p:xfrm>
          <a:off x="81500" y="1698025"/>
          <a:ext cx="5857400" cy="516050"/>
        </p:xfrm>
        <a:graphic>
          <a:graphicData uri="http://schemas.openxmlformats.org/drawingml/2006/table">
            <a:tbl>
              <a:tblPr>
                <a:noFill/>
                <a:tableStyleId>{7D9A748A-5EDF-47A2-A65E-5F4390420DF3}</a:tableStyleId>
              </a:tblPr>
              <a:tblGrid>
                <a:gridCol w="732175">
                  <a:extLst>
                    <a:ext uri="{9D8B030D-6E8A-4147-A177-3AD203B41FA5}">
                      <a16:colId xmlns:a16="http://schemas.microsoft.com/office/drawing/2014/main" xmlns="" val="20000"/>
                    </a:ext>
                  </a:extLst>
                </a:gridCol>
                <a:gridCol w="732175">
                  <a:extLst>
                    <a:ext uri="{9D8B030D-6E8A-4147-A177-3AD203B41FA5}">
                      <a16:colId xmlns:a16="http://schemas.microsoft.com/office/drawing/2014/main" xmlns="" val="20001"/>
                    </a:ext>
                  </a:extLst>
                </a:gridCol>
                <a:gridCol w="732175">
                  <a:extLst>
                    <a:ext uri="{9D8B030D-6E8A-4147-A177-3AD203B41FA5}">
                      <a16:colId xmlns:a16="http://schemas.microsoft.com/office/drawing/2014/main" xmlns="" val="20002"/>
                    </a:ext>
                  </a:extLst>
                </a:gridCol>
                <a:gridCol w="732175">
                  <a:extLst>
                    <a:ext uri="{9D8B030D-6E8A-4147-A177-3AD203B41FA5}">
                      <a16:colId xmlns:a16="http://schemas.microsoft.com/office/drawing/2014/main" xmlns="" val="20003"/>
                    </a:ext>
                  </a:extLst>
                </a:gridCol>
                <a:gridCol w="732175">
                  <a:extLst>
                    <a:ext uri="{9D8B030D-6E8A-4147-A177-3AD203B41FA5}">
                      <a16:colId xmlns:a16="http://schemas.microsoft.com/office/drawing/2014/main" xmlns="" val="20004"/>
                    </a:ext>
                  </a:extLst>
                </a:gridCol>
                <a:gridCol w="732175">
                  <a:extLst>
                    <a:ext uri="{9D8B030D-6E8A-4147-A177-3AD203B41FA5}">
                      <a16:colId xmlns:a16="http://schemas.microsoft.com/office/drawing/2014/main" xmlns="" val="20005"/>
                    </a:ext>
                  </a:extLst>
                </a:gridCol>
                <a:gridCol w="732175">
                  <a:extLst>
                    <a:ext uri="{9D8B030D-6E8A-4147-A177-3AD203B41FA5}">
                      <a16:colId xmlns:a16="http://schemas.microsoft.com/office/drawing/2014/main" xmlns="" val="20006"/>
                    </a:ext>
                  </a:extLst>
                </a:gridCol>
                <a:gridCol w="732175">
                  <a:extLst>
                    <a:ext uri="{9D8B030D-6E8A-4147-A177-3AD203B41FA5}">
                      <a16:colId xmlns:a16="http://schemas.microsoft.com/office/drawing/2014/main" xmlns="" val="20007"/>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64" name="Google Shape;564;p52"/>
          <p:cNvGraphicFramePr/>
          <p:nvPr/>
        </p:nvGraphicFramePr>
        <p:xfrm>
          <a:off x="81500" y="2242700"/>
          <a:ext cx="5857375" cy="487425"/>
        </p:xfrm>
        <a:graphic>
          <a:graphicData uri="http://schemas.openxmlformats.org/drawingml/2006/table">
            <a:tbl>
              <a:tblPr>
                <a:noFill/>
                <a:tableStyleId>{7D9A748A-5EDF-47A2-A65E-5F4390420DF3}</a:tableStyleId>
              </a:tblPr>
              <a:tblGrid>
                <a:gridCol w="1171475">
                  <a:extLst>
                    <a:ext uri="{9D8B030D-6E8A-4147-A177-3AD203B41FA5}">
                      <a16:colId xmlns:a16="http://schemas.microsoft.com/office/drawing/2014/main" xmlns="" val="20000"/>
                    </a:ext>
                  </a:extLst>
                </a:gridCol>
                <a:gridCol w="1171475">
                  <a:extLst>
                    <a:ext uri="{9D8B030D-6E8A-4147-A177-3AD203B41FA5}">
                      <a16:colId xmlns:a16="http://schemas.microsoft.com/office/drawing/2014/main" xmlns="" val="20001"/>
                    </a:ext>
                  </a:extLst>
                </a:gridCol>
                <a:gridCol w="1171475">
                  <a:extLst>
                    <a:ext uri="{9D8B030D-6E8A-4147-A177-3AD203B41FA5}">
                      <a16:colId xmlns:a16="http://schemas.microsoft.com/office/drawing/2014/main" xmlns="" val="20002"/>
                    </a:ext>
                  </a:extLst>
                </a:gridCol>
                <a:gridCol w="1171475">
                  <a:extLst>
                    <a:ext uri="{9D8B030D-6E8A-4147-A177-3AD203B41FA5}">
                      <a16:colId xmlns:a16="http://schemas.microsoft.com/office/drawing/2014/main" xmlns="" val="20003"/>
                    </a:ext>
                  </a:extLst>
                </a:gridCol>
                <a:gridCol w="1171475">
                  <a:extLst>
                    <a:ext uri="{9D8B030D-6E8A-4147-A177-3AD203B41FA5}">
                      <a16:colId xmlns:a16="http://schemas.microsoft.com/office/drawing/2014/main" xmlns="" val="20004"/>
                    </a:ext>
                  </a:extLst>
                </a:gridCol>
              </a:tblGrid>
              <a:tr h="487425">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65" name="Google Shape;565;p52"/>
          <p:cNvGraphicFramePr/>
          <p:nvPr/>
        </p:nvGraphicFramePr>
        <p:xfrm>
          <a:off x="81475" y="2730125"/>
          <a:ext cx="5857425" cy="516050"/>
        </p:xfrm>
        <a:graphic>
          <a:graphicData uri="http://schemas.openxmlformats.org/drawingml/2006/table">
            <a:tbl>
              <a:tblPr>
                <a:noFill/>
                <a:tableStyleId>{7D9A748A-5EDF-47A2-A65E-5F4390420DF3}</a:tableStyleId>
              </a:tblPr>
              <a:tblGrid>
                <a:gridCol w="836775">
                  <a:extLst>
                    <a:ext uri="{9D8B030D-6E8A-4147-A177-3AD203B41FA5}">
                      <a16:colId xmlns:a16="http://schemas.microsoft.com/office/drawing/2014/main" xmlns="" val="20000"/>
                    </a:ext>
                  </a:extLst>
                </a:gridCol>
                <a:gridCol w="836775">
                  <a:extLst>
                    <a:ext uri="{9D8B030D-6E8A-4147-A177-3AD203B41FA5}">
                      <a16:colId xmlns:a16="http://schemas.microsoft.com/office/drawing/2014/main" xmlns="" val="20001"/>
                    </a:ext>
                  </a:extLst>
                </a:gridCol>
                <a:gridCol w="836775">
                  <a:extLst>
                    <a:ext uri="{9D8B030D-6E8A-4147-A177-3AD203B41FA5}">
                      <a16:colId xmlns:a16="http://schemas.microsoft.com/office/drawing/2014/main" xmlns="" val="20002"/>
                    </a:ext>
                  </a:extLst>
                </a:gridCol>
                <a:gridCol w="836775">
                  <a:extLst>
                    <a:ext uri="{9D8B030D-6E8A-4147-A177-3AD203B41FA5}">
                      <a16:colId xmlns:a16="http://schemas.microsoft.com/office/drawing/2014/main" xmlns="" val="20003"/>
                    </a:ext>
                  </a:extLst>
                </a:gridCol>
                <a:gridCol w="836775">
                  <a:extLst>
                    <a:ext uri="{9D8B030D-6E8A-4147-A177-3AD203B41FA5}">
                      <a16:colId xmlns:a16="http://schemas.microsoft.com/office/drawing/2014/main" xmlns="" val="20004"/>
                    </a:ext>
                  </a:extLst>
                </a:gridCol>
                <a:gridCol w="836775">
                  <a:extLst>
                    <a:ext uri="{9D8B030D-6E8A-4147-A177-3AD203B41FA5}">
                      <a16:colId xmlns:a16="http://schemas.microsoft.com/office/drawing/2014/main" xmlns="" val="20005"/>
                    </a:ext>
                  </a:extLst>
                </a:gridCol>
                <a:gridCol w="836775">
                  <a:extLst>
                    <a:ext uri="{9D8B030D-6E8A-4147-A177-3AD203B41FA5}">
                      <a16:colId xmlns:a16="http://schemas.microsoft.com/office/drawing/2014/main" xmlns="" val="20006"/>
                    </a:ext>
                  </a:extLst>
                </a:gridCol>
              </a:tblGrid>
              <a:tr h="516050">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66" name="Google Shape;566;p52"/>
          <p:cNvGraphicFramePr/>
          <p:nvPr/>
        </p:nvGraphicFramePr>
        <p:xfrm>
          <a:off x="81800" y="3246175"/>
          <a:ext cx="5857250" cy="610400"/>
        </p:xfrm>
        <a:graphic>
          <a:graphicData uri="http://schemas.openxmlformats.org/drawingml/2006/table">
            <a:tbl>
              <a:tblPr>
                <a:noFill/>
                <a:tableStyleId>{7D9A748A-5EDF-47A2-A65E-5F4390420DF3}</a:tableStyleId>
              </a:tblPr>
              <a:tblGrid>
                <a:gridCol w="418375">
                  <a:extLst>
                    <a:ext uri="{9D8B030D-6E8A-4147-A177-3AD203B41FA5}">
                      <a16:colId xmlns:a16="http://schemas.microsoft.com/office/drawing/2014/main" xmlns="" val="20000"/>
                    </a:ext>
                  </a:extLst>
                </a:gridCol>
                <a:gridCol w="418375">
                  <a:extLst>
                    <a:ext uri="{9D8B030D-6E8A-4147-A177-3AD203B41FA5}">
                      <a16:colId xmlns:a16="http://schemas.microsoft.com/office/drawing/2014/main" xmlns="" val="20001"/>
                    </a:ext>
                  </a:extLst>
                </a:gridCol>
                <a:gridCol w="418375">
                  <a:extLst>
                    <a:ext uri="{9D8B030D-6E8A-4147-A177-3AD203B41FA5}">
                      <a16:colId xmlns:a16="http://schemas.microsoft.com/office/drawing/2014/main" xmlns="" val="20002"/>
                    </a:ext>
                  </a:extLst>
                </a:gridCol>
                <a:gridCol w="418375">
                  <a:extLst>
                    <a:ext uri="{9D8B030D-6E8A-4147-A177-3AD203B41FA5}">
                      <a16:colId xmlns:a16="http://schemas.microsoft.com/office/drawing/2014/main" xmlns="" val="20003"/>
                    </a:ext>
                  </a:extLst>
                </a:gridCol>
                <a:gridCol w="418375">
                  <a:extLst>
                    <a:ext uri="{9D8B030D-6E8A-4147-A177-3AD203B41FA5}">
                      <a16:colId xmlns:a16="http://schemas.microsoft.com/office/drawing/2014/main" xmlns="" val="20004"/>
                    </a:ext>
                  </a:extLst>
                </a:gridCol>
                <a:gridCol w="418375">
                  <a:extLst>
                    <a:ext uri="{9D8B030D-6E8A-4147-A177-3AD203B41FA5}">
                      <a16:colId xmlns:a16="http://schemas.microsoft.com/office/drawing/2014/main" xmlns="" val="20005"/>
                    </a:ext>
                  </a:extLst>
                </a:gridCol>
                <a:gridCol w="418375">
                  <a:extLst>
                    <a:ext uri="{9D8B030D-6E8A-4147-A177-3AD203B41FA5}">
                      <a16:colId xmlns:a16="http://schemas.microsoft.com/office/drawing/2014/main" xmlns="" val="20006"/>
                    </a:ext>
                  </a:extLst>
                </a:gridCol>
                <a:gridCol w="418375">
                  <a:extLst>
                    <a:ext uri="{9D8B030D-6E8A-4147-A177-3AD203B41FA5}">
                      <a16:colId xmlns:a16="http://schemas.microsoft.com/office/drawing/2014/main" xmlns="" val="20007"/>
                    </a:ext>
                  </a:extLst>
                </a:gridCol>
                <a:gridCol w="418375">
                  <a:extLst>
                    <a:ext uri="{9D8B030D-6E8A-4147-A177-3AD203B41FA5}">
                      <a16:colId xmlns:a16="http://schemas.microsoft.com/office/drawing/2014/main" xmlns="" val="20008"/>
                    </a:ext>
                  </a:extLst>
                </a:gridCol>
                <a:gridCol w="418375">
                  <a:extLst>
                    <a:ext uri="{9D8B030D-6E8A-4147-A177-3AD203B41FA5}">
                      <a16:colId xmlns:a16="http://schemas.microsoft.com/office/drawing/2014/main" xmlns="" val="20009"/>
                    </a:ext>
                  </a:extLst>
                </a:gridCol>
                <a:gridCol w="418375">
                  <a:extLst>
                    <a:ext uri="{9D8B030D-6E8A-4147-A177-3AD203B41FA5}">
                      <a16:colId xmlns:a16="http://schemas.microsoft.com/office/drawing/2014/main" xmlns="" val="20010"/>
                    </a:ext>
                  </a:extLst>
                </a:gridCol>
                <a:gridCol w="418375">
                  <a:extLst>
                    <a:ext uri="{9D8B030D-6E8A-4147-A177-3AD203B41FA5}">
                      <a16:colId xmlns:a16="http://schemas.microsoft.com/office/drawing/2014/main" xmlns="" val="20011"/>
                    </a:ext>
                  </a:extLst>
                </a:gridCol>
                <a:gridCol w="418375">
                  <a:extLst>
                    <a:ext uri="{9D8B030D-6E8A-4147-A177-3AD203B41FA5}">
                      <a16:colId xmlns:a16="http://schemas.microsoft.com/office/drawing/2014/main" xmlns="" val="20012"/>
                    </a:ext>
                  </a:extLst>
                </a:gridCol>
                <a:gridCol w="418375">
                  <a:extLst>
                    <a:ext uri="{9D8B030D-6E8A-4147-A177-3AD203B41FA5}">
                      <a16:colId xmlns:a16="http://schemas.microsoft.com/office/drawing/2014/main" xmlns="" val="20013"/>
                    </a:ext>
                  </a:extLst>
                </a:gridCol>
              </a:tblGrid>
              <a:tr h="61040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67" name="Google Shape;567;p52"/>
          <p:cNvGraphicFramePr/>
          <p:nvPr/>
        </p:nvGraphicFramePr>
        <p:xfrm>
          <a:off x="81525" y="3856575"/>
          <a:ext cx="5857475" cy="516050"/>
        </p:xfrm>
        <a:graphic>
          <a:graphicData uri="http://schemas.openxmlformats.org/drawingml/2006/table">
            <a:tbl>
              <a:tblPr>
                <a:noFill/>
                <a:tableStyleId>{7D9A748A-5EDF-47A2-A65E-5F4390420DF3}</a:tableStyleId>
              </a:tblPr>
              <a:tblGrid>
                <a:gridCol w="450575">
                  <a:extLst>
                    <a:ext uri="{9D8B030D-6E8A-4147-A177-3AD203B41FA5}">
                      <a16:colId xmlns:a16="http://schemas.microsoft.com/office/drawing/2014/main" xmlns="" val="20000"/>
                    </a:ext>
                  </a:extLst>
                </a:gridCol>
                <a:gridCol w="450575">
                  <a:extLst>
                    <a:ext uri="{9D8B030D-6E8A-4147-A177-3AD203B41FA5}">
                      <a16:colId xmlns:a16="http://schemas.microsoft.com/office/drawing/2014/main" xmlns="" val="20001"/>
                    </a:ext>
                  </a:extLst>
                </a:gridCol>
                <a:gridCol w="450575">
                  <a:extLst>
                    <a:ext uri="{9D8B030D-6E8A-4147-A177-3AD203B41FA5}">
                      <a16:colId xmlns:a16="http://schemas.microsoft.com/office/drawing/2014/main" xmlns="" val="20002"/>
                    </a:ext>
                  </a:extLst>
                </a:gridCol>
                <a:gridCol w="450575">
                  <a:extLst>
                    <a:ext uri="{9D8B030D-6E8A-4147-A177-3AD203B41FA5}">
                      <a16:colId xmlns:a16="http://schemas.microsoft.com/office/drawing/2014/main" xmlns="" val="20003"/>
                    </a:ext>
                  </a:extLst>
                </a:gridCol>
                <a:gridCol w="450575">
                  <a:extLst>
                    <a:ext uri="{9D8B030D-6E8A-4147-A177-3AD203B41FA5}">
                      <a16:colId xmlns:a16="http://schemas.microsoft.com/office/drawing/2014/main" xmlns="" val="20004"/>
                    </a:ext>
                  </a:extLst>
                </a:gridCol>
                <a:gridCol w="450575">
                  <a:extLst>
                    <a:ext uri="{9D8B030D-6E8A-4147-A177-3AD203B41FA5}">
                      <a16:colId xmlns:a16="http://schemas.microsoft.com/office/drawing/2014/main" xmlns="" val="20005"/>
                    </a:ext>
                  </a:extLst>
                </a:gridCol>
                <a:gridCol w="450575">
                  <a:extLst>
                    <a:ext uri="{9D8B030D-6E8A-4147-A177-3AD203B41FA5}">
                      <a16:colId xmlns:a16="http://schemas.microsoft.com/office/drawing/2014/main" xmlns="" val="20006"/>
                    </a:ext>
                  </a:extLst>
                </a:gridCol>
                <a:gridCol w="450575">
                  <a:extLst>
                    <a:ext uri="{9D8B030D-6E8A-4147-A177-3AD203B41FA5}">
                      <a16:colId xmlns:a16="http://schemas.microsoft.com/office/drawing/2014/main" xmlns="" val="20007"/>
                    </a:ext>
                  </a:extLst>
                </a:gridCol>
                <a:gridCol w="450575">
                  <a:extLst>
                    <a:ext uri="{9D8B030D-6E8A-4147-A177-3AD203B41FA5}">
                      <a16:colId xmlns:a16="http://schemas.microsoft.com/office/drawing/2014/main" xmlns="" val="20008"/>
                    </a:ext>
                  </a:extLst>
                </a:gridCol>
                <a:gridCol w="450575">
                  <a:extLst>
                    <a:ext uri="{9D8B030D-6E8A-4147-A177-3AD203B41FA5}">
                      <a16:colId xmlns:a16="http://schemas.microsoft.com/office/drawing/2014/main" xmlns="" val="20009"/>
                    </a:ext>
                  </a:extLst>
                </a:gridCol>
                <a:gridCol w="450575">
                  <a:extLst>
                    <a:ext uri="{9D8B030D-6E8A-4147-A177-3AD203B41FA5}">
                      <a16:colId xmlns:a16="http://schemas.microsoft.com/office/drawing/2014/main" xmlns="" val="20010"/>
                    </a:ext>
                  </a:extLst>
                </a:gridCol>
                <a:gridCol w="450575">
                  <a:extLst>
                    <a:ext uri="{9D8B030D-6E8A-4147-A177-3AD203B41FA5}">
                      <a16:colId xmlns:a16="http://schemas.microsoft.com/office/drawing/2014/main" xmlns="" val="20011"/>
                    </a:ext>
                  </a:extLst>
                </a:gridCol>
                <a:gridCol w="450575">
                  <a:extLst>
                    <a:ext uri="{9D8B030D-6E8A-4147-A177-3AD203B41FA5}">
                      <a16:colId xmlns:a16="http://schemas.microsoft.com/office/drawing/2014/main" xmlns=""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568" name="Google Shape;568;p52"/>
          <p:cNvGraphicFramePr/>
          <p:nvPr/>
        </p:nvGraphicFramePr>
        <p:xfrm>
          <a:off x="81800" y="4372625"/>
          <a:ext cx="5857150" cy="516050"/>
        </p:xfrm>
        <a:graphic>
          <a:graphicData uri="http://schemas.openxmlformats.org/drawingml/2006/table">
            <a:tbl>
              <a:tblPr>
                <a:noFill/>
                <a:tableStyleId>{7D9A748A-5EDF-47A2-A65E-5F4390420DF3}</a:tableStyleId>
              </a:tblPr>
              <a:tblGrid>
                <a:gridCol w="450550">
                  <a:extLst>
                    <a:ext uri="{9D8B030D-6E8A-4147-A177-3AD203B41FA5}">
                      <a16:colId xmlns:a16="http://schemas.microsoft.com/office/drawing/2014/main" xmlns="" val="20000"/>
                    </a:ext>
                  </a:extLst>
                </a:gridCol>
                <a:gridCol w="450550">
                  <a:extLst>
                    <a:ext uri="{9D8B030D-6E8A-4147-A177-3AD203B41FA5}">
                      <a16:colId xmlns:a16="http://schemas.microsoft.com/office/drawing/2014/main" xmlns="" val="20001"/>
                    </a:ext>
                  </a:extLst>
                </a:gridCol>
                <a:gridCol w="450550">
                  <a:extLst>
                    <a:ext uri="{9D8B030D-6E8A-4147-A177-3AD203B41FA5}">
                      <a16:colId xmlns:a16="http://schemas.microsoft.com/office/drawing/2014/main" xmlns="" val="20002"/>
                    </a:ext>
                  </a:extLst>
                </a:gridCol>
                <a:gridCol w="450550">
                  <a:extLst>
                    <a:ext uri="{9D8B030D-6E8A-4147-A177-3AD203B41FA5}">
                      <a16:colId xmlns:a16="http://schemas.microsoft.com/office/drawing/2014/main" xmlns="" val="20003"/>
                    </a:ext>
                  </a:extLst>
                </a:gridCol>
                <a:gridCol w="450550">
                  <a:extLst>
                    <a:ext uri="{9D8B030D-6E8A-4147-A177-3AD203B41FA5}">
                      <a16:colId xmlns:a16="http://schemas.microsoft.com/office/drawing/2014/main" xmlns="" val="20004"/>
                    </a:ext>
                  </a:extLst>
                </a:gridCol>
                <a:gridCol w="450550">
                  <a:extLst>
                    <a:ext uri="{9D8B030D-6E8A-4147-A177-3AD203B41FA5}">
                      <a16:colId xmlns:a16="http://schemas.microsoft.com/office/drawing/2014/main" xmlns="" val="20005"/>
                    </a:ext>
                  </a:extLst>
                </a:gridCol>
                <a:gridCol w="450550">
                  <a:extLst>
                    <a:ext uri="{9D8B030D-6E8A-4147-A177-3AD203B41FA5}">
                      <a16:colId xmlns:a16="http://schemas.microsoft.com/office/drawing/2014/main" xmlns="" val="20006"/>
                    </a:ext>
                  </a:extLst>
                </a:gridCol>
                <a:gridCol w="450550">
                  <a:extLst>
                    <a:ext uri="{9D8B030D-6E8A-4147-A177-3AD203B41FA5}">
                      <a16:colId xmlns:a16="http://schemas.microsoft.com/office/drawing/2014/main" xmlns="" val="20007"/>
                    </a:ext>
                  </a:extLst>
                </a:gridCol>
                <a:gridCol w="450550">
                  <a:extLst>
                    <a:ext uri="{9D8B030D-6E8A-4147-A177-3AD203B41FA5}">
                      <a16:colId xmlns:a16="http://schemas.microsoft.com/office/drawing/2014/main" xmlns="" val="20008"/>
                    </a:ext>
                  </a:extLst>
                </a:gridCol>
                <a:gridCol w="450550">
                  <a:extLst>
                    <a:ext uri="{9D8B030D-6E8A-4147-A177-3AD203B41FA5}">
                      <a16:colId xmlns:a16="http://schemas.microsoft.com/office/drawing/2014/main" xmlns="" val="20009"/>
                    </a:ext>
                  </a:extLst>
                </a:gridCol>
                <a:gridCol w="450550">
                  <a:extLst>
                    <a:ext uri="{9D8B030D-6E8A-4147-A177-3AD203B41FA5}">
                      <a16:colId xmlns:a16="http://schemas.microsoft.com/office/drawing/2014/main" xmlns="" val="20010"/>
                    </a:ext>
                  </a:extLst>
                </a:gridCol>
                <a:gridCol w="450550">
                  <a:extLst>
                    <a:ext uri="{9D8B030D-6E8A-4147-A177-3AD203B41FA5}">
                      <a16:colId xmlns:a16="http://schemas.microsoft.com/office/drawing/2014/main" xmlns="" val="20011"/>
                    </a:ext>
                  </a:extLst>
                </a:gridCol>
                <a:gridCol w="450550">
                  <a:extLst>
                    <a:ext uri="{9D8B030D-6E8A-4147-A177-3AD203B41FA5}">
                      <a16:colId xmlns:a16="http://schemas.microsoft.com/office/drawing/2014/main" xmlns="" val="20012"/>
                    </a:ext>
                  </a:extLst>
                </a:gridCol>
              </a:tblGrid>
              <a:tr h="516050">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solidFill>
                      <a:srgbClr val="E69138"/>
                    </a:solidFill>
                  </a:tcPr>
                </a:tc>
                <a:tc hMerge="1">
                  <a:txBody>
                    <a:bodyPr/>
                    <a:lstStyle/>
                    <a:p>
                      <a:endParaRPr lang="en-US"/>
                    </a:p>
                  </a:txBody>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572"/>
        <p:cNvGrpSpPr/>
        <p:nvPr/>
      </p:nvGrpSpPr>
      <p:grpSpPr>
        <a:xfrm>
          <a:off x="0" y="0"/>
          <a:ext cx="0" cy="0"/>
          <a:chOff x="0" y="0"/>
          <a:chExt cx="0" cy="0"/>
        </a:xfrm>
      </p:grpSpPr>
      <p:sp>
        <p:nvSpPr>
          <p:cNvPr id="573" name="Google Shape;573;p53"/>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74" name="Google Shape;574;p53"/>
          <p:cNvGraphicFramePr/>
          <p:nvPr/>
        </p:nvGraphicFramePr>
        <p:xfrm>
          <a:off x="5979675" y="501800"/>
          <a:ext cx="2405850" cy="4330975"/>
        </p:xfrm>
        <a:graphic>
          <a:graphicData uri="http://schemas.openxmlformats.org/drawingml/2006/table">
            <a:tbl>
              <a:tblPr>
                <a:noFill/>
                <a:tableStyleId>{7D9A748A-5EDF-47A2-A65E-5F4390420DF3}</a:tableStyleId>
              </a:tblPr>
              <a:tblGrid>
                <a:gridCol w="872600">
                  <a:extLst>
                    <a:ext uri="{9D8B030D-6E8A-4147-A177-3AD203B41FA5}">
                      <a16:colId xmlns:a16="http://schemas.microsoft.com/office/drawing/2014/main" xmlns="" val="20000"/>
                    </a:ext>
                  </a:extLst>
                </a:gridCol>
                <a:gridCol w="766625">
                  <a:extLst>
                    <a:ext uri="{9D8B030D-6E8A-4147-A177-3AD203B41FA5}">
                      <a16:colId xmlns:a16="http://schemas.microsoft.com/office/drawing/2014/main" xmlns="" val="20001"/>
                    </a:ext>
                  </a:extLst>
                </a:gridCol>
                <a:gridCol w="766625">
                  <a:extLst>
                    <a:ext uri="{9D8B030D-6E8A-4147-A177-3AD203B41FA5}">
                      <a16:colId xmlns:a16="http://schemas.microsoft.com/office/drawing/2014/main" xmlns="" val="20002"/>
                    </a:ext>
                  </a:extLst>
                </a:gridCol>
              </a:tblGrid>
              <a:tr h="529275">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29275">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29275">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m</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529275">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r</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626050">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529275">
                <a:tc>
                  <a:txBody>
                    <a:bodyPr/>
                    <a:lstStyle/>
                    <a:p>
                      <a:pPr marL="0" lvl="0" indent="0" algn="ctr" rtl="0">
                        <a:spcBef>
                          <a:spcPts val="0"/>
                        </a:spcBef>
                        <a:spcAft>
                          <a:spcPts val="0"/>
                        </a:spcAft>
                        <a:buNone/>
                      </a:pPr>
                      <a:r>
                        <a:rPr lang="en"/>
                        <a:t>v</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y</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529275">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##ch</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##ut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6"/>
                  </a:ext>
                </a:extLst>
              </a:tr>
              <a:tr h="529275">
                <a:tc gridSpan="3">
                  <a:txBody>
                    <a:bodyPr/>
                    <a:lstStyle/>
                    <a:p>
                      <a:pPr marL="0" lvl="0" indent="0" algn="ctr" rtl="0">
                        <a:spcBef>
                          <a:spcPts val="0"/>
                        </a:spcBef>
                        <a:spcAft>
                          <a:spcPts val="0"/>
                        </a:spcAft>
                        <a:buNone/>
                      </a:pPr>
                      <a:r>
                        <a:rPr lang="en"/>
                        <a:t>ma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xmlns="" val="10007"/>
                  </a:ext>
                </a:extLst>
              </a:tr>
            </a:tbl>
          </a:graphicData>
        </a:graphic>
      </p:graphicFrame>
      <p:sp>
        <p:nvSpPr>
          <p:cNvPr id="575" name="Google Shape;575;p53"/>
          <p:cNvSpPr txBox="1">
            <a:spLocks noGrp="1"/>
          </p:cNvSpPr>
          <p:nvPr>
            <p:ph type="body" idx="4294967295"/>
          </p:nvPr>
        </p:nvSpPr>
        <p:spPr>
          <a:xfrm>
            <a:off x="4856500" y="236055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 =</a:t>
            </a:r>
            <a:endParaRPr/>
          </a:p>
        </p:txBody>
      </p:sp>
      <p:sp>
        <p:nvSpPr>
          <p:cNvPr id="576" name="Google Shape;576;p53"/>
          <p:cNvSpPr txBox="1">
            <a:spLocks noGrp="1"/>
          </p:cNvSpPr>
          <p:nvPr>
            <p:ph type="body" idx="4294967295"/>
          </p:nvPr>
        </p:nvSpPr>
        <p:spPr>
          <a:xfrm>
            <a:off x="1785850" y="9376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577" name="Google Shape;577;p53"/>
          <p:cNvGraphicFramePr/>
          <p:nvPr/>
        </p:nvGraphicFramePr>
        <p:xfrm>
          <a:off x="888850" y="1466875"/>
          <a:ext cx="3365350" cy="1188630"/>
        </p:xfrm>
        <a:graphic>
          <a:graphicData uri="http://schemas.openxmlformats.org/drawingml/2006/table">
            <a:tbl>
              <a:tblPr>
                <a:noFill/>
                <a:tableStyleId>{7D9A748A-5EDF-47A2-A65E-5F4390420DF3}</a:tableStyleId>
              </a:tblPr>
              <a:tblGrid>
                <a:gridCol w="2595800">
                  <a:extLst>
                    <a:ext uri="{9D8B030D-6E8A-4147-A177-3AD203B41FA5}">
                      <a16:colId xmlns:a16="http://schemas.microsoft.com/office/drawing/2014/main" xmlns="" val="20000"/>
                    </a:ext>
                  </a:extLst>
                </a:gridCol>
                <a:gridCol w="769550">
                  <a:extLst>
                    <a:ext uri="{9D8B030D-6E8A-4147-A177-3AD203B41FA5}">
                      <a16:colId xmlns:a16="http://schemas.microsoft.com/office/drawing/2014/main" xmlns="" val="20001"/>
                    </a:ext>
                  </a:extLst>
                </a:gridCol>
              </a:tblGrid>
              <a:tr h="308550">
                <a:tc>
                  <a:txBody>
                    <a:bodyPr/>
                    <a:lstStyle/>
                    <a:p>
                      <a:pPr marL="0" lvl="0" indent="0" algn="ctr" rtl="0">
                        <a:spcBef>
                          <a:spcPts val="0"/>
                        </a:spcBef>
                        <a:spcAft>
                          <a:spcPts val="0"/>
                        </a:spcAft>
                        <a:buNone/>
                      </a:pPr>
                      <a:r>
                        <a:rPr lang="en"/>
                        <a:t>##c + ##h</a:t>
                      </a:r>
                      <a:endParaRPr/>
                    </a:p>
                  </a:txBody>
                  <a:tcPr marL="91425" marR="91425" marT="91425" marB="91425" anchor="ctr"/>
                </a:tc>
                <a:tc>
                  <a:txBody>
                    <a:bodyPr/>
                    <a:lstStyle/>
                    <a:p>
                      <a:pPr marL="0" lvl="0" indent="0" algn="ctr" rtl="0">
                        <a:spcBef>
                          <a:spcPts val="0"/>
                        </a:spcBef>
                        <a:spcAft>
                          <a:spcPts val="0"/>
                        </a:spcAft>
                        <a:buNone/>
                      </a:pPr>
                      <a:r>
                        <a:rPr lang="en"/>
                        <a:t>##ch</a:t>
                      </a:r>
                      <a:endParaRPr/>
                    </a:p>
                  </a:txBody>
                  <a:tcPr marL="91425" marR="91425" marT="91425" marB="91425" anchor="ctr"/>
                </a:tc>
                <a:extLst>
                  <a:ext uri="{0D108BD9-81ED-4DB2-BD59-A6C34878D82A}">
                    <a16:rowId xmlns:a16="http://schemas.microsoft.com/office/drawing/2014/main" xmlns="" val="10000"/>
                  </a:ext>
                </a:extLst>
              </a:tr>
              <a:tr h="308550">
                <a:tc>
                  <a:txBody>
                    <a:bodyPr/>
                    <a:lstStyle/>
                    <a:p>
                      <a:pPr marL="0" lvl="0" indent="0" algn="ctr" rtl="0">
                        <a:spcBef>
                          <a:spcPts val="0"/>
                        </a:spcBef>
                        <a:spcAft>
                          <a:spcPts val="0"/>
                        </a:spcAft>
                        <a:buNone/>
                      </a:pPr>
                      <a:r>
                        <a:rPr lang="en"/>
                        <a:t>##u + ##t</a:t>
                      </a:r>
                      <a:endParaRPr/>
                    </a:p>
                  </a:txBody>
                  <a:tcPr marL="91425" marR="91425" marT="91425" marB="91425" anchor="ctr"/>
                </a:tc>
                <a:tc>
                  <a:txBody>
                    <a:bodyPr/>
                    <a:lstStyle/>
                    <a:p>
                      <a:pPr marL="0" lvl="0" indent="0" algn="ctr" rtl="0">
                        <a:spcBef>
                          <a:spcPts val="0"/>
                        </a:spcBef>
                        <a:spcAft>
                          <a:spcPts val="0"/>
                        </a:spcAft>
                        <a:buNone/>
                      </a:pPr>
                      <a:r>
                        <a:rPr lang="en"/>
                        <a:t>##ut</a:t>
                      </a:r>
                      <a:endParaRPr/>
                    </a:p>
                  </a:txBody>
                  <a:tcPr marL="91425" marR="91425" marT="91425" marB="91425" anchor="ctr"/>
                </a:tc>
                <a:extLst>
                  <a:ext uri="{0D108BD9-81ED-4DB2-BD59-A6C34878D82A}">
                    <a16:rowId xmlns:a16="http://schemas.microsoft.com/office/drawing/2014/main" xmlns="" val="10001"/>
                  </a:ext>
                </a:extLst>
              </a:tr>
              <a:tr h="308550">
                <a:tc>
                  <a:txBody>
                    <a:bodyPr/>
                    <a:lstStyle/>
                    <a:p>
                      <a:pPr marL="0" lvl="0" indent="0" algn="ctr" rtl="0">
                        <a:spcBef>
                          <a:spcPts val="0"/>
                        </a:spcBef>
                        <a:spcAft>
                          <a:spcPts val="0"/>
                        </a:spcAft>
                        <a:buNone/>
                      </a:pPr>
                      <a:r>
                        <a:rPr lang="en"/>
                        <a:t>m + ##a</a:t>
                      </a:r>
                      <a:endParaRPr/>
                    </a:p>
                  </a:txBody>
                  <a:tcPr marL="91425" marR="91425" marT="91425" marB="91425" anchor="ctr"/>
                </a:tc>
                <a:tc>
                  <a:txBody>
                    <a:bodyPr/>
                    <a:lstStyle/>
                    <a:p>
                      <a:pPr marL="0" lvl="0" indent="0" algn="ctr" rtl="0">
                        <a:spcBef>
                          <a:spcPts val="0"/>
                        </a:spcBef>
                        <a:spcAft>
                          <a:spcPts val="0"/>
                        </a:spcAft>
                        <a:buNone/>
                      </a:pPr>
                      <a:r>
                        <a:rPr lang="en"/>
                        <a:t>ma</a:t>
                      </a:r>
                      <a:endParaRPr/>
                    </a:p>
                  </a:txBody>
                  <a:tcPr marL="91425" marR="91425" marT="91425" marB="91425" anchor="ctr"/>
                </a:tc>
                <a:extLst>
                  <a:ext uri="{0D108BD9-81ED-4DB2-BD59-A6C34878D82A}">
                    <a16:rowId xmlns:a16="http://schemas.microsoft.com/office/drawing/2014/main" xmlns="" val="10002"/>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54"/>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graphicFrame>
        <p:nvGraphicFramePr>
          <p:cNvPr id="583" name="Google Shape;583;p54"/>
          <p:cNvGraphicFramePr/>
          <p:nvPr/>
        </p:nvGraphicFramePr>
        <p:xfrm>
          <a:off x="4610575" y="1294388"/>
          <a:ext cx="4374850" cy="3655250"/>
        </p:xfrm>
        <a:graphic>
          <a:graphicData uri="http://schemas.openxmlformats.org/drawingml/2006/table">
            <a:tbl>
              <a:tblPr>
                <a:noFill/>
                <a:tableStyleId>{7D9A748A-5EDF-47A2-A65E-5F4390420DF3}</a:tableStyleId>
              </a:tblPr>
              <a:tblGrid>
                <a:gridCol w="811225">
                  <a:extLst>
                    <a:ext uri="{9D8B030D-6E8A-4147-A177-3AD203B41FA5}">
                      <a16:colId xmlns:a16="http://schemas.microsoft.com/office/drawing/2014/main" xmlns="" val="20000"/>
                    </a:ext>
                  </a:extLst>
                </a:gridCol>
                <a:gridCol w="712725">
                  <a:extLst>
                    <a:ext uri="{9D8B030D-6E8A-4147-A177-3AD203B41FA5}">
                      <a16:colId xmlns:a16="http://schemas.microsoft.com/office/drawing/2014/main" xmlns="" val="20001"/>
                    </a:ext>
                  </a:extLst>
                </a:gridCol>
                <a:gridCol w="712725">
                  <a:extLst>
                    <a:ext uri="{9D8B030D-6E8A-4147-A177-3AD203B41FA5}">
                      <a16:colId xmlns:a16="http://schemas.microsoft.com/office/drawing/2014/main" xmlns="" val="20002"/>
                    </a:ext>
                  </a:extLst>
                </a:gridCol>
                <a:gridCol w="712725">
                  <a:extLst>
                    <a:ext uri="{9D8B030D-6E8A-4147-A177-3AD203B41FA5}">
                      <a16:colId xmlns:a16="http://schemas.microsoft.com/office/drawing/2014/main" xmlns="" val="20003"/>
                    </a:ext>
                  </a:extLst>
                </a:gridCol>
                <a:gridCol w="678750">
                  <a:extLst>
                    <a:ext uri="{9D8B030D-6E8A-4147-A177-3AD203B41FA5}">
                      <a16:colId xmlns:a16="http://schemas.microsoft.com/office/drawing/2014/main" xmlns="" val="20004"/>
                    </a:ext>
                  </a:extLst>
                </a:gridCol>
                <a:gridCol w="746700">
                  <a:extLst>
                    <a:ext uri="{9D8B030D-6E8A-4147-A177-3AD203B41FA5}">
                      <a16:colId xmlns:a16="http://schemas.microsoft.com/office/drawing/2014/main" xmlns="" val="20005"/>
                    </a:ext>
                  </a:extLst>
                </a:gridCol>
              </a:tblGrid>
              <a:tr h="481075">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##c</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##voluti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machin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28325">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23575">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##ing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##volutio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481075">
                <a:tc>
                  <a:txBody>
                    <a:bodyPr/>
                    <a:lstStyle/>
                    <a:p>
                      <a:pPr marL="0" lvl="0" indent="0" algn="ctr" rtl="0">
                        <a:spcBef>
                          <a:spcPts val="0"/>
                        </a:spcBef>
                        <a:spcAft>
                          <a:spcPts val="0"/>
                        </a:spcAft>
                        <a:buNone/>
                      </a:pPr>
                      <a:r>
                        <a:rPr lang="en" sz="1100"/>
                        <a:t>##s</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3"/>
                  </a:ext>
                </a:extLst>
              </a:tr>
              <a:tr h="569050">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##volutioniz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4"/>
                  </a:ext>
                </a:extLst>
              </a:tr>
              <a:tr h="518125">
                <a:tc>
                  <a:txBody>
                    <a:bodyPr/>
                    <a:lstStyle/>
                    <a:p>
                      <a:pPr marL="0" lvl="0" indent="0" algn="ctr" rtl="0">
                        <a:spcBef>
                          <a:spcPts val="0"/>
                        </a:spcBef>
                        <a:spcAft>
                          <a:spcPts val="0"/>
                        </a:spcAft>
                        <a:buNone/>
                      </a:pPr>
                      <a:r>
                        <a:rPr lang="en" sz="1100"/>
                        <a:t>##ch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##volut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5"/>
                  </a:ext>
                </a:extLst>
              </a:tr>
              <a:tr h="554025">
                <a:tc>
                  <a:txBody>
                    <a:bodyPr/>
                    <a:lstStyle/>
                    <a:p>
                      <a:pPr marL="0" lvl="0" indent="0" algn="ctr" rtl="0">
                        <a:spcBef>
                          <a:spcPts val="0"/>
                        </a:spcBef>
                        <a:spcAft>
                          <a:spcPts val="0"/>
                        </a:spcAft>
                        <a:buNone/>
                      </a:pPr>
                      <a:r>
                        <a:rPr lang="en" sz="1100"/>
                        <a:t>ma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##volutionar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6"/>
                  </a:ext>
                </a:extLst>
              </a:tr>
            </a:tbl>
          </a:graphicData>
        </a:graphic>
      </p:graphicFrame>
      <p:sp>
        <p:nvSpPr>
          <p:cNvPr id="584" name="Google Shape;584;p54"/>
          <p:cNvSpPr txBox="1">
            <a:spLocks noGrp="1"/>
          </p:cNvSpPr>
          <p:nvPr>
            <p:ph type="body" idx="4294967295"/>
          </p:nvPr>
        </p:nvSpPr>
        <p:spPr>
          <a:xfrm>
            <a:off x="5933075" y="838000"/>
            <a:ext cx="919500" cy="42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Vocab</a:t>
            </a:r>
            <a:endParaRPr/>
          </a:p>
        </p:txBody>
      </p:sp>
      <p:sp>
        <p:nvSpPr>
          <p:cNvPr id="585" name="Google Shape;585;p54"/>
          <p:cNvSpPr txBox="1">
            <a:spLocks noGrp="1"/>
          </p:cNvSpPr>
          <p:nvPr>
            <p:ph type="body" idx="4294967295"/>
          </p:nvPr>
        </p:nvSpPr>
        <p:spPr>
          <a:xfrm>
            <a:off x="2279388" y="83800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Merges</a:t>
            </a:r>
            <a:endParaRPr/>
          </a:p>
        </p:txBody>
      </p:sp>
      <p:graphicFrame>
        <p:nvGraphicFramePr>
          <p:cNvPr id="586" name="Google Shape;586;p54"/>
          <p:cNvGraphicFramePr/>
          <p:nvPr/>
        </p:nvGraphicFramePr>
        <p:xfrm>
          <a:off x="395425" y="1260350"/>
          <a:ext cx="4094425" cy="3780550"/>
        </p:xfrm>
        <a:graphic>
          <a:graphicData uri="http://schemas.openxmlformats.org/drawingml/2006/table">
            <a:tbl>
              <a:tblPr>
                <a:noFill/>
                <a:tableStyleId>{7D9A748A-5EDF-47A2-A65E-5F4390420DF3}</a:tableStyleId>
              </a:tblPr>
              <a:tblGrid>
                <a:gridCol w="1883975">
                  <a:extLst>
                    <a:ext uri="{9D8B030D-6E8A-4147-A177-3AD203B41FA5}">
                      <a16:colId xmlns:a16="http://schemas.microsoft.com/office/drawing/2014/main" xmlns="" val="20000"/>
                    </a:ext>
                  </a:extLst>
                </a:gridCol>
                <a:gridCol w="2210450">
                  <a:extLst>
                    <a:ext uri="{9D8B030D-6E8A-4147-A177-3AD203B41FA5}">
                      <a16:colId xmlns:a16="http://schemas.microsoft.com/office/drawing/2014/main" xmlns="" val="20001"/>
                    </a:ext>
                  </a:extLst>
                </a:gridCol>
              </a:tblGrid>
              <a:tr h="375075">
                <a:tc>
                  <a:txBody>
                    <a:bodyPr/>
                    <a:lstStyle/>
                    <a:p>
                      <a:pPr marL="0" lvl="0" indent="0" algn="ctr" rtl="0">
                        <a:spcBef>
                          <a:spcPts val="0"/>
                        </a:spcBef>
                        <a:spcAft>
                          <a:spcPts val="0"/>
                        </a:spcAft>
                        <a:buNone/>
                      </a:pPr>
                      <a:r>
                        <a:rPr lang="en" sz="1200"/>
                        <a:t>##c + ##h = ##ch</a:t>
                      </a:r>
                      <a:endParaRPr sz="1200"/>
                    </a:p>
                  </a:txBody>
                  <a:tcPr marL="91425" marR="91425" marT="91425" marB="91425" anchor="ctr"/>
                </a:tc>
                <a:tc>
                  <a:txBody>
                    <a:bodyPr/>
                    <a:lstStyle/>
                    <a:p>
                      <a:pPr marL="0" lvl="0" indent="0" algn="ctr" rtl="0">
                        <a:spcBef>
                          <a:spcPts val="0"/>
                        </a:spcBef>
                        <a:spcAft>
                          <a:spcPts val="0"/>
                        </a:spcAft>
                        <a:buNone/>
                      </a:pPr>
                      <a:r>
                        <a:rPr lang="en" sz="1200"/>
                        <a:t>##voluti + ##o = ##volutio</a:t>
                      </a:r>
                      <a:endParaRPr sz="1200"/>
                    </a:p>
                  </a:txBody>
                  <a:tcPr marL="91425" marR="91425" marT="91425" marB="91425" anchor="ctr"/>
                </a:tc>
                <a:extLst>
                  <a:ext uri="{0D108BD9-81ED-4DB2-BD59-A6C34878D82A}">
                    <a16:rowId xmlns:a16="http://schemas.microsoft.com/office/drawing/2014/main" xmlns="" val="10000"/>
                  </a:ext>
                </a:extLst>
              </a:tr>
              <a:tr h="375075">
                <a:tc>
                  <a:txBody>
                    <a:bodyPr/>
                    <a:lstStyle/>
                    <a:p>
                      <a:pPr marL="0" lvl="0" indent="0" algn="ctr" rtl="0">
                        <a:spcBef>
                          <a:spcPts val="0"/>
                        </a:spcBef>
                        <a:spcAft>
                          <a:spcPts val="0"/>
                        </a:spcAft>
                        <a:buNone/>
                      </a:pPr>
                      <a:r>
                        <a:rPr lang="en" sz="1200"/>
                        <a:t>##u + ##t = ##ut</a:t>
                      </a:r>
                      <a:endParaRPr sz="1200"/>
                    </a:p>
                  </a:txBody>
                  <a:tcPr marL="91425" marR="91425" marT="91425" marB="91425" anchor="ctr"/>
                </a:tc>
                <a:tc>
                  <a:txBody>
                    <a:bodyPr/>
                    <a:lstStyle/>
                    <a:p>
                      <a:pPr marL="0" lvl="0" indent="0" algn="ctr" rtl="0">
                        <a:spcBef>
                          <a:spcPts val="0"/>
                        </a:spcBef>
                        <a:spcAft>
                          <a:spcPts val="0"/>
                        </a:spcAft>
                        <a:buNone/>
                      </a:pPr>
                      <a:r>
                        <a:rPr lang="en" sz="1200"/>
                        <a:t>##volutio + ##n = ##volution</a:t>
                      </a:r>
                      <a:endParaRPr sz="1200"/>
                    </a:p>
                  </a:txBody>
                  <a:tcPr marL="91425" marR="91425" marT="91425" marB="91425" anchor="ctr"/>
                </a:tc>
                <a:extLst>
                  <a:ext uri="{0D108BD9-81ED-4DB2-BD59-A6C34878D82A}">
                    <a16:rowId xmlns:a16="http://schemas.microsoft.com/office/drawing/2014/main" xmlns="" val="10001"/>
                  </a:ext>
                </a:extLst>
              </a:tr>
              <a:tr h="547400">
                <a:tc>
                  <a:txBody>
                    <a:bodyPr/>
                    <a:lstStyle/>
                    <a:p>
                      <a:pPr marL="0" lvl="0" indent="0" algn="ctr" rtl="0">
                        <a:spcBef>
                          <a:spcPts val="0"/>
                        </a:spcBef>
                        <a:spcAft>
                          <a:spcPts val="0"/>
                        </a:spcAft>
                        <a:buNone/>
                      </a:pPr>
                      <a:r>
                        <a:rPr lang="en" sz="1200"/>
                        <a:t>m + ##a = ma</a:t>
                      </a:r>
                      <a:endParaRPr sz="1200"/>
                    </a:p>
                  </a:txBody>
                  <a:tcPr marL="91425" marR="91425" marT="91425" marB="91425" anchor="ctr"/>
                </a:tc>
                <a:tc>
                  <a:txBody>
                    <a:bodyPr/>
                    <a:lstStyle/>
                    <a:p>
                      <a:pPr marL="0" lvl="0" indent="0" algn="ctr" rtl="0">
                        <a:spcBef>
                          <a:spcPts val="0"/>
                        </a:spcBef>
                        <a:spcAft>
                          <a:spcPts val="0"/>
                        </a:spcAft>
                        <a:buNone/>
                      </a:pPr>
                      <a:r>
                        <a:rPr lang="en" sz="1200"/>
                        <a:t>##i + ##z = ##iz</a:t>
                      </a:r>
                      <a:endParaRPr sz="1200"/>
                    </a:p>
                  </a:txBody>
                  <a:tcPr marL="91425" marR="91425" marT="91425" marB="91425" anchor="ctr"/>
                </a:tc>
                <a:extLst>
                  <a:ext uri="{0D108BD9-81ED-4DB2-BD59-A6C34878D82A}">
                    <a16:rowId xmlns:a16="http://schemas.microsoft.com/office/drawing/2014/main" xmlns="" val="10002"/>
                  </a:ext>
                </a:extLst>
              </a:tr>
              <a:tr h="375075">
                <a:tc>
                  <a:txBody>
                    <a:bodyPr/>
                    <a:lstStyle/>
                    <a:p>
                      <a:pPr marL="0" lvl="0" indent="0" algn="ctr" rtl="0">
                        <a:spcBef>
                          <a:spcPts val="0"/>
                        </a:spcBef>
                        <a:spcAft>
                          <a:spcPts val="0"/>
                        </a:spcAft>
                        <a:buNone/>
                      </a:pPr>
                      <a:r>
                        <a:rPr lang="en" sz="1200"/>
                        <a:t>ma + ##ch = mach</a:t>
                      </a:r>
                      <a:endParaRPr sz="1200"/>
                    </a:p>
                  </a:txBody>
                  <a:tcPr marL="91425" marR="91425" marT="91425" marB="91425" anchor="ctr"/>
                </a:tc>
                <a:tc>
                  <a:txBody>
                    <a:bodyPr/>
                    <a:lstStyle/>
                    <a:p>
                      <a:pPr marL="0" lvl="0" indent="0" algn="ctr" rtl="0">
                        <a:spcBef>
                          <a:spcPts val="0"/>
                        </a:spcBef>
                        <a:spcAft>
                          <a:spcPts val="0"/>
                        </a:spcAft>
                        <a:buNone/>
                      </a:pPr>
                      <a:r>
                        <a:rPr lang="en" sz="1200"/>
                        <a:t>machi + ##n = machin</a:t>
                      </a:r>
                      <a:endParaRPr sz="1200"/>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3"/>
                  </a:ext>
                </a:extLst>
              </a:tr>
              <a:tr h="375075">
                <a:tc>
                  <a:txBody>
                    <a:bodyPr/>
                    <a:lstStyle/>
                    <a:p>
                      <a:pPr marL="0" lvl="0" indent="0" algn="ctr" rtl="0">
                        <a:spcBef>
                          <a:spcPts val="0"/>
                        </a:spcBef>
                        <a:spcAft>
                          <a:spcPts val="0"/>
                        </a:spcAft>
                        <a:buNone/>
                      </a:pPr>
                      <a:r>
                        <a:rPr lang="en" sz="1200"/>
                        <a:t>##v + ##o = ##vo</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##i + ##n = ##in</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4"/>
                  </a:ext>
                </a:extLst>
              </a:tr>
              <a:tr h="375075">
                <a:tc>
                  <a:txBody>
                    <a:bodyPr/>
                    <a:lstStyle/>
                    <a:p>
                      <a:pPr marL="0" lvl="0" indent="0" algn="ctr" rtl="0">
                        <a:spcBef>
                          <a:spcPts val="0"/>
                        </a:spcBef>
                        <a:spcAft>
                          <a:spcPts val="0"/>
                        </a:spcAft>
                        <a:buNone/>
                      </a:pPr>
                      <a:r>
                        <a:rPr lang="en" sz="1200"/>
                        <a:t>##vo + ##l = ##vol</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##in + ##g = ##ing</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5"/>
                  </a:ext>
                </a:extLst>
              </a:tr>
              <a:tr h="375075">
                <a:tc>
                  <a:txBody>
                    <a:bodyPr/>
                    <a:lstStyle/>
                    <a:p>
                      <a:pPr marL="0" lvl="0" indent="0" algn="ctr" rtl="0">
                        <a:spcBef>
                          <a:spcPts val="0"/>
                        </a:spcBef>
                        <a:spcAft>
                          <a:spcPts val="0"/>
                        </a:spcAft>
                        <a:buNone/>
                      </a:pPr>
                      <a:r>
                        <a:rPr lang="en" sz="1200"/>
                        <a:t>##vol + ##ut = ##volut</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#volution + #iz = ##volutioniz</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6"/>
                  </a:ext>
                </a:extLst>
              </a:tr>
              <a:tr h="491350">
                <a:tc>
                  <a:txBody>
                    <a:bodyPr/>
                    <a:lstStyle/>
                    <a:p>
                      <a:pPr marL="0" lvl="0" indent="0" algn="ctr" rtl="0">
                        <a:spcBef>
                          <a:spcPts val="0"/>
                        </a:spcBef>
                        <a:spcAft>
                          <a:spcPts val="0"/>
                        </a:spcAft>
                        <a:buNone/>
                      </a:pPr>
                      <a:r>
                        <a:rPr lang="en" sz="1200"/>
                        <a:t>mach + ##i = machi</a:t>
                      </a:r>
                      <a:endParaRPr sz="1200"/>
                    </a:p>
                  </a:txBody>
                  <a:tcPr marL="91425" marR="91425" marT="91425" marB="91425"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sz="1200"/>
                        <a:t>#volution + #a = ##volutiona</a:t>
                      </a:r>
                      <a:endParaRPr sz="120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xmlns="" val="10007"/>
                  </a:ext>
                </a:extLst>
              </a:tr>
              <a:tr h="491350">
                <a:tc>
                  <a:txBody>
                    <a:bodyPr/>
                    <a:lstStyle/>
                    <a:p>
                      <a:pPr marL="0" lvl="0" indent="0" algn="ctr" rtl="0">
                        <a:spcBef>
                          <a:spcPts val="0"/>
                        </a:spcBef>
                        <a:spcAft>
                          <a:spcPts val="0"/>
                        </a:spcAft>
                        <a:buNone/>
                      </a:pPr>
                      <a:r>
                        <a:rPr lang="en" sz="1200"/>
                        <a:t>##volut + ##i = ##voluti</a:t>
                      </a:r>
                      <a:endParaRPr sz="1200"/>
                    </a:p>
                  </a:txBody>
                  <a:tcPr marL="91425" marR="91425" marT="91425" marB="91425" anchor="ctr"/>
                </a:tc>
                <a:tc>
                  <a:txBody>
                    <a:bodyPr/>
                    <a:lstStyle/>
                    <a:p>
                      <a:pPr marL="0" lvl="0" indent="0" algn="ctr" rtl="0">
                        <a:spcBef>
                          <a:spcPts val="0"/>
                        </a:spcBef>
                        <a:spcAft>
                          <a:spcPts val="0"/>
                        </a:spcAft>
                        <a:buNone/>
                      </a:pPr>
                      <a:r>
                        <a:rPr lang="en" sz="1200"/>
                        <a:t>#volutiona + #r = ##volutionar</a:t>
                      </a:r>
                      <a:endParaRPr sz="1200"/>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xmlns="" val="10008"/>
                  </a:ext>
                </a:extLst>
              </a:tr>
            </a:tbl>
          </a:graphicData>
        </a:graphic>
      </p:graphicFrame>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WordPiece</a:t>
            </a:r>
            <a:endParaRPr sz="3000"/>
          </a:p>
        </p:txBody>
      </p:sp>
      <p:sp>
        <p:nvSpPr>
          <p:cNvPr id="592" name="Google Shape;592;p55"/>
          <p:cNvSpPr txBox="1">
            <a:spLocks noGrp="1"/>
          </p:cNvSpPr>
          <p:nvPr>
            <p:ph type="body" idx="4294967295"/>
          </p:nvPr>
        </p:nvSpPr>
        <p:spPr>
          <a:xfrm>
            <a:off x="5272175" y="1260350"/>
            <a:ext cx="9195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t>machine</a:t>
            </a:r>
            <a:endParaRPr dirty="0"/>
          </a:p>
        </p:txBody>
      </p:sp>
      <p:sp>
        <p:nvSpPr>
          <p:cNvPr id="593" name="Google Shape;593;p55"/>
          <p:cNvSpPr txBox="1">
            <a:spLocks noGrp="1"/>
          </p:cNvSpPr>
          <p:nvPr>
            <p:ph type="body" idx="4294967295"/>
          </p:nvPr>
        </p:nvSpPr>
        <p:spPr>
          <a:xfrm>
            <a:off x="1727138" y="837950"/>
            <a:ext cx="919500" cy="42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Vocab</a:t>
            </a:r>
            <a:endParaRPr dirty="0"/>
          </a:p>
        </p:txBody>
      </p:sp>
      <p:graphicFrame>
        <p:nvGraphicFramePr>
          <p:cNvPr id="594" name="Google Shape;594;p55"/>
          <p:cNvGraphicFramePr/>
          <p:nvPr/>
        </p:nvGraphicFramePr>
        <p:xfrm>
          <a:off x="364500" y="1260338"/>
          <a:ext cx="4374850" cy="3655250"/>
        </p:xfrm>
        <a:graphic>
          <a:graphicData uri="http://schemas.openxmlformats.org/drawingml/2006/table">
            <a:tbl>
              <a:tblPr>
                <a:noFill/>
                <a:tableStyleId>{7D9A748A-5EDF-47A2-A65E-5F4390420DF3}</a:tableStyleId>
              </a:tblPr>
              <a:tblGrid>
                <a:gridCol w="811225">
                  <a:extLst>
                    <a:ext uri="{9D8B030D-6E8A-4147-A177-3AD203B41FA5}">
                      <a16:colId xmlns:a16="http://schemas.microsoft.com/office/drawing/2014/main" xmlns="" val="20000"/>
                    </a:ext>
                  </a:extLst>
                </a:gridCol>
                <a:gridCol w="712725">
                  <a:extLst>
                    <a:ext uri="{9D8B030D-6E8A-4147-A177-3AD203B41FA5}">
                      <a16:colId xmlns:a16="http://schemas.microsoft.com/office/drawing/2014/main" xmlns="" val="20001"/>
                    </a:ext>
                  </a:extLst>
                </a:gridCol>
                <a:gridCol w="712725">
                  <a:extLst>
                    <a:ext uri="{9D8B030D-6E8A-4147-A177-3AD203B41FA5}">
                      <a16:colId xmlns:a16="http://schemas.microsoft.com/office/drawing/2014/main" xmlns="" val="20002"/>
                    </a:ext>
                  </a:extLst>
                </a:gridCol>
                <a:gridCol w="712725">
                  <a:extLst>
                    <a:ext uri="{9D8B030D-6E8A-4147-A177-3AD203B41FA5}">
                      <a16:colId xmlns:a16="http://schemas.microsoft.com/office/drawing/2014/main" xmlns="" val="20003"/>
                    </a:ext>
                  </a:extLst>
                </a:gridCol>
                <a:gridCol w="678750">
                  <a:extLst>
                    <a:ext uri="{9D8B030D-6E8A-4147-A177-3AD203B41FA5}">
                      <a16:colId xmlns:a16="http://schemas.microsoft.com/office/drawing/2014/main" xmlns="" val="20004"/>
                    </a:ext>
                  </a:extLst>
                </a:gridCol>
                <a:gridCol w="746700">
                  <a:extLst>
                    <a:ext uri="{9D8B030D-6E8A-4147-A177-3AD203B41FA5}">
                      <a16:colId xmlns:a16="http://schemas.microsoft.com/office/drawing/2014/main" xmlns="" val="20005"/>
                    </a:ext>
                  </a:extLst>
                </a:gridCol>
              </a:tblGrid>
              <a:tr h="481075">
                <a:tc>
                  <a:txBody>
                    <a:bodyPr/>
                    <a:lstStyle/>
                    <a:p>
                      <a:pPr marL="0" lvl="0" indent="0" algn="ctr" rtl="0">
                        <a:spcBef>
                          <a:spcPts val="0"/>
                        </a:spcBef>
                        <a:spcAft>
                          <a:spcPts val="0"/>
                        </a:spcAft>
                        <a:buNone/>
                      </a:pPr>
                      <a:r>
                        <a:rPr lang="en" sz="1100"/>
                        <a:t>##a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##c</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##d</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##e</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##voluti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machin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r h="528325">
                <a:tc>
                  <a:txBody>
                    <a:bodyPr/>
                    <a:lstStyle/>
                    <a:p>
                      <a:pPr marL="0" lvl="0" indent="0" algn="ctr" rtl="0">
                        <a:spcBef>
                          <a:spcPts val="0"/>
                        </a:spcBef>
                        <a:spcAft>
                          <a:spcPts val="0"/>
                        </a:spcAft>
                        <a:buNone/>
                      </a:pPr>
                      <a:r>
                        <a:rPr lang="en" sz="1100"/>
                        <a:t>##g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l</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1"/>
                  </a:ext>
                </a:extLst>
              </a:tr>
              <a:tr h="523575">
                <a:tc>
                  <a:txBody>
                    <a:bodyPr/>
                    <a:lstStyle/>
                    <a:p>
                      <a:pPr marL="0" lvl="0" indent="0" algn="ctr" rtl="0">
                        <a:spcBef>
                          <a:spcPts val="0"/>
                        </a:spcBef>
                        <a:spcAft>
                          <a:spcPts val="0"/>
                        </a:spcAft>
                        <a:buNone/>
                      </a:pPr>
                      <a:r>
                        <a:rPr lang="en" sz="1100"/>
                        <a:t>m</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##ing</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sz="1100"/>
                        <a:t>##volutio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2"/>
                  </a:ext>
                </a:extLst>
              </a:tr>
              <a:tr h="481075">
                <a:tc>
                  <a:txBody>
                    <a:bodyPr/>
                    <a:lstStyle/>
                    <a:p>
                      <a:pPr marL="0" lvl="0" indent="0" algn="ctr" rtl="0">
                        <a:spcBef>
                          <a:spcPts val="0"/>
                        </a:spcBef>
                        <a:spcAft>
                          <a:spcPts val="0"/>
                        </a:spcAft>
                        <a:buNone/>
                      </a:pPr>
                      <a:r>
                        <a:rPr lang="en" sz="1100"/>
                        <a:t>##s</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3"/>
                  </a:ext>
                </a:extLst>
              </a:tr>
              <a:tr h="569050">
                <a:tc>
                  <a:txBody>
                    <a:bodyPr/>
                    <a:lstStyle/>
                    <a:p>
                      <a:pPr marL="0" lvl="0" indent="0" algn="ctr" rtl="0">
                        <a:spcBef>
                          <a:spcPts val="0"/>
                        </a:spcBef>
                        <a:spcAft>
                          <a:spcPts val="0"/>
                        </a:spcAft>
                        <a:buNone/>
                      </a:pPr>
                      <a:r>
                        <a:rPr lang="en" sz="1100"/>
                        <a:t>##u</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##y</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##r</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##volutioniz</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4"/>
                  </a:ext>
                </a:extLst>
              </a:tr>
              <a:tr h="518125">
                <a:tc>
                  <a:txBody>
                    <a:bodyPr/>
                    <a:lstStyle/>
                    <a:p>
                      <a:pPr marL="0" lvl="0" indent="0" algn="ctr" rtl="0">
                        <a:spcBef>
                          <a:spcPts val="0"/>
                        </a:spcBef>
                        <a:spcAft>
                          <a:spcPts val="0"/>
                        </a:spcAft>
                        <a:buNone/>
                      </a:pPr>
                      <a:r>
                        <a:rPr lang="en" sz="1100"/>
                        <a:t>##ch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##volut</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a:t>##volutiona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5"/>
                  </a:ext>
                </a:extLst>
              </a:tr>
              <a:tr h="554025">
                <a:tc>
                  <a:txBody>
                    <a:bodyPr/>
                    <a:lstStyle/>
                    <a:p>
                      <a:pPr marL="0" lvl="0" indent="0" algn="ctr" rtl="0">
                        <a:spcBef>
                          <a:spcPts val="0"/>
                        </a:spcBef>
                        <a:spcAft>
                          <a:spcPts val="0"/>
                        </a:spcAft>
                        <a:buNone/>
                      </a:pPr>
                      <a:r>
                        <a:rPr lang="en" sz="1100"/>
                        <a:t>ma</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dirty="0"/>
                        <a:t>##vol</a:t>
                      </a:r>
                      <a:endParaRPr sz="11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sz="1100"/>
                        <a:t>machi</a:t>
                      </a:r>
                      <a:endParaRPr sz="110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gridSpan="2">
                  <a:txBody>
                    <a:bodyPr/>
                    <a:lstStyle/>
                    <a:p>
                      <a:pPr marL="0" lvl="0" indent="0" algn="ctr" rtl="0">
                        <a:spcBef>
                          <a:spcPts val="0"/>
                        </a:spcBef>
                        <a:spcAft>
                          <a:spcPts val="0"/>
                        </a:spcAft>
                        <a:buNone/>
                      </a:pPr>
                      <a:r>
                        <a:rPr lang="en" sz="1100" dirty="0"/>
                        <a:t>##volutionar</a:t>
                      </a:r>
                      <a:endParaRPr sz="1100" dirty="0"/>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xmlns="" val="10006"/>
                  </a:ext>
                </a:extLst>
              </a:tr>
            </a:tbl>
          </a:graphicData>
        </a:graphic>
      </p:graphicFrame>
      <p:sp>
        <p:nvSpPr>
          <p:cNvPr id="595" name="Google Shape;595;p55"/>
          <p:cNvSpPr txBox="1">
            <a:spLocks noGrp="1"/>
          </p:cNvSpPr>
          <p:nvPr>
            <p:ph type="body" idx="4294967295"/>
          </p:nvPr>
        </p:nvSpPr>
        <p:spPr>
          <a:xfrm>
            <a:off x="6891250" y="445550"/>
            <a:ext cx="8496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machin</a:t>
            </a:r>
            <a:endParaRPr/>
          </a:p>
        </p:txBody>
      </p:sp>
      <p:sp>
        <p:nvSpPr>
          <p:cNvPr id="596" name="Google Shape;596;p55"/>
          <p:cNvSpPr txBox="1">
            <a:spLocks noGrp="1"/>
          </p:cNvSpPr>
          <p:nvPr>
            <p:ph type="body" idx="4294967295"/>
          </p:nvPr>
        </p:nvSpPr>
        <p:spPr>
          <a:xfrm>
            <a:off x="6891250" y="1792550"/>
            <a:ext cx="8496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##e</a:t>
            </a:r>
            <a:endParaRPr/>
          </a:p>
        </p:txBody>
      </p:sp>
      <p:cxnSp>
        <p:nvCxnSpPr>
          <p:cNvPr id="597" name="Google Shape;597;p55"/>
          <p:cNvCxnSpPr>
            <a:stCxn id="592" idx="3"/>
            <a:endCxn id="595" idx="1"/>
          </p:cNvCxnSpPr>
          <p:nvPr/>
        </p:nvCxnSpPr>
        <p:spPr>
          <a:xfrm rot="10800000" flipH="1">
            <a:off x="6191675" y="711650"/>
            <a:ext cx="699600" cy="814800"/>
          </a:xfrm>
          <a:prstGeom prst="straightConnector1">
            <a:avLst/>
          </a:prstGeom>
          <a:noFill/>
          <a:ln w="19050" cap="flat" cmpd="sng">
            <a:solidFill>
              <a:schemeClr val="dk2"/>
            </a:solidFill>
            <a:prstDash val="solid"/>
            <a:round/>
            <a:headEnd type="none" w="med" len="med"/>
            <a:tailEnd type="triangle" w="med" len="med"/>
          </a:ln>
        </p:spPr>
      </p:cxnSp>
      <p:sp>
        <p:nvSpPr>
          <p:cNvPr id="598" name="Google Shape;598;p55"/>
          <p:cNvSpPr txBox="1">
            <a:spLocks noGrp="1"/>
          </p:cNvSpPr>
          <p:nvPr>
            <p:ph type="body" idx="4294967295"/>
          </p:nvPr>
        </p:nvSpPr>
        <p:spPr>
          <a:xfrm>
            <a:off x="5084230" y="3580225"/>
            <a:ext cx="12954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convolution</a:t>
            </a:r>
            <a:endParaRPr/>
          </a:p>
        </p:txBody>
      </p:sp>
      <p:sp>
        <p:nvSpPr>
          <p:cNvPr id="599" name="Google Shape;599;p55"/>
          <p:cNvSpPr txBox="1">
            <a:spLocks noGrp="1"/>
          </p:cNvSpPr>
          <p:nvPr>
            <p:ph type="body" idx="4294967295"/>
          </p:nvPr>
        </p:nvSpPr>
        <p:spPr>
          <a:xfrm>
            <a:off x="6891250" y="2577250"/>
            <a:ext cx="8496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UNK</a:t>
            </a:r>
            <a:endParaRPr/>
          </a:p>
        </p:txBody>
      </p:sp>
      <p:sp>
        <p:nvSpPr>
          <p:cNvPr id="600" name="Google Shape;600;p55"/>
          <p:cNvSpPr txBox="1">
            <a:spLocks noGrp="1"/>
          </p:cNvSpPr>
          <p:nvPr>
            <p:ph type="body" idx="4294967295"/>
          </p:nvPr>
        </p:nvSpPr>
        <p:spPr>
          <a:xfrm>
            <a:off x="6891250" y="3238175"/>
            <a:ext cx="8496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##o</a:t>
            </a:r>
            <a:endParaRPr/>
          </a:p>
        </p:txBody>
      </p:sp>
      <p:cxnSp>
        <p:nvCxnSpPr>
          <p:cNvPr id="601" name="Google Shape;601;p55"/>
          <p:cNvCxnSpPr>
            <a:stCxn id="598" idx="3"/>
            <a:endCxn id="599" idx="1"/>
          </p:cNvCxnSpPr>
          <p:nvPr/>
        </p:nvCxnSpPr>
        <p:spPr>
          <a:xfrm rot="10800000" flipH="1">
            <a:off x="6379630" y="2843425"/>
            <a:ext cx="511500" cy="1002900"/>
          </a:xfrm>
          <a:prstGeom prst="straightConnector1">
            <a:avLst/>
          </a:prstGeom>
          <a:noFill/>
          <a:ln w="19050" cap="flat" cmpd="sng">
            <a:solidFill>
              <a:schemeClr val="dk2"/>
            </a:solidFill>
            <a:prstDash val="solid"/>
            <a:round/>
            <a:headEnd type="none" w="med" len="med"/>
            <a:tailEnd type="triangle" w="med" len="med"/>
          </a:ln>
        </p:spPr>
      </p:cxnSp>
      <p:cxnSp>
        <p:nvCxnSpPr>
          <p:cNvPr id="602" name="Google Shape;602;p55"/>
          <p:cNvCxnSpPr>
            <a:stCxn id="592" idx="3"/>
            <a:endCxn id="596" idx="1"/>
          </p:cNvCxnSpPr>
          <p:nvPr/>
        </p:nvCxnSpPr>
        <p:spPr>
          <a:xfrm>
            <a:off x="6191675" y="1526450"/>
            <a:ext cx="699600" cy="532200"/>
          </a:xfrm>
          <a:prstGeom prst="straightConnector1">
            <a:avLst/>
          </a:prstGeom>
          <a:noFill/>
          <a:ln w="19050" cap="flat" cmpd="sng">
            <a:solidFill>
              <a:schemeClr val="dk2"/>
            </a:solidFill>
            <a:prstDash val="solid"/>
            <a:round/>
            <a:headEnd type="none" w="med" len="med"/>
            <a:tailEnd type="triangle" w="med" len="med"/>
          </a:ln>
        </p:spPr>
      </p:cxnSp>
      <p:sp>
        <p:nvSpPr>
          <p:cNvPr id="603" name="Google Shape;603;p55"/>
          <p:cNvSpPr txBox="1">
            <a:spLocks noGrp="1"/>
          </p:cNvSpPr>
          <p:nvPr>
            <p:ph type="body" idx="4294967295"/>
          </p:nvPr>
        </p:nvSpPr>
        <p:spPr>
          <a:xfrm>
            <a:off x="6891250" y="3899100"/>
            <a:ext cx="8496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##n</a:t>
            </a:r>
            <a:endParaRPr/>
          </a:p>
        </p:txBody>
      </p:sp>
      <p:cxnSp>
        <p:nvCxnSpPr>
          <p:cNvPr id="604" name="Google Shape;604;p55"/>
          <p:cNvCxnSpPr>
            <a:stCxn id="598" idx="3"/>
            <a:endCxn id="600" idx="1"/>
          </p:cNvCxnSpPr>
          <p:nvPr/>
        </p:nvCxnSpPr>
        <p:spPr>
          <a:xfrm rot="10800000" flipH="1">
            <a:off x="6379630" y="3504325"/>
            <a:ext cx="511500" cy="342000"/>
          </a:xfrm>
          <a:prstGeom prst="straightConnector1">
            <a:avLst/>
          </a:prstGeom>
          <a:noFill/>
          <a:ln w="19050" cap="flat" cmpd="sng">
            <a:solidFill>
              <a:schemeClr val="dk2"/>
            </a:solidFill>
            <a:prstDash val="solid"/>
            <a:round/>
            <a:headEnd type="none" w="med" len="med"/>
            <a:tailEnd type="triangle" w="med" len="med"/>
          </a:ln>
        </p:spPr>
      </p:cxnSp>
      <p:cxnSp>
        <p:nvCxnSpPr>
          <p:cNvPr id="605" name="Google Shape;605;p55"/>
          <p:cNvCxnSpPr>
            <a:stCxn id="598" idx="3"/>
            <a:endCxn id="603" idx="1"/>
          </p:cNvCxnSpPr>
          <p:nvPr/>
        </p:nvCxnSpPr>
        <p:spPr>
          <a:xfrm>
            <a:off x="6379630" y="3846325"/>
            <a:ext cx="511500" cy="318900"/>
          </a:xfrm>
          <a:prstGeom prst="straightConnector1">
            <a:avLst/>
          </a:prstGeom>
          <a:noFill/>
          <a:ln w="19050" cap="flat" cmpd="sng">
            <a:solidFill>
              <a:schemeClr val="dk2"/>
            </a:solidFill>
            <a:prstDash val="solid"/>
            <a:round/>
            <a:headEnd type="none" w="med" len="med"/>
            <a:tailEnd type="triangle" w="med" len="med"/>
          </a:ln>
        </p:spPr>
      </p:cxnSp>
      <p:sp>
        <p:nvSpPr>
          <p:cNvPr id="606" name="Google Shape;606;p55"/>
          <p:cNvSpPr txBox="1">
            <a:spLocks noGrp="1"/>
          </p:cNvSpPr>
          <p:nvPr>
            <p:ph type="body" idx="4294967295"/>
          </p:nvPr>
        </p:nvSpPr>
        <p:spPr>
          <a:xfrm>
            <a:off x="6891250" y="4560025"/>
            <a:ext cx="1338300" cy="532200"/>
          </a:xfrm>
          <a:prstGeom prst="rect">
            <a:avLst/>
          </a:prstGeom>
          <a:solidFill>
            <a:srgbClr val="E6913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##volution</a:t>
            </a:r>
            <a:endParaRPr/>
          </a:p>
        </p:txBody>
      </p:sp>
      <p:cxnSp>
        <p:nvCxnSpPr>
          <p:cNvPr id="607" name="Google Shape;607;p55"/>
          <p:cNvCxnSpPr>
            <a:stCxn id="598" idx="3"/>
            <a:endCxn id="606" idx="1"/>
          </p:cNvCxnSpPr>
          <p:nvPr/>
        </p:nvCxnSpPr>
        <p:spPr>
          <a:xfrm>
            <a:off x="6379630" y="3846325"/>
            <a:ext cx="511500" cy="9798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Unigram</a:t>
            </a:r>
            <a:endParaRPr sz="3000" dirty="0"/>
          </a:p>
        </p:txBody>
      </p:sp>
      <p:sp>
        <p:nvSpPr>
          <p:cNvPr id="2" name="Snip Single Corner Rectangle 1"/>
          <p:cNvSpPr/>
          <p:nvPr/>
        </p:nvSpPr>
        <p:spPr>
          <a:xfrm>
            <a:off x="803429" y="1145219"/>
            <a:ext cx="2392532" cy="1633491"/>
          </a:xfrm>
          <a:prstGeom prst="snip1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r>
              <a:rPr lang="en-US" sz="1200" dirty="0" smtClean="0">
                <a:solidFill>
                  <a:schemeClr val="dk1"/>
                </a:solidFill>
                <a:latin typeface="Golos Text"/>
                <a:ea typeface="Golos Text"/>
                <a:cs typeface="Golos Text"/>
              </a:rPr>
              <a:t>Vocabulary</a:t>
            </a:r>
            <a:endParaRPr lang="en-US" sz="1200" dirty="0">
              <a:solidFill>
                <a:schemeClr val="dk1"/>
              </a:solidFill>
              <a:latin typeface="Golos Text"/>
              <a:ea typeface="Golos Text"/>
              <a:cs typeface="Golos Text"/>
            </a:endParaRPr>
          </a:p>
        </p:txBody>
      </p:sp>
      <p:sp>
        <p:nvSpPr>
          <p:cNvPr id="20" name="Snip Single Corner Rectangle 19"/>
          <p:cNvSpPr/>
          <p:nvPr/>
        </p:nvSpPr>
        <p:spPr>
          <a:xfrm>
            <a:off x="3830715" y="1393794"/>
            <a:ext cx="1842116" cy="1136342"/>
          </a:xfrm>
          <a:prstGeom prst="snip1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r>
              <a:rPr lang="en-US" sz="1200" dirty="0" smtClean="0">
                <a:solidFill>
                  <a:schemeClr val="dk1"/>
                </a:solidFill>
                <a:latin typeface="Golos Text"/>
                <a:ea typeface="Golos Text"/>
                <a:cs typeface="Golos Text"/>
              </a:rPr>
              <a:t>Vocabulary</a:t>
            </a:r>
            <a:endParaRPr lang="en-US" sz="1200" dirty="0">
              <a:solidFill>
                <a:schemeClr val="dk1"/>
              </a:solidFill>
              <a:latin typeface="Golos Text"/>
              <a:ea typeface="Golos Text"/>
              <a:cs typeface="Golos Text"/>
            </a:endParaRPr>
          </a:p>
        </p:txBody>
      </p:sp>
      <p:sp>
        <p:nvSpPr>
          <p:cNvPr id="21" name="Snip Single Corner Rectangle 20"/>
          <p:cNvSpPr/>
          <p:nvPr/>
        </p:nvSpPr>
        <p:spPr>
          <a:xfrm>
            <a:off x="6367508" y="1544714"/>
            <a:ext cx="1265067" cy="834501"/>
          </a:xfrm>
          <a:prstGeom prst="snip1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r>
              <a:rPr lang="en-US" sz="1200" dirty="0" smtClean="0">
                <a:solidFill>
                  <a:schemeClr val="dk1"/>
                </a:solidFill>
                <a:latin typeface="Golos Text"/>
                <a:ea typeface="Golos Text"/>
                <a:cs typeface="Golos Text"/>
              </a:rPr>
              <a:t>Vocabulary</a:t>
            </a:r>
            <a:endParaRPr lang="en-US" sz="1200" dirty="0">
              <a:solidFill>
                <a:schemeClr val="dk1"/>
              </a:solidFill>
              <a:latin typeface="Golos Text"/>
              <a:ea typeface="Golos Text"/>
              <a:cs typeface="Golos Text"/>
            </a:endParaRPr>
          </a:p>
        </p:txBody>
      </p:sp>
      <p:cxnSp>
        <p:nvCxnSpPr>
          <p:cNvPr id="4" name="Straight Arrow Connector 3"/>
          <p:cNvCxnSpPr>
            <a:stCxn id="2" idx="0"/>
            <a:endCxn id="20" idx="2"/>
          </p:cNvCxnSpPr>
          <p:nvPr/>
        </p:nvCxnSpPr>
        <p:spPr>
          <a:xfrm>
            <a:off x="3195961" y="1961965"/>
            <a:ext cx="63475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a:stCxn id="20" idx="0"/>
            <a:endCxn id="21" idx="2"/>
          </p:cNvCxnSpPr>
          <p:nvPr/>
        </p:nvCxnSpPr>
        <p:spPr>
          <a:xfrm>
            <a:off x="5672831" y="1961965"/>
            <a:ext cx="694677"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1" name="Google Shape;620;p57"/>
          <p:cNvSpPr txBox="1">
            <a:spLocks/>
          </p:cNvSpPr>
          <p:nvPr/>
        </p:nvSpPr>
        <p:spPr>
          <a:xfrm>
            <a:off x="777223" y="3396269"/>
            <a:ext cx="7949100" cy="7052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buFont typeface="Golos Text"/>
              <a:buNone/>
            </a:pPr>
            <a:r>
              <a:rPr lang="en-US" dirty="0" smtClean="0"/>
              <a:t>The overall training strategy is to start with very large vocabulary and the iteratively reduce it</a:t>
            </a:r>
            <a:endParaRPr lang="en-US" dirty="0"/>
          </a:p>
        </p:txBody>
      </p:sp>
    </p:spTree>
    <p:extLst>
      <p:ext uri="{BB962C8B-B14F-4D97-AF65-F5344CB8AC3E}">
        <p14:creationId xmlns:p14="http://schemas.microsoft.com/office/powerpoint/2010/main" val="27464619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1"/>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Tokenizer</a:t>
            </a:r>
            <a:endParaRPr sz="3000"/>
          </a:p>
        </p:txBody>
      </p:sp>
      <p:sp>
        <p:nvSpPr>
          <p:cNvPr id="207" name="Google Shape;207;p21"/>
          <p:cNvSpPr txBox="1">
            <a:spLocks noGrp="1"/>
          </p:cNvSpPr>
          <p:nvPr>
            <p:ph type="body" idx="4294967295"/>
          </p:nvPr>
        </p:nvSpPr>
        <p:spPr>
          <a:xfrm>
            <a:off x="813175" y="991900"/>
            <a:ext cx="7949100" cy="91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Tokenization is a way of separating a piece of text into smaller units called tokens. Tokens can be either words, characters, or subwords. Tokenization can be broadly classified into 3 types – word, character, and subword (n-gram characters) tokenization.</a:t>
            </a:r>
            <a:endParaRPr/>
          </a:p>
        </p:txBody>
      </p:sp>
      <p:sp>
        <p:nvSpPr>
          <p:cNvPr id="208" name="Google Shape;208;p21"/>
          <p:cNvSpPr/>
          <p:nvPr/>
        </p:nvSpPr>
        <p:spPr>
          <a:xfrm>
            <a:off x="1318800" y="2607425"/>
            <a:ext cx="1846800" cy="80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Word-based</a:t>
            </a:r>
            <a:endParaRPr>
              <a:latin typeface="Golos Text"/>
              <a:ea typeface="Golos Text"/>
              <a:cs typeface="Golos Text"/>
              <a:sym typeface="Golos Text"/>
            </a:endParaRPr>
          </a:p>
        </p:txBody>
      </p:sp>
      <p:sp>
        <p:nvSpPr>
          <p:cNvPr id="209" name="Google Shape;209;p21"/>
          <p:cNvSpPr/>
          <p:nvPr/>
        </p:nvSpPr>
        <p:spPr>
          <a:xfrm>
            <a:off x="3763250" y="2607425"/>
            <a:ext cx="1846800" cy="80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Character-based</a:t>
            </a:r>
            <a:endParaRPr>
              <a:latin typeface="Golos Text"/>
              <a:ea typeface="Golos Text"/>
              <a:cs typeface="Golos Text"/>
              <a:sym typeface="Golos Text"/>
            </a:endParaRPr>
          </a:p>
        </p:txBody>
      </p:sp>
      <p:sp>
        <p:nvSpPr>
          <p:cNvPr id="210" name="Google Shape;210;p21"/>
          <p:cNvSpPr/>
          <p:nvPr/>
        </p:nvSpPr>
        <p:spPr>
          <a:xfrm>
            <a:off x="6207700" y="2607425"/>
            <a:ext cx="1846800" cy="8058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Subword-based</a:t>
            </a:r>
            <a:endParaRPr>
              <a:latin typeface="Golos Text"/>
              <a:ea typeface="Golos Text"/>
              <a:cs typeface="Golos Text"/>
              <a:sym typeface="Golos Text"/>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Unigram</a:t>
            </a:r>
            <a:endParaRPr sz="3000" dirty="0"/>
          </a:p>
        </p:txBody>
      </p:sp>
      <mc:AlternateContent xmlns:mc="http://schemas.openxmlformats.org/markup-compatibility/2006" xmlns:a14="http://schemas.microsoft.com/office/drawing/2010/main">
        <mc:Choice Requires="a14">
          <p:graphicFrame>
            <p:nvGraphicFramePr>
              <p:cNvPr id="3" name="Table 2"/>
              <p:cNvGraphicFramePr>
                <a:graphicFrameLocks noGrp="1"/>
              </p:cNvGraphicFramePr>
              <p:nvPr>
                <p:extLst>
                  <p:ext uri="{D42A27DB-BD31-4B8C-83A1-F6EECF244321}">
                    <p14:modId xmlns:p14="http://schemas.microsoft.com/office/powerpoint/2010/main" val="1431069980"/>
                  </p:ext>
                </p:extLst>
              </p:nvPr>
            </p:nvGraphicFramePr>
            <p:xfrm>
              <a:off x="657851" y="1099042"/>
              <a:ext cx="7948473" cy="3810309"/>
            </p:xfrm>
            <a:graphic>
              <a:graphicData uri="http://schemas.openxmlformats.org/drawingml/2006/table">
                <a:tbl>
                  <a:tblPr firstRow="1" bandRow="1">
                    <a:tableStyleId>{7D9A748A-5EDF-47A2-A65E-5F4390420DF3}</a:tableStyleId>
                  </a:tblPr>
                  <a:tblGrid>
                    <a:gridCol w="2382175"/>
                    <a:gridCol w="5566298"/>
                  </a:tblGrid>
                  <a:tr h="423939">
                    <a:tc>
                      <a:txBody>
                        <a:bodyPr/>
                        <a:lstStyle/>
                        <a:p>
                          <a:pPr algn="ctr"/>
                          <a:r>
                            <a:rPr lang="en-US" dirty="0" smtClean="0"/>
                            <a:t>Text</a:t>
                          </a:r>
                          <a:endParaRPr lang="en-US" dirty="0"/>
                        </a:p>
                      </a:txBody>
                      <a:tcPr anchor="ctr"/>
                    </a:tc>
                    <a:tc>
                      <a:txBody>
                        <a:bodyPr/>
                        <a:lstStyle/>
                        <a:p>
                          <a:pPr algn="ctr"/>
                          <a:r>
                            <a:rPr lang="en-US" dirty="0" smtClean="0"/>
                            <a:t>This is a sentence</a:t>
                          </a:r>
                          <a:endParaRPr lang="en-US" dirty="0"/>
                        </a:p>
                      </a:txBody>
                      <a:tcPr anchor="ctr"/>
                    </a:tc>
                  </a:tr>
                  <a:tr h="1731172">
                    <a:tc>
                      <a:txBody>
                        <a:bodyPr/>
                        <a:lstStyle/>
                        <a:p>
                          <a:pPr algn="ctr"/>
                          <a:r>
                            <a:rPr lang="en-US" dirty="0" smtClean="0"/>
                            <a:t>Sequence</a:t>
                          </a:r>
                          <a:r>
                            <a:rPr lang="en-US" baseline="0" dirty="0" smtClean="0"/>
                            <a:t> of tokens</a:t>
                          </a:r>
                          <a:endParaRPr lang="en-US" dirty="0"/>
                        </a:p>
                      </a:txBody>
                      <a:tcPr anchor="ctr"/>
                    </a:tc>
                    <a:tc>
                      <a:txBody>
                        <a:bodyPr/>
                        <a:lstStyle/>
                        <a:p>
                          <a:pPr algn="ctr"/>
                          <a:endParaRPr lang="en-US" dirty="0"/>
                        </a:p>
                      </a:txBody>
                      <a:tcPr anchor="ctr"/>
                    </a:tc>
                  </a:tr>
                  <a:tr h="827599">
                    <a:tc>
                      <a:txBody>
                        <a:bodyPr/>
                        <a:lstStyle/>
                        <a:p>
                          <a:pPr algn="ctr"/>
                          <a:r>
                            <a:rPr lang="en-US" dirty="0" smtClean="0"/>
                            <a:t>Statistical Language</a:t>
                          </a:r>
                          <a:r>
                            <a:rPr lang="en-US" baseline="0" dirty="0" smtClean="0"/>
                            <a:t> Model</a:t>
                          </a:r>
                          <a:endParaRPr lang="en-US" dirty="0"/>
                        </a:p>
                      </a:txBody>
                      <a:tcPr anchor="ctr"/>
                    </a:tc>
                    <a:tc>
                      <a:txBody>
                        <a:bodyPr/>
                        <a:lstStyle/>
                        <a:p>
                          <a:pPr algn="ctr"/>
                          <a14:m>
                            <m:oMathPara xmlns:m="http://schemas.openxmlformats.org/officeDocument/2006/math">
                              <m:oMathParaPr>
                                <m:jc m:val="centerGroup"/>
                              </m:oMathParaPr>
                              <m:oMath xmlns:m="http://schemas.openxmlformats.org/officeDocument/2006/math">
                                <m:r>
                                  <a:rPr lang="en-US" b="0" i="1" smtClean="0">
                                    <a:latin typeface="Cambria Math"/>
                                  </a:rPr>
                                  <m:t>𝑃</m:t>
                                </m:r>
                                <m:r>
                                  <a:rPr lang="en-US" b="0" i="1" smtClean="0">
                                    <a:latin typeface="Cambria Math"/>
                                  </a:rPr>
                                  <m:t>(</m:t>
                                </m:r>
                                <m:sSub>
                                  <m:sSubPr>
                                    <m:ctrlPr>
                                      <a:rPr lang="en-US" b="0" i="1" smtClean="0">
                                        <a:latin typeface="Cambria Math"/>
                                      </a:rPr>
                                    </m:ctrlPr>
                                  </m:sSubPr>
                                  <m:e>
                                    <m:r>
                                      <a:rPr lang="en-US" b="0" i="1" smtClean="0">
                                        <a:latin typeface="Cambria Math"/>
                                      </a:rPr>
                                      <m:t>𝑡</m:t>
                                    </m:r>
                                  </m:e>
                                  <m:sub>
                                    <m:r>
                                      <a:rPr lang="en-US" b="0" i="1" smtClean="0">
                                        <a:latin typeface="Cambria Math"/>
                                      </a:rPr>
                                      <m:t>1</m:t>
                                    </m:r>
                                  </m:sub>
                                </m:sSub>
                                <m:r>
                                  <a:rPr lang="en-US" b="0" i="1" smtClean="0">
                                    <a:latin typeface="Cambria Math"/>
                                  </a:rPr>
                                  <m:t>,</m:t>
                                </m:r>
                                <m:sSub>
                                  <m:sSubPr>
                                    <m:ctrlPr>
                                      <a:rPr lang="en-US" b="0" i="1" smtClean="0">
                                        <a:latin typeface="Cambria Math"/>
                                      </a:rPr>
                                    </m:ctrlPr>
                                  </m:sSubPr>
                                  <m:e>
                                    <m:r>
                                      <a:rPr lang="en-US" b="0" i="1" smtClean="0">
                                        <a:latin typeface="Cambria Math"/>
                                      </a:rPr>
                                      <m:t>𝑡</m:t>
                                    </m:r>
                                  </m:e>
                                  <m:sub>
                                    <m:r>
                                      <a:rPr lang="en-US" b="0" i="1" smtClean="0">
                                        <a:latin typeface="Cambria Math"/>
                                      </a:rPr>
                                      <m:t>2</m:t>
                                    </m:r>
                                  </m:sub>
                                </m:sSub>
                                <m:r>
                                  <a:rPr lang="en-US" b="0" i="1" smtClean="0">
                                    <a:latin typeface="Cambria Math"/>
                                  </a:rPr>
                                  <m:t>,</m:t>
                                </m:r>
                                <m:sSub>
                                  <m:sSubPr>
                                    <m:ctrlPr>
                                      <a:rPr lang="en-US" b="0" i="1" smtClean="0">
                                        <a:latin typeface="Cambria Math"/>
                                      </a:rPr>
                                    </m:ctrlPr>
                                  </m:sSubPr>
                                  <m:e>
                                    <m:r>
                                      <a:rPr lang="en-US" b="0" i="1" smtClean="0">
                                        <a:latin typeface="Cambria Math"/>
                                      </a:rPr>
                                      <m:t>𝑡</m:t>
                                    </m:r>
                                  </m:e>
                                  <m:sub>
                                    <m:r>
                                      <a:rPr lang="en-US" b="0" i="1" smtClean="0">
                                        <a:latin typeface="Cambria Math"/>
                                      </a:rPr>
                                      <m:t>3</m:t>
                                    </m:r>
                                  </m:sub>
                                </m:sSub>
                                <m:r>
                                  <a:rPr lang="en-US" b="0" i="1" smtClean="0">
                                    <a:latin typeface="Cambria Math"/>
                                  </a:rPr>
                                  <m:t>,..,</m:t>
                                </m:r>
                                <m:sSub>
                                  <m:sSubPr>
                                    <m:ctrlPr>
                                      <a:rPr lang="en-US" b="0" i="1" smtClean="0">
                                        <a:latin typeface="Cambria Math"/>
                                      </a:rPr>
                                    </m:ctrlPr>
                                  </m:sSubPr>
                                  <m:e>
                                    <m:r>
                                      <a:rPr lang="en-US" b="0" i="1" smtClean="0">
                                        <a:latin typeface="Cambria Math"/>
                                      </a:rPr>
                                      <m:t>𝑡</m:t>
                                    </m:r>
                                  </m:e>
                                  <m:sub>
                                    <m:r>
                                      <a:rPr lang="en-US" b="0" i="1" smtClean="0">
                                        <a:latin typeface="Cambria Math"/>
                                      </a:rPr>
                                      <m:t>𝑛</m:t>
                                    </m:r>
                                  </m:sub>
                                </m:sSub>
                                <m:r>
                                  <a:rPr lang="en-US" b="0" i="1" smtClean="0">
                                    <a:latin typeface="Cambria Math"/>
                                  </a:rPr>
                                  <m:t>)</m:t>
                                </m:r>
                              </m:oMath>
                            </m:oMathPara>
                          </a14:m>
                          <a:endParaRPr lang="en-US" dirty="0"/>
                        </a:p>
                      </a:txBody>
                      <a:tcPr anchor="ctr"/>
                    </a:tc>
                  </a:tr>
                  <a:tr h="827599">
                    <a:tc>
                      <a:txBody>
                        <a:bodyPr/>
                        <a:lstStyle/>
                        <a:p>
                          <a:pPr algn="ctr"/>
                          <a:r>
                            <a:rPr lang="en-US" dirty="0" smtClean="0"/>
                            <a:t>Unigram model</a:t>
                          </a:r>
                          <a:endParaRPr lang="en-US" dirty="0"/>
                        </a:p>
                      </a:txBody>
                      <a:tcPr anchor="ct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n-US" b="0" i="1" smtClean="0">
                                    <a:latin typeface="Cambria Math"/>
                                  </a:rPr>
                                  <m:t>𝑃</m:t>
                                </m:r>
                                <m:d>
                                  <m:dPr>
                                    <m:ctrlPr>
                                      <a:rPr lang="en-US" b="0" i="1" smtClean="0">
                                        <a:latin typeface="Cambria Math"/>
                                      </a:rPr>
                                    </m:ctrlPr>
                                  </m:dPr>
                                  <m:e>
                                    <m:sSub>
                                      <m:sSubPr>
                                        <m:ctrlPr>
                                          <a:rPr lang="en-US" b="0" i="1" smtClean="0">
                                            <a:latin typeface="Cambria Math"/>
                                          </a:rPr>
                                        </m:ctrlPr>
                                      </m:sSubPr>
                                      <m:e>
                                        <m:r>
                                          <a:rPr lang="en-US" b="0" i="1" smtClean="0">
                                            <a:latin typeface="Cambria Math"/>
                                          </a:rPr>
                                          <m:t>𝑡</m:t>
                                        </m:r>
                                      </m:e>
                                      <m:sub>
                                        <m:r>
                                          <a:rPr lang="en-US" b="0" i="1" smtClean="0">
                                            <a:latin typeface="Cambria Math"/>
                                          </a:rPr>
                                          <m:t>1</m:t>
                                        </m:r>
                                      </m:sub>
                                    </m:sSub>
                                    <m:r>
                                      <a:rPr lang="en-US" b="0" i="1" smtClean="0">
                                        <a:latin typeface="Cambria Math"/>
                                      </a:rPr>
                                      <m:t>,</m:t>
                                    </m:r>
                                    <m:sSub>
                                      <m:sSubPr>
                                        <m:ctrlPr>
                                          <a:rPr lang="en-US" b="0" i="1" smtClean="0">
                                            <a:latin typeface="Cambria Math"/>
                                          </a:rPr>
                                        </m:ctrlPr>
                                      </m:sSubPr>
                                      <m:e>
                                        <m:r>
                                          <a:rPr lang="en-US" b="0" i="1" smtClean="0">
                                            <a:latin typeface="Cambria Math"/>
                                          </a:rPr>
                                          <m:t>𝑡</m:t>
                                        </m:r>
                                      </m:e>
                                      <m:sub>
                                        <m:r>
                                          <a:rPr lang="en-US" b="0" i="1" smtClean="0">
                                            <a:latin typeface="Cambria Math"/>
                                          </a:rPr>
                                          <m:t>2</m:t>
                                        </m:r>
                                      </m:sub>
                                    </m:sSub>
                                    <m:r>
                                      <a:rPr lang="en-US" b="0" i="1" smtClean="0">
                                        <a:latin typeface="Cambria Math"/>
                                      </a:rPr>
                                      <m:t>,</m:t>
                                    </m:r>
                                    <m:sSub>
                                      <m:sSubPr>
                                        <m:ctrlPr>
                                          <a:rPr lang="en-US" b="0" i="1" smtClean="0">
                                            <a:latin typeface="Cambria Math"/>
                                          </a:rPr>
                                        </m:ctrlPr>
                                      </m:sSubPr>
                                      <m:e>
                                        <m:r>
                                          <a:rPr lang="en-US" b="0" i="1" smtClean="0">
                                            <a:latin typeface="Cambria Math"/>
                                          </a:rPr>
                                          <m:t>𝑡</m:t>
                                        </m:r>
                                      </m:e>
                                      <m:sub>
                                        <m:r>
                                          <a:rPr lang="en-US" b="0" i="1" smtClean="0">
                                            <a:latin typeface="Cambria Math"/>
                                          </a:rPr>
                                          <m:t>3</m:t>
                                        </m:r>
                                      </m:sub>
                                    </m:sSub>
                                    <m:r>
                                      <a:rPr lang="en-US" b="0" i="1" smtClean="0">
                                        <a:latin typeface="Cambria Math"/>
                                      </a:rPr>
                                      <m:t>,..,</m:t>
                                    </m:r>
                                    <m:sSub>
                                      <m:sSubPr>
                                        <m:ctrlPr>
                                          <a:rPr lang="en-US" b="0" i="1" smtClean="0">
                                            <a:latin typeface="Cambria Math"/>
                                          </a:rPr>
                                        </m:ctrlPr>
                                      </m:sSubPr>
                                      <m:e>
                                        <m:r>
                                          <a:rPr lang="en-US" b="0" i="1" smtClean="0">
                                            <a:latin typeface="Cambria Math"/>
                                          </a:rPr>
                                          <m:t>𝑡</m:t>
                                        </m:r>
                                      </m:e>
                                      <m:sub>
                                        <m:r>
                                          <a:rPr lang="en-US" b="0" i="1" smtClean="0">
                                            <a:latin typeface="Cambria Math"/>
                                          </a:rPr>
                                          <m:t>𝑛</m:t>
                                        </m:r>
                                      </m:sub>
                                    </m:sSub>
                                  </m:e>
                                </m:d>
                                <m:r>
                                  <a:rPr lang="en-US" b="0" i="1" smtClean="0">
                                    <a:latin typeface="Cambria Math"/>
                                  </a:rPr>
                                  <m:t>=</m:t>
                                </m:r>
                                <m:r>
                                  <a:rPr lang="en-US" b="0" i="1" smtClean="0">
                                    <a:latin typeface="Cambria Math"/>
                                  </a:rPr>
                                  <m:t>𝑃</m:t>
                                </m:r>
                                <m:d>
                                  <m:dPr>
                                    <m:ctrlPr>
                                      <a:rPr lang="en-US" b="0" i="1" smtClean="0">
                                        <a:latin typeface="Cambria Math"/>
                                      </a:rPr>
                                    </m:ctrlPr>
                                  </m:dPr>
                                  <m:e>
                                    <m:sSub>
                                      <m:sSubPr>
                                        <m:ctrlPr>
                                          <a:rPr lang="en-US" b="0" i="1" smtClean="0">
                                            <a:latin typeface="Cambria Math"/>
                                          </a:rPr>
                                        </m:ctrlPr>
                                      </m:sSubPr>
                                      <m:e>
                                        <m:r>
                                          <a:rPr lang="en-US" b="0" i="1" smtClean="0">
                                            <a:latin typeface="Cambria Math"/>
                                          </a:rPr>
                                          <m:t>𝑡</m:t>
                                        </m:r>
                                      </m:e>
                                      <m:sub>
                                        <m:r>
                                          <a:rPr lang="en-US" b="0" i="1" smtClean="0">
                                            <a:latin typeface="Cambria Math"/>
                                          </a:rPr>
                                          <m:t>1</m:t>
                                        </m:r>
                                      </m:sub>
                                    </m:sSub>
                                  </m:e>
                                </m:d>
                                <m:r>
                                  <a:rPr lang="en-US" b="0" i="1" smtClean="0">
                                    <a:latin typeface="Cambria Math"/>
                                    <a:ea typeface="Cambria Math"/>
                                  </a:rPr>
                                  <m:t>×</m:t>
                                </m:r>
                                <m:r>
                                  <a:rPr lang="en-US" b="0" i="1" smtClean="0">
                                    <a:latin typeface="Cambria Math"/>
                                    <a:ea typeface="Cambria Math"/>
                                  </a:rPr>
                                  <m:t>𝑃</m:t>
                                </m:r>
                                <m:d>
                                  <m:dPr>
                                    <m:ctrlPr>
                                      <a:rPr lang="en-US" b="0" i="1" smtClean="0">
                                        <a:latin typeface="Cambria Math"/>
                                        <a:ea typeface="Cambria Math"/>
                                      </a:rPr>
                                    </m:ctrlPr>
                                  </m:dPr>
                                  <m:e>
                                    <m:sSub>
                                      <m:sSubPr>
                                        <m:ctrlPr>
                                          <a:rPr lang="en-US" b="0" i="1" smtClean="0">
                                            <a:latin typeface="Cambria Math"/>
                                            <a:ea typeface="Cambria Math"/>
                                          </a:rPr>
                                        </m:ctrlPr>
                                      </m:sSubPr>
                                      <m:e>
                                        <m:r>
                                          <a:rPr lang="en-US" b="0" i="1" smtClean="0">
                                            <a:latin typeface="Cambria Math"/>
                                            <a:ea typeface="Cambria Math"/>
                                          </a:rPr>
                                          <m:t>𝑡</m:t>
                                        </m:r>
                                      </m:e>
                                      <m:sub>
                                        <m:r>
                                          <a:rPr lang="en-US" b="0" i="1" smtClean="0">
                                            <a:latin typeface="Cambria Math"/>
                                            <a:ea typeface="Cambria Math"/>
                                          </a:rPr>
                                          <m:t>2</m:t>
                                        </m:r>
                                      </m:sub>
                                    </m:sSub>
                                  </m:e>
                                </m:d>
                                <m:r>
                                  <a:rPr lang="en-US" b="0" i="1" smtClean="0">
                                    <a:latin typeface="Cambria Math"/>
                                    <a:ea typeface="Cambria Math"/>
                                  </a:rPr>
                                  <m:t>×</m:t>
                                </m:r>
                                <m:r>
                                  <a:rPr lang="en-US" b="0" i="1" smtClean="0">
                                    <a:latin typeface="Cambria Math"/>
                                    <a:ea typeface="Cambria Math"/>
                                  </a:rPr>
                                  <m:t>𝑃</m:t>
                                </m:r>
                                <m:d>
                                  <m:dPr>
                                    <m:ctrlPr>
                                      <a:rPr lang="en-US" b="0" i="1" smtClean="0">
                                        <a:latin typeface="Cambria Math"/>
                                        <a:ea typeface="Cambria Math"/>
                                      </a:rPr>
                                    </m:ctrlPr>
                                  </m:dPr>
                                  <m:e>
                                    <m:sSub>
                                      <m:sSubPr>
                                        <m:ctrlPr>
                                          <a:rPr lang="en-US" b="0" i="1" smtClean="0">
                                            <a:latin typeface="Cambria Math"/>
                                            <a:ea typeface="Cambria Math"/>
                                          </a:rPr>
                                        </m:ctrlPr>
                                      </m:sSubPr>
                                      <m:e>
                                        <m:r>
                                          <a:rPr lang="en-US" b="0" i="1" smtClean="0">
                                            <a:latin typeface="Cambria Math"/>
                                            <a:ea typeface="Cambria Math"/>
                                          </a:rPr>
                                          <m:t>𝑡</m:t>
                                        </m:r>
                                      </m:e>
                                      <m:sub>
                                        <m:r>
                                          <a:rPr lang="en-US" b="0" i="1" smtClean="0">
                                            <a:latin typeface="Cambria Math"/>
                                            <a:ea typeface="Cambria Math"/>
                                          </a:rPr>
                                          <m:t>3</m:t>
                                        </m:r>
                                      </m:sub>
                                    </m:sSub>
                                  </m:e>
                                </m:d>
                                <m:r>
                                  <a:rPr lang="en-US" b="0" i="1" smtClean="0">
                                    <a:latin typeface="Cambria Math"/>
                                    <a:ea typeface="Cambria Math"/>
                                  </a:rPr>
                                  <m:t>×…×</m:t>
                                </m:r>
                                <m:r>
                                  <a:rPr lang="en-US" b="0" i="1" smtClean="0">
                                    <a:latin typeface="Cambria Math"/>
                                    <a:ea typeface="Cambria Math"/>
                                  </a:rPr>
                                  <m:t>𝑃</m:t>
                                </m:r>
                                <m:r>
                                  <a:rPr lang="en-US" b="0" i="1" smtClean="0">
                                    <a:latin typeface="Cambria Math"/>
                                    <a:ea typeface="Cambria Math"/>
                                  </a:rPr>
                                  <m:t>(</m:t>
                                </m:r>
                                <m:sSub>
                                  <m:sSubPr>
                                    <m:ctrlPr>
                                      <a:rPr lang="en-US" b="0" i="1" smtClean="0">
                                        <a:latin typeface="Cambria Math"/>
                                        <a:ea typeface="Cambria Math"/>
                                      </a:rPr>
                                    </m:ctrlPr>
                                  </m:sSubPr>
                                  <m:e>
                                    <m:r>
                                      <a:rPr lang="en-US" b="0" i="1" smtClean="0">
                                        <a:latin typeface="Cambria Math"/>
                                        <a:ea typeface="Cambria Math"/>
                                      </a:rPr>
                                      <m:t>𝑡</m:t>
                                    </m:r>
                                  </m:e>
                                  <m:sub>
                                    <m:r>
                                      <a:rPr lang="en-US" b="0" i="1" smtClean="0">
                                        <a:latin typeface="Cambria Math"/>
                                        <a:ea typeface="Cambria Math"/>
                                      </a:rPr>
                                      <m:t>𝑛</m:t>
                                    </m:r>
                                  </m:sub>
                                </m:sSub>
                                <m:r>
                                  <a:rPr lang="en-US" b="0" i="1" smtClean="0">
                                    <a:latin typeface="Cambria Math"/>
                                    <a:ea typeface="Cambria Math"/>
                                  </a:rPr>
                                  <m:t>)</m:t>
                                </m:r>
                              </m:oMath>
                            </m:oMathPara>
                          </a14:m>
                          <a:endParaRPr lang="en-US" dirty="0"/>
                        </a:p>
                        <a:p>
                          <a:pPr algn="ctr"/>
                          <a:endParaRPr lang="en-US" dirty="0"/>
                        </a:p>
                      </a:txBody>
                      <a:tcPr anchor="ctr"/>
                    </a:tc>
                  </a:tr>
                </a:tbl>
              </a:graphicData>
            </a:graphic>
          </p:graphicFrame>
        </mc:Choice>
        <mc:Fallback xmlns="">
          <p:graphicFrame>
            <p:nvGraphicFramePr>
              <p:cNvPr id="3" name="Table 2"/>
              <p:cNvGraphicFramePr>
                <a:graphicFrameLocks noGrp="1"/>
              </p:cNvGraphicFramePr>
              <p:nvPr>
                <p:extLst>
                  <p:ext uri="{D42A27DB-BD31-4B8C-83A1-F6EECF244321}">
                    <p14:modId xmlns:p14="http://schemas.microsoft.com/office/powerpoint/2010/main" val="1431069980"/>
                  </p:ext>
                </p:extLst>
              </p:nvPr>
            </p:nvGraphicFramePr>
            <p:xfrm>
              <a:off x="657851" y="1099042"/>
              <a:ext cx="7948473" cy="3810309"/>
            </p:xfrm>
            <a:graphic>
              <a:graphicData uri="http://schemas.openxmlformats.org/drawingml/2006/table">
                <a:tbl>
                  <a:tblPr firstRow="1" bandRow="1">
                    <a:tableStyleId>{7D9A748A-5EDF-47A2-A65E-5F4390420DF3}</a:tableStyleId>
                  </a:tblPr>
                  <a:tblGrid>
                    <a:gridCol w="2382175"/>
                    <a:gridCol w="5566298"/>
                  </a:tblGrid>
                  <a:tr h="423939">
                    <a:tc>
                      <a:txBody>
                        <a:bodyPr/>
                        <a:lstStyle/>
                        <a:p>
                          <a:pPr algn="ctr"/>
                          <a:r>
                            <a:rPr lang="en-US" dirty="0" smtClean="0"/>
                            <a:t>Text</a:t>
                          </a:r>
                          <a:endParaRPr lang="en-US" dirty="0"/>
                        </a:p>
                      </a:txBody>
                      <a:tcPr anchor="ctr"/>
                    </a:tc>
                    <a:tc>
                      <a:txBody>
                        <a:bodyPr/>
                        <a:lstStyle/>
                        <a:p>
                          <a:pPr algn="ctr"/>
                          <a:r>
                            <a:rPr lang="en-US" dirty="0" smtClean="0"/>
                            <a:t>This is a sentence</a:t>
                          </a:r>
                          <a:endParaRPr lang="en-US" dirty="0"/>
                        </a:p>
                      </a:txBody>
                      <a:tcPr anchor="ctr"/>
                    </a:tc>
                  </a:tr>
                  <a:tr h="1731172">
                    <a:tc>
                      <a:txBody>
                        <a:bodyPr/>
                        <a:lstStyle/>
                        <a:p>
                          <a:pPr algn="ctr"/>
                          <a:r>
                            <a:rPr lang="en-US" dirty="0" smtClean="0"/>
                            <a:t>Sequence</a:t>
                          </a:r>
                          <a:r>
                            <a:rPr lang="en-US" baseline="0" dirty="0" smtClean="0"/>
                            <a:t> of tokens</a:t>
                          </a:r>
                          <a:endParaRPr lang="en-US" dirty="0"/>
                        </a:p>
                      </a:txBody>
                      <a:tcPr anchor="ctr"/>
                    </a:tc>
                    <a:tc>
                      <a:txBody>
                        <a:bodyPr/>
                        <a:lstStyle/>
                        <a:p>
                          <a:pPr algn="ctr"/>
                          <a:endParaRPr lang="en-US" dirty="0"/>
                        </a:p>
                      </a:txBody>
                      <a:tcPr anchor="ctr"/>
                    </a:tc>
                  </a:tr>
                  <a:tr h="827599">
                    <a:tc>
                      <a:txBody>
                        <a:bodyPr/>
                        <a:lstStyle/>
                        <a:p>
                          <a:pPr algn="ctr"/>
                          <a:r>
                            <a:rPr lang="en-US" dirty="0" smtClean="0"/>
                            <a:t>Statistical Language</a:t>
                          </a:r>
                          <a:r>
                            <a:rPr lang="en-US" baseline="0" dirty="0" smtClean="0"/>
                            <a:t> Model</a:t>
                          </a:r>
                          <a:endParaRPr lang="en-US" dirty="0"/>
                        </a:p>
                      </a:txBody>
                      <a:tcPr anchor="ctr"/>
                    </a:tc>
                    <a:tc>
                      <a:txBody>
                        <a:bodyPr/>
                        <a:lstStyle/>
                        <a:p>
                          <a:endParaRPr lang="en-US"/>
                        </a:p>
                      </a:txBody>
                      <a:tcPr anchor="ctr">
                        <a:blipFill rotWithShape="1">
                          <a:blip r:embed="rId3"/>
                          <a:stretch>
                            <a:fillRect l="-42935" t="-262222" b="-101481"/>
                          </a:stretch>
                        </a:blipFill>
                      </a:tcPr>
                    </a:tc>
                  </a:tr>
                  <a:tr h="827599">
                    <a:tc>
                      <a:txBody>
                        <a:bodyPr/>
                        <a:lstStyle/>
                        <a:p>
                          <a:pPr algn="ctr"/>
                          <a:r>
                            <a:rPr lang="en-US" dirty="0" smtClean="0"/>
                            <a:t>Unigram model</a:t>
                          </a:r>
                          <a:endParaRPr lang="en-US" dirty="0"/>
                        </a:p>
                      </a:txBody>
                      <a:tcPr anchor="ctr"/>
                    </a:tc>
                    <a:tc>
                      <a:txBody>
                        <a:bodyPr/>
                        <a:lstStyle/>
                        <a:p>
                          <a:endParaRPr lang="en-US"/>
                        </a:p>
                      </a:txBody>
                      <a:tcPr anchor="ctr">
                        <a:blipFill rotWithShape="1">
                          <a:blip r:embed="rId3"/>
                          <a:stretch>
                            <a:fillRect l="-42935" t="-359559" b="-735"/>
                          </a:stretch>
                        </a:blipFill>
                      </a:tcPr>
                    </a:tc>
                  </a:tr>
                </a:tbl>
              </a:graphicData>
            </a:graphic>
          </p:graphicFrame>
        </mc:Fallback>
      </mc:AlternateContent>
      <p:sp>
        <p:nvSpPr>
          <p:cNvPr id="10" name="Google Shape;620;p57"/>
          <p:cNvSpPr txBox="1">
            <a:spLocks/>
          </p:cNvSpPr>
          <p:nvPr/>
        </p:nvSpPr>
        <p:spPr>
          <a:xfrm>
            <a:off x="4266147" y="1607979"/>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This</a:t>
            </a:r>
            <a:endParaRPr lang="en-US" dirty="0"/>
          </a:p>
        </p:txBody>
      </p:sp>
      <p:sp>
        <p:nvSpPr>
          <p:cNvPr id="11" name="Google Shape;620;p57"/>
          <p:cNvSpPr txBox="1">
            <a:spLocks/>
          </p:cNvSpPr>
          <p:nvPr/>
        </p:nvSpPr>
        <p:spPr>
          <a:xfrm>
            <a:off x="5002994" y="1607979"/>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is</a:t>
            </a:r>
            <a:endParaRPr lang="en-US" dirty="0"/>
          </a:p>
        </p:txBody>
      </p:sp>
      <p:sp>
        <p:nvSpPr>
          <p:cNvPr id="12" name="Google Shape;620;p57"/>
          <p:cNvSpPr txBox="1">
            <a:spLocks/>
          </p:cNvSpPr>
          <p:nvPr/>
        </p:nvSpPr>
        <p:spPr>
          <a:xfrm>
            <a:off x="5757596" y="1607979"/>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a</a:t>
            </a:r>
            <a:endParaRPr lang="en-US" dirty="0"/>
          </a:p>
        </p:txBody>
      </p:sp>
      <p:sp>
        <p:nvSpPr>
          <p:cNvPr id="13" name="Google Shape;620;p57"/>
          <p:cNvSpPr txBox="1">
            <a:spLocks/>
          </p:cNvSpPr>
          <p:nvPr/>
        </p:nvSpPr>
        <p:spPr>
          <a:xfrm>
            <a:off x="6476687" y="1607979"/>
            <a:ext cx="1539849"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sentence</a:t>
            </a:r>
            <a:endParaRPr lang="en-US" dirty="0"/>
          </a:p>
        </p:txBody>
      </p:sp>
      <mc:AlternateContent xmlns:mc="http://schemas.openxmlformats.org/markup-compatibility/2006" xmlns:a14="http://schemas.microsoft.com/office/drawing/2010/main">
        <mc:Choice Requires="a14">
          <p:sp>
            <p:nvSpPr>
              <p:cNvPr id="14" name="Google Shape;620;p57"/>
              <p:cNvSpPr txBox="1">
                <a:spLocks/>
              </p:cNvSpPr>
              <p:nvPr/>
            </p:nvSpPr>
            <p:spPr>
              <a:xfrm>
                <a:off x="4399463" y="2839218"/>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b="0" i="1" smtClean="0">
                              <a:latin typeface="Cambria Math"/>
                            </a:rPr>
                            <m:t>𝑡</m:t>
                          </m:r>
                        </m:e>
                        <m:sub>
                          <m:r>
                            <a:rPr lang="en-US" b="0" i="1" smtClean="0">
                              <a:latin typeface="Cambria Math"/>
                            </a:rPr>
                            <m:t>1</m:t>
                          </m:r>
                        </m:sub>
                      </m:sSub>
                    </m:oMath>
                  </m:oMathPara>
                </a14:m>
                <a:endParaRPr lang="en-US" dirty="0"/>
              </a:p>
            </p:txBody>
          </p:sp>
        </mc:Choice>
        <mc:Fallback xmlns="">
          <p:sp>
            <p:nvSpPr>
              <p:cNvPr id="14" name="Google Shape;620;p57"/>
              <p:cNvSpPr txBox="1">
                <a:spLocks noRot="1" noChangeAspect="1" noMove="1" noResize="1" noEditPoints="1" noAdjustHandles="1" noChangeArrowheads="1" noChangeShapeType="1" noTextEdit="1"/>
              </p:cNvSpPr>
              <p:nvPr/>
            </p:nvSpPr>
            <p:spPr>
              <a:xfrm>
                <a:off x="4399463" y="2839218"/>
                <a:ext cx="303846" cy="332352"/>
              </a:xfrm>
              <a:prstGeom prst="rect">
                <a:avLst/>
              </a:prstGeom>
              <a:blipFill rotWithShape="1">
                <a:blip r:embed="rId4"/>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Google Shape;620;p57"/>
              <p:cNvSpPr txBox="1">
                <a:spLocks/>
              </p:cNvSpPr>
              <p:nvPr/>
            </p:nvSpPr>
            <p:spPr>
              <a:xfrm>
                <a:off x="4798958" y="2840339"/>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None/>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i="1">
                              <a:latin typeface="Cambria Math"/>
                            </a:rPr>
                            <m:t>𝑡</m:t>
                          </m:r>
                        </m:e>
                        <m:sub>
                          <m:r>
                            <a:rPr lang="en-US" b="0" i="1" smtClean="0">
                              <a:latin typeface="Cambria Math"/>
                            </a:rPr>
                            <m:t>2</m:t>
                          </m:r>
                        </m:sub>
                      </m:sSub>
                    </m:oMath>
                  </m:oMathPara>
                </a14:m>
                <a:endParaRPr lang="en-US" dirty="0"/>
              </a:p>
            </p:txBody>
          </p:sp>
        </mc:Choice>
        <mc:Fallback xmlns="">
          <p:sp>
            <p:nvSpPr>
              <p:cNvPr id="15" name="Google Shape;620;p57"/>
              <p:cNvSpPr txBox="1">
                <a:spLocks noRot="1" noChangeAspect="1" noMove="1" noResize="1" noEditPoints="1" noAdjustHandles="1" noChangeArrowheads="1" noChangeShapeType="1" noTextEdit="1"/>
              </p:cNvSpPr>
              <p:nvPr/>
            </p:nvSpPr>
            <p:spPr>
              <a:xfrm>
                <a:off x="4798958" y="2840339"/>
                <a:ext cx="303846" cy="332352"/>
              </a:xfrm>
              <a:prstGeom prst="rect">
                <a:avLst/>
              </a:prstGeom>
              <a:blipFill rotWithShape="1">
                <a:blip r:embed="rId5"/>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Google Shape;620;p57"/>
              <p:cNvSpPr txBox="1">
                <a:spLocks/>
              </p:cNvSpPr>
              <p:nvPr/>
            </p:nvSpPr>
            <p:spPr>
              <a:xfrm>
                <a:off x="5210190" y="2840339"/>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None/>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i="1">
                              <a:latin typeface="Cambria Math"/>
                            </a:rPr>
                            <m:t>𝑡</m:t>
                          </m:r>
                        </m:e>
                        <m:sub>
                          <m:r>
                            <a:rPr lang="en-US" b="0" i="1" smtClean="0">
                              <a:latin typeface="Cambria Math"/>
                            </a:rPr>
                            <m:t>3</m:t>
                          </m:r>
                        </m:sub>
                      </m:sSub>
                    </m:oMath>
                  </m:oMathPara>
                </a14:m>
                <a:endParaRPr lang="en-US" dirty="0"/>
              </a:p>
            </p:txBody>
          </p:sp>
        </mc:Choice>
        <mc:Fallback xmlns="">
          <p:sp>
            <p:nvSpPr>
              <p:cNvPr id="16" name="Google Shape;620;p57"/>
              <p:cNvSpPr txBox="1">
                <a:spLocks noRot="1" noChangeAspect="1" noMove="1" noResize="1" noEditPoints="1" noAdjustHandles="1" noChangeArrowheads="1" noChangeShapeType="1" noTextEdit="1"/>
              </p:cNvSpPr>
              <p:nvPr/>
            </p:nvSpPr>
            <p:spPr>
              <a:xfrm>
                <a:off x="5210190" y="2840339"/>
                <a:ext cx="303846" cy="332352"/>
              </a:xfrm>
              <a:prstGeom prst="rect">
                <a:avLst/>
              </a:prstGeom>
              <a:blipFill rotWithShape="1">
                <a:blip r:embed="rId6"/>
                <a:stretch>
                  <a:fillRect l="-2000"/>
                </a:stretch>
              </a:blipFill>
              <a:ln>
                <a:noFill/>
              </a:ln>
            </p:spPr>
            <p:txBody>
              <a:bodyPr/>
              <a:lstStyle/>
              <a:p>
                <a:r>
                  <a:rPr lang="en-US">
                    <a:noFill/>
                  </a:rPr>
                  <a:t> </a:t>
                </a:r>
              </a:p>
            </p:txBody>
          </p:sp>
        </mc:Fallback>
      </mc:AlternateContent>
      <p:sp>
        <p:nvSpPr>
          <p:cNvPr id="17" name="Google Shape;620;p57"/>
          <p:cNvSpPr txBox="1">
            <a:spLocks/>
          </p:cNvSpPr>
          <p:nvPr/>
        </p:nvSpPr>
        <p:spPr>
          <a:xfrm>
            <a:off x="4418070" y="2052984"/>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s</a:t>
            </a:r>
            <a:endParaRPr lang="en-US" dirty="0"/>
          </a:p>
        </p:txBody>
      </p:sp>
      <p:sp>
        <p:nvSpPr>
          <p:cNvPr id="18" name="Google Shape;620;p57"/>
          <p:cNvSpPr txBox="1">
            <a:spLocks/>
          </p:cNvSpPr>
          <p:nvPr/>
        </p:nvSpPr>
        <p:spPr>
          <a:xfrm>
            <a:off x="4827444" y="2052984"/>
            <a:ext cx="40651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_i</a:t>
            </a:r>
            <a:endParaRPr lang="en-US" dirty="0"/>
          </a:p>
        </p:txBody>
      </p:sp>
      <mc:AlternateContent xmlns:mc="http://schemas.openxmlformats.org/markup-compatibility/2006" xmlns:a14="http://schemas.microsoft.com/office/drawing/2010/main">
        <mc:Choice Requires="a14">
          <p:sp>
            <p:nvSpPr>
              <p:cNvPr id="19" name="Google Shape;620;p57"/>
              <p:cNvSpPr txBox="1">
                <a:spLocks/>
              </p:cNvSpPr>
              <p:nvPr/>
            </p:nvSpPr>
            <p:spPr>
              <a:xfrm>
                <a:off x="6560748" y="2840339"/>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None/>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i="1">
                              <a:latin typeface="Cambria Math"/>
                            </a:rPr>
                            <m:t>𝑡</m:t>
                          </m:r>
                        </m:e>
                        <m:sub>
                          <m:r>
                            <a:rPr lang="en-US" b="0" i="1" smtClean="0">
                              <a:latin typeface="Cambria Math"/>
                            </a:rPr>
                            <m:t>𝑛</m:t>
                          </m:r>
                        </m:sub>
                      </m:sSub>
                    </m:oMath>
                  </m:oMathPara>
                </a14:m>
                <a:endParaRPr lang="en-US" dirty="0"/>
              </a:p>
            </p:txBody>
          </p:sp>
        </mc:Choice>
        <mc:Fallback xmlns="">
          <p:sp>
            <p:nvSpPr>
              <p:cNvPr id="19" name="Google Shape;620;p57"/>
              <p:cNvSpPr txBox="1">
                <a:spLocks noRot="1" noChangeAspect="1" noMove="1" noResize="1" noEditPoints="1" noAdjustHandles="1" noChangeArrowheads="1" noChangeShapeType="1" noTextEdit="1"/>
              </p:cNvSpPr>
              <p:nvPr/>
            </p:nvSpPr>
            <p:spPr>
              <a:xfrm>
                <a:off x="6560748" y="2840339"/>
                <a:ext cx="303846" cy="332352"/>
              </a:xfrm>
              <a:prstGeom prst="rect">
                <a:avLst/>
              </a:prstGeom>
              <a:blipFill rotWithShape="1">
                <a:blip r:embed="rId7"/>
                <a:stretch>
                  <a:fillRect l="-2000"/>
                </a:stretch>
              </a:blipFill>
              <a:ln>
                <a:noFill/>
              </a:ln>
            </p:spPr>
            <p:txBody>
              <a:bodyPr/>
              <a:lstStyle/>
              <a:p>
                <a:r>
                  <a:rPr lang="en-US">
                    <a:noFill/>
                  </a:rPr>
                  <a:t> </a:t>
                </a:r>
              </a:p>
            </p:txBody>
          </p:sp>
        </mc:Fallback>
      </mc:AlternateContent>
      <p:sp>
        <p:nvSpPr>
          <p:cNvPr id="22" name="Google Shape;620;p57"/>
          <p:cNvSpPr txBox="1">
            <a:spLocks/>
          </p:cNvSpPr>
          <p:nvPr/>
        </p:nvSpPr>
        <p:spPr>
          <a:xfrm>
            <a:off x="5757596" y="2052984"/>
            <a:ext cx="39949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_a</a:t>
            </a:r>
            <a:endParaRPr lang="en-US" dirty="0"/>
          </a:p>
        </p:txBody>
      </p:sp>
      <p:sp>
        <p:nvSpPr>
          <p:cNvPr id="23" name="Google Shape;620;p57"/>
          <p:cNvSpPr txBox="1">
            <a:spLocks/>
          </p:cNvSpPr>
          <p:nvPr/>
        </p:nvSpPr>
        <p:spPr>
          <a:xfrm>
            <a:off x="6262620" y="2052984"/>
            <a:ext cx="411232"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_s</a:t>
            </a:r>
            <a:endParaRPr lang="en-US" dirty="0"/>
          </a:p>
        </p:txBody>
      </p:sp>
      <p:sp>
        <p:nvSpPr>
          <p:cNvPr id="24" name="Google Shape;620;p57"/>
          <p:cNvSpPr txBox="1">
            <a:spLocks/>
          </p:cNvSpPr>
          <p:nvPr/>
        </p:nvSpPr>
        <p:spPr>
          <a:xfrm>
            <a:off x="6772082" y="2054105"/>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e</a:t>
            </a:r>
            <a:endParaRPr lang="en-US" dirty="0"/>
          </a:p>
        </p:txBody>
      </p:sp>
      <p:sp>
        <p:nvSpPr>
          <p:cNvPr id="25" name="Google Shape;620;p57"/>
          <p:cNvSpPr txBox="1">
            <a:spLocks/>
          </p:cNvSpPr>
          <p:nvPr/>
        </p:nvSpPr>
        <p:spPr>
          <a:xfrm>
            <a:off x="7178597" y="2054105"/>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n</a:t>
            </a:r>
          </a:p>
        </p:txBody>
      </p:sp>
      <p:sp>
        <p:nvSpPr>
          <p:cNvPr id="26" name="Google Shape;620;p57"/>
          <p:cNvSpPr txBox="1">
            <a:spLocks/>
          </p:cNvSpPr>
          <p:nvPr/>
        </p:nvSpPr>
        <p:spPr>
          <a:xfrm>
            <a:off x="7587972" y="2054105"/>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t</a:t>
            </a:r>
          </a:p>
        </p:txBody>
      </p:sp>
      <p:sp>
        <p:nvSpPr>
          <p:cNvPr id="27" name="Google Shape;620;p57"/>
          <p:cNvSpPr txBox="1">
            <a:spLocks/>
          </p:cNvSpPr>
          <p:nvPr/>
        </p:nvSpPr>
        <p:spPr>
          <a:xfrm>
            <a:off x="7994487" y="2054105"/>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e</a:t>
            </a:r>
          </a:p>
        </p:txBody>
      </p:sp>
      <p:sp>
        <p:nvSpPr>
          <p:cNvPr id="28" name="Google Shape;620;p57"/>
          <p:cNvSpPr txBox="1">
            <a:spLocks/>
          </p:cNvSpPr>
          <p:nvPr/>
        </p:nvSpPr>
        <p:spPr>
          <a:xfrm>
            <a:off x="7178597" y="2506866"/>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n</a:t>
            </a:r>
          </a:p>
        </p:txBody>
      </p:sp>
      <p:sp>
        <p:nvSpPr>
          <p:cNvPr id="29" name="Google Shape;620;p57"/>
          <p:cNvSpPr txBox="1">
            <a:spLocks/>
          </p:cNvSpPr>
          <p:nvPr/>
        </p:nvSpPr>
        <p:spPr>
          <a:xfrm>
            <a:off x="7587972" y="2506866"/>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c</a:t>
            </a:r>
            <a:endParaRPr lang="en-US" dirty="0"/>
          </a:p>
        </p:txBody>
      </p:sp>
      <p:sp>
        <p:nvSpPr>
          <p:cNvPr id="30" name="Google Shape;620;p57"/>
          <p:cNvSpPr txBox="1">
            <a:spLocks/>
          </p:cNvSpPr>
          <p:nvPr/>
        </p:nvSpPr>
        <p:spPr>
          <a:xfrm>
            <a:off x="7994487" y="2506866"/>
            <a:ext cx="303846"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e</a:t>
            </a:r>
          </a:p>
        </p:txBody>
      </p:sp>
      <p:sp>
        <p:nvSpPr>
          <p:cNvPr id="36" name="Google Shape;620;p57"/>
          <p:cNvSpPr txBox="1">
            <a:spLocks/>
          </p:cNvSpPr>
          <p:nvPr/>
        </p:nvSpPr>
        <p:spPr>
          <a:xfrm>
            <a:off x="5610686" y="2839218"/>
            <a:ext cx="857549" cy="33235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a:t>
            </a:r>
            <a:endParaRPr lang="en-US" dirty="0"/>
          </a:p>
        </p:txBody>
      </p:sp>
    </p:spTree>
    <p:extLst>
      <p:ext uri="{BB962C8B-B14F-4D97-AF65-F5344CB8AC3E}">
        <p14:creationId xmlns:p14="http://schemas.microsoft.com/office/powerpoint/2010/main" val="14161755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Unigram</a:t>
            </a:r>
            <a:endParaRPr sz="3000" dirty="0"/>
          </a:p>
        </p:txBody>
      </p:sp>
      <p:sp>
        <p:nvSpPr>
          <p:cNvPr id="10" name="Google Shape;620;p57"/>
          <p:cNvSpPr txBox="1">
            <a:spLocks/>
          </p:cNvSpPr>
          <p:nvPr/>
        </p:nvSpPr>
        <p:spPr>
          <a:xfrm>
            <a:off x="2291400" y="174282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hug</a:t>
            </a:r>
            <a:endParaRPr lang="en-US" dirty="0"/>
          </a:p>
        </p:txBody>
      </p:sp>
      <p:sp>
        <p:nvSpPr>
          <p:cNvPr id="11" name="Google Shape;620;p57"/>
          <p:cNvSpPr txBox="1">
            <a:spLocks/>
          </p:cNvSpPr>
          <p:nvPr/>
        </p:nvSpPr>
        <p:spPr>
          <a:xfrm>
            <a:off x="2291399" y="2180327"/>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pug</a:t>
            </a:r>
            <a:endParaRPr lang="en-US" dirty="0"/>
          </a:p>
        </p:txBody>
      </p:sp>
      <p:sp>
        <p:nvSpPr>
          <p:cNvPr id="12" name="Google Shape;620;p57"/>
          <p:cNvSpPr txBox="1">
            <a:spLocks/>
          </p:cNvSpPr>
          <p:nvPr/>
        </p:nvSpPr>
        <p:spPr>
          <a:xfrm>
            <a:off x="2291397" y="262369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lug</a:t>
            </a:r>
            <a:endParaRPr lang="en-US" dirty="0"/>
          </a:p>
        </p:txBody>
      </p:sp>
      <p:sp>
        <p:nvSpPr>
          <p:cNvPr id="31" name="Google Shape;620;p57"/>
          <p:cNvSpPr txBox="1">
            <a:spLocks/>
          </p:cNvSpPr>
          <p:nvPr/>
        </p:nvSpPr>
        <p:spPr>
          <a:xfrm>
            <a:off x="1798782" y="1279156"/>
            <a:ext cx="875062" cy="4606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buFont typeface="Golos Text"/>
              <a:buNone/>
            </a:pPr>
            <a:r>
              <a:rPr lang="en-US" dirty="0" smtClean="0"/>
              <a:t>Corpus</a:t>
            </a:r>
            <a:endParaRPr lang="en-US" dirty="0"/>
          </a:p>
        </p:txBody>
      </p:sp>
      <p:sp>
        <p:nvSpPr>
          <p:cNvPr id="32" name="Google Shape;620;p57"/>
          <p:cNvSpPr txBox="1">
            <a:spLocks/>
          </p:cNvSpPr>
          <p:nvPr/>
        </p:nvSpPr>
        <p:spPr>
          <a:xfrm>
            <a:off x="2291400" y="305033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bug</a:t>
            </a:r>
            <a:endParaRPr lang="en-US" dirty="0"/>
          </a:p>
        </p:txBody>
      </p:sp>
      <p:sp>
        <p:nvSpPr>
          <p:cNvPr id="33" name="Google Shape;620;p57"/>
          <p:cNvSpPr txBox="1">
            <a:spLocks/>
          </p:cNvSpPr>
          <p:nvPr/>
        </p:nvSpPr>
        <p:spPr>
          <a:xfrm>
            <a:off x="2291400" y="349422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dug</a:t>
            </a:r>
            <a:endParaRPr lang="en-US" dirty="0"/>
          </a:p>
        </p:txBody>
      </p:sp>
      <p:sp>
        <p:nvSpPr>
          <p:cNvPr id="34" name="Google Shape;620;p57"/>
          <p:cNvSpPr txBox="1">
            <a:spLocks/>
          </p:cNvSpPr>
          <p:nvPr/>
        </p:nvSpPr>
        <p:spPr>
          <a:xfrm>
            <a:off x="1545676" y="1739806"/>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10</a:t>
            </a:r>
            <a:endParaRPr lang="en-US" dirty="0"/>
          </a:p>
        </p:txBody>
      </p:sp>
      <p:sp>
        <p:nvSpPr>
          <p:cNvPr id="35" name="Google Shape;620;p57"/>
          <p:cNvSpPr txBox="1">
            <a:spLocks/>
          </p:cNvSpPr>
          <p:nvPr/>
        </p:nvSpPr>
        <p:spPr>
          <a:xfrm>
            <a:off x="1545675" y="2177312"/>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a:t>
            </a:r>
            <a:endParaRPr lang="en-US" dirty="0"/>
          </a:p>
        </p:txBody>
      </p:sp>
      <p:sp>
        <p:nvSpPr>
          <p:cNvPr id="37" name="Google Shape;620;p57"/>
          <p:cNvSpPr txBox="1">
            <a:spLocks/>
          </p:cNvSpPr>
          <p:nvPr/>
        </p:nvSpPr>
        <p:spPr>
          <a:xfrm>
            <a:off x="1545673" y="2620680"/>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a:t>
            </a:r>
            <a:endParaRPr lang="en-US" dirty="0"/>
          </a:p>
        </p:txBody>
      </p:sp>
      <p:sp>
        <p:nvSpPr>
          <p:cNvPr id="38" name="Google Shape;620;p57"/>
          <p:cNvSpPr txBox="1">
            <a:spLocks/>
          </p:cNvSpPr>
          <p:nvPr/>
        </p:nvSpPr>
        <p:spPr>
          <a:xfrm>
            <a:off x="1545676" y="3047323"/>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a:t>
            </a:r>
            <a:endParaRPr lang="en-US" dirty="0"/>
          </a:p>
        </p:txBody>
      </p:sp>
      <p:sp>
        <p:nvSpPr>
          <p:cNvPr id="39" name="Google Shape;620;p57"/>
          <p:cNvSpPr txBox="1">
            <a:spLocks/>
          </p:cNvSpPr>
          <p:nvPr/>
        </p:nvSpPr>
        <p:spPr>
          <a:xfrm>
            <a:off x="1545676" y="3491206"/>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a:t>
            </a:r>
            <a:endParaRPr lang="en-US" dirty="0"/>
          </a:p>
        </p:txBody>
      </p:sp>
      <p:sp>
        <p:nvSpPr>
          <p:cNvPr id="40" name="Google Shape;620;p57"/>
          <p:cNvSpPr txBox="1">
            <a:spLocks/>
          </p:cNvSpPr>
          <p:nvPr/>
        </p:nvSpPr>
        <p:spPr>
          <a:xfrm>
            <a:off x="6777936" y="174282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ug</a:t>
            </a:r>
            <a:endParaRPr lang="en-US" dirty="0"/>
          </a:p>
        </p:txBody>
      </p:sp>
      <p:sp>
        <p:nvSpPr>
          <p:cNvPr id="41" name="Google Shape;620;p57"/>
          <p:cNvSpPr txBox="1">
            <a:spLocks/>
          </p:cNvSpPr>
          <p:nvPr/>
        </p:nvSpPr>
        <p:spPr>
          <a:xfrm>
            <a:off x="6777935" y="2180327"/>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pu</a:t>
            </a:r>
            <a:endParaRPr lang="en-US" dirty="0"/>
          </a:p>
        </p:txBody>
      </p:sp>
      <p:sp>
        <p:nvSpPr>
          <p:cNvPr id="42" name="Google Shape;620;p57"/>
          <p:cNvSpPr txBox="1">
            <a:spLocks/>
          </p:cNvSpPr>
          <p:nvPr/>
        </p:nvSpPr>
        <p:spPr>
          <a:xfrm>
            <a:off x="6777933" y="262369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hu</a:t>
            </a:r>
            <a:endParaRPr lang="en-US" dirty="0"/>
          </a:p>
        </p:txBody>
      </p:sp>
      <p:sp>
        <p:nvSpPr>
          <p:cNvPr id="43" name="Google Shape;620;p57"/>
          <p:cNvSpPr txBox="1">
            <a:spLocks/>
          </p:cNvSpPr>
          <p:nvPr/>
        </p:nvSpPr>
        <p:spPr>
          <a:xfrm>
            <a:off x="6206720" y="1279156"/>
            <a:ext cx="875062" cy="460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Vocab</a:t>
            </a:r>
            <a:endParaRPr lang="en-US" dirty="0"/>
          </a:p>
        </p:txBody>
      </p:sp>
      <p:sp>
        <p:nvSpPr>
          <p:cNvPr id="44" name="Google Shape;620;p57"/>
          <p:cNvSpPr txBox="1">
            <a:spLocks/>
          </p:cNvSpPr>
          <p:nvPr/>
        </p:nvSpPr>
        <p:spPr>
          <a:xfrm>
            <a:off x="6777936" y="305033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lu</a:t>
            </a:r>
            <a:endParaRPr lang="en-US" dirty="0"/>
          </a:p>
        </p:txBody>
      </p:sp>
      <p:sp>
        <p:nvSpPr>
          <p:cNvPr id="45" name="Google Shape;620;p57"/>
          <p:cNvSpPr txBox="1">
            <a:spLocks/>
          </p:cNvSpPr>
          <p:nvPr/>
        </p:nvSpPr>
        <p:spPr>
          <a:xfrm>
            <a:off x="6777936" y="349422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du</a:t>
            </a:r>
            <a:endParaRPr lang="en-US" dirty="0"/>
          </a:p>
        </p:txBody>
      </p:sp>
      <p:sp>
        <p:nvSpPr>
          <p:cNvPr id="46" name="Google Shape;620;p57"/>
          <p:cNvSpPr txBox="1">
            <a:spLocks/>
          </p:cNvSpPr>
          <p:nvPr/>
        </p:nvSpPr>
        <p:spPr>
          <a:xfrm>
            <a:off x="4780276" y="1739806"/>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a:t>
            </a:r>
            <a:endParaRPr lang="en-US" dirty="0"/>
          </a:p>
        </p:txBody>
      </p:sp>
      <p:sp>
        <p:nvSpPr>
          <p:cNvPr id="47" name="Google Shape;620;p57"/>
          <p:cNvSpPr txBox="1">
            <a:spLocks/>
          </p:cNvSpPr>
          <p:nvPr/>
        </p:nvSpPr>
        <p:spPr>
          <a:xfrm>
            <a:off x="4780275" y="2177312"/>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u</a:t>
            </a:r>
            <a:endParaRPr lang="en-US" dirty="0"/>
          </a:p>
        </p:txBody>
      </p:sp>
      <p:sp>
        <p:nvSpPr>
          <p:cNvPr id="48" name="Google Shape;620;p57"/>
          <p:cNvSpPr txBox="1">
            <a:spLocks/>
          </p:cNvSpPr>
          <p:nvPr/>
        </p:nvSpPr>
        <p:spPr>
          <a:xfrm>
            <a:off x="4780273" y="2620680"/>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g</a:t>
            </a:r>
          </a:p>
        </p:txBody>
      </p:sp>
      <p:sp>
        <p:nvSpPr>
          <p:cNvPr id="49" name="Google Shape;620;p57"/>
          <p:cNvSpPr txBox="1">
            <a:spLocks/>
          </p:cNvSpPr>
          <p:nvPr/>
        </p:nvSpPr>
        <p:spPr>
          <a:xfrm>
            <a:off x="4780276" y="3047323"/>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l</a:t>
            </a:r>
          </a:p>
        </p:txBody>
      </p:sp>
      <p:sp>
        <p:nvSpPr>
          <p:cNvPr id="50" name="Google Shape;620;p57"/>
          <p:cNvSpPr txBox="1">
            <a:spLocks/>
          </p:cNvSpPr>
          <p:nvPr/>
        </p:nvSpPr>
        <p:spPr>
          <a:xfrm>
            <a:off x="4780276" y="3491206"/>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p</a:t>
            </a:r>
          </a:p>
        </p:txBody>
      </p:sp>
      <p:sp>
        <p:nvSpPr>
          <p:cNvPr id="51" name="Google Shape;620;p57"/>
          <p:cNvSpPr txBox="1">
            <a:spLocks/>
          </p:cNvSpPr>
          <p:nvPr/>
        </p:nvSpPr>
        <p:spPr>
          <a:xfrm>
            <a:off x="4780272" y="394366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a:t>
            </a:r>
            <a:endParaRPr lang="en-US" dirty="0"/>
          </a:p>
        </p:txBody>
      </p:sp>
      <p:sp>
        <p:nvSpPr>
          <p:cNvPr id="52" name="Google Shape;620;p57"/>
          <p:cNvSpPr txBox="1">
            <a:spLocks/>
          </p:cNvSpPr>
          <p:nvPr/>
        </p:nvSpPr>
        <p:spPr>
          <a:xfrm>
            <a:off x="6777932" y="394366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bu</a:t>
            </a:r>
            <a:endParaRPr lang="en-US" dirty="0"/>
          </a:p>
        </p:txBody>
      </p:sp>
      <p:sp>
        <p:nvSpPr>
          <p:cNvPr id="53" name="Google Shape;620;p57"/>
          <p:cNvSpPr txBox="1">
            <a:spLocks/>
          </p:cNvSpPr>
          <p:nvPr/>
        </p:nvSpPr>
        <p:spPr>
          <a:xfrm>
            <a:off x="5507463" y="17428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10/180</a:t>
            </a:r>
            <a:endParaRPr lang="en-US" dirty="0"/>
          </a:p>
        </p:txBody>
      </p:sp>
      <p:sp>
        <p:nvSpPr>
          <p:cNvPr id="54" name="Google Shape;620;p57"/>
          <p:cNvSpPr txBox="1">
            <a:spLocks/>
          </p:cNvSpPr>
          <p:nvPr/>
        </p:nvSpPr>
        <p:spPr>
          <a:xfrm>
            <a:off x="5507462" y="2180327"/>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36/180</a:t>
            </a:r>
            <a:endParaRPr lang="en-US" dirty="0"/>
          </a:p>
        </p:txBody>
      </p:sp>
      <p:sp>
        <p:nvSpPr>
          <p:cNvPr id="55" name="Google Shape;620;p57"/>
          <p:cNvSpPr txBox="1">
            <a:spLocks/>
          </p:cNvSpPr>
          <p:nvPr/>
        </p:nvSpPr>
        <p:spPr>
          <a:xfrm>
            <a:off x="5507460" y="2623695"/>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36/180</a:t>
            </a:r>
            <a:endParaRPr lang="en-US" dirty="0"/>
          </a:p>
        </p:txBody>
      </p:sp>
      <p:sp>
        <p:nvSpPr>
          <p:cNvPr id="56" name="Google Shape;620;p57"/>
          <p:cNvSpPr txBox="1">
            <a:spLocks/>
          </p:cNvSpPr>
          <p:nvPr/>
        </p:nvSpPr>
        <p:spPr>
          <a:xfrm>
            <a:off x="5507463" y="3050338"/>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5/180</a:t>
            </a:r>
            <a:endParaRPr lang="en-US" dirty="0"/>
          </a:p>
        </p:txBody>
      </p:sp>
      <p:sp>
        <p:nvSpPr>
          <p:cNvPr id="57" name="Google Shape;620;p57"/>
          <p:cNvSpPr txBox="1">
            <a:spLocks/>
          </p:cNvSpPr>
          <p:nvPr/>
        </p:nvSpPr>
        <p:spPr>
          <a:xfrm>
            <a:off x="5507463" y="34942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12/180</a:t>
            </a:r>
            <a:endParaRPr lang="en-US" dirty="0"/>
          </a:p>
        </p:txBody>
      </p:sp>
      <p:sp>
        <p:nvSpPr>
          <p:cNvPr id="58" name="Google Shape;620;p57"/>
          <p:cNvSpPr txBox="1">
            <a:spLocks/>
          </p:cNvSpPr>
          <p:nvPr/>
        </p:nvSpPr>
        <p:spPr>
          <a:xfrm>
            <a:off x="5507459" y="3946680"/>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4/180</a:t>
            </a:r>
            <a:endParaRPr lang="en-US" dirty="0"/>
          </a:p>
        </p:txBody>
      </p:sp>
      <p:sp>
        <p:nvSpPr>
          <p:cNvPr id="59" name="Google Shape;620;p57"/>
          <p:cNvSpPr txBox="1">
            <a:spLocks/>
          </p:cNvSpPr>
          <p:nvPr/>
        </p:nvSpPr>
        <p:spPr>
          <a:xfrm>
            <a:off x="7504939" y="17428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36/180</a:t>
            </a:r>
            <a:endParaRPr lang="en-US" dirty="0"/>
          </a:p>
        </p:txBody>
      </p:sp>
      <p:sp>
        <p:nvSpPr>
          <p:cNvPr id="60" name="Google Shape;620;p57"/>
          <p:cNvSpPr txBox="1">
            <a:spLocks/>
          </p:cNvSpPr>
          <p:nvPr/>
        </p:nvSpPr>
        <p:spPr>
          <a:xfrm>
            <a:off x="7504938" y="2180327"/>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12/180</a:t>
            </a:r>
            <a:endParaRPr lang="en-US" dirty="0"/>
          </a:p>
        </p:txBody>
      </p:sp>
      <p:sp>
        <p:nvSpPr>
          <p:cNvPr id="61" name="Google Shape;620;p57"/>
          <p:cNvSpPr txBox="1">
            <a:spLocks/>
          </p:cNvSpPr>
          <p:nvPr/>
        </p:nvSpPr>
        <p:spPr>
          <a:xfrm>
            <a:off x="7504936" y="2623695"/>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10/180</a:t>
            </a:r>
            <a:endParaRPr lang="en-US" dirty="0"/>
          </a:p>
        </p:txBody>
      </p:sp>
      <p:sp>
        <p:nvSpPr>
          <p:cNvPr id="62" name="Google Shape;620;p57"/>
          <p:cNvSpPr txBox="1">
            <a:spLocks/>
          </p:cNvSpPr>
          <p:nvPr/>
        </p:nvSpPr>
        <p:spPr>
          <a:xfrm>
            <a:off x="7504939" y="3050338"/>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5/180</a:t>
            </a:r>
            <a:endParaRPr lang="en-US" dirty="0"/>
          </a:p>
        </p:txBody>
      </p:sp>
      <p:sp>
        <p:nvSpPr>
          <p:cNvPr id="63" name="Google Shape;620;p57"/>
          <p:cNvSpPr txBox="1">
            <a:spLocks/>
          </p:cNvSpPr>
          <p:nvPr/>
        </p:nvSpPr>
        <p:spPr>
          <a:xfrm>
            <a:off x="7504939" y="34942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5/180</a:t>
            </a:r>
            <a:endParaRPr lang="en-US" dirty="0"/>
          </a:p>
        </p:txBody>
      </p:sp>
      <p:sp>
        <p:nvSpPr>
          <p:cNvPr id="64" name="Google Shape;620;p57"/>
          <p:cNvSpPr txBox="1">
            <a:spLocks/>
          </p:cNvSpPr>
          <p:nvPr/>
        </p:nvSpPr>
        <p:spPr>
          <a:xfrm>
            <a:off x="7504935" y="3946680"/>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4/180</a:t>
            </a:r>
            <a:endParaRPr lang="en-US" dirty="0"/>
          </a:p>
        </p:txBody>
      </p:sp>
      <p:sp>
        <p:nvSpPr>
          <p:cNvPr id="65" name="Google Shape;620;p57"/>
          <p:cNvSpPr txBox="1">
            <a:spLocks/>
          </p:cNvSpPr>
          <p:nvPr/>
        </p:nvSpPr>
        <p:spPr>
          <a:xfrm>
            <a:off x="4780271" y="437867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b</a:t>
            </a:r>
          </a:p>
        </p:txBody>
      </p:sp>
      <p:sp>
        <p:nvSpPr>
          <p:cNvPr id="66" name="Google Shape;620;p57"/>
          <p:cNvSpPr txBox="1">
            <a:spLocks/>
          </p:cNvSpPr>
          <p:nvPr/>
        </p:nvSpPr>
        <p:spPr>
          <a:xfrm>
            <a:off x="5507458" y="4381686"/>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5</a:t>
            </a:r>
            <a:r>
              <a:rPr lang="en-US" dirty="0" smtClean="0"/>
              <a:t>/180</a:t>
            </a:r>
            <a:endParaRPr lang="en-US" dirty="0"/>
          </a:p>
        </p:txBody>
      </p:sp>
    </p:spTree>
    <p:extLst>
      <p:ext uri="{BB962C8B-B14F-4D97-AF65-F5344CB8AC3E}">
        <p14:creationId xmlns:p14="http://schemas.microsoft.com/office/powerpoint/2010/main" val="218107154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Unigram</a:t>
            </a:r>
            <a:endParaRPr sz="3000" dirty="0"/>
          </a:p>
        </p:txBody>
      </p:sp>
      <p:sp>
        <p:nvSpPr>
          <p:cNvPr id="40" name="Google Shape;620;p57"/>
          <p:cNvSpPr txBox="1">
            <a:spLocks/>
          </p:cNvSpPr>
          <p:nvPr/>
        </p:nvSpPr>
        <p:spPr>
          <a:xfrm>
            <a:off x="2303591" y="174282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ug</a:t>
            </a:r>
            <a:endParaRPr lang="en-US" dirty="0"/>
          </a:p>
        </p:txBody>
      </p:sp>
      <p:sp>
        <p:nvSpPr>
          <p:cNvPr id="41" name="Google Shape;620;p57"/>
          <p:cNvSpPr txBox="1">
            <a:spLocks/>
          </p:cNvSpPr>
          <p:nvPr/>
        </p:nvSpPr>
        <p:spPr>
          <a:xfrm>
            <a:off x="2303590" y="2180327"/>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pu</a:t>
            </a:r>
            <a:endParaRPr lang="en-US" dirty="0"/>
          </a:p>
        </p:txBody>
      </p:sp>
      <p:sp>
        <p:nvSpPr>
          <p:cNvPr id="42" name="Google Shape;620;p57"/>
          <p:cNvSpPr txBox="1">
            <a:spLocks/>
          </p:cNvSpPr>
          <p:nvPr/>
        </p:nvSpPr>
        <p:spPr>
          <a:xfrm>
            <a:off x="2303588" y="262369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hu</a:t>
            </a:r>
            <a:endParaRPr lang="en-US" dirty="0"/>
          </a:p>
        </p:txBody>
      </p:sp>
      <p:sp>
        <p:nvSpPr>
          <p:cNvPr id="43" name="Google Shape;620;p57"/>
          <p:cNvSpPr txBox="1">
            <a:spLocks/>
          </p:cNvSpPr>
          <p:nvPr/>
        </p:nvSpPr>
        <p:spPr>
          <a:xfrm>
            <a:off x="1732371" y="1282171"/>
            <a:ext cx="875062" cy="460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Vocab</a:t>
            </a:r>
            <a:endParaRPr lang="en-US" dirty="0"/>
          </a:p>
        </p:txBody>
      </p:sp>
      <p:sp>
        <p:nvSpPr>
          <p:cNvPr id="44" name="Google Shape;620;p57"/>
          <p:cNvSpPr txBox="1">
            <a:spLocks/>
          </p:cNvSpPr>
          <p:nvPr/>
        </p:nvSpPr>
        <p:spPr>
          <a:xfrm>
            <a:off x="2303591" y="305033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lu</a:t>
            </a:r>
            <a:endParaRPr lang="en-US" dirty="0"/>
          </a:p>
        </p:txBody>
      </p:sp>
      <p:sp>
        <p:nvSpPr>
          <p:cNvPr id="45" name="Google Shape;620;p57"/>
          <p:cNvSpPr txBox="1">
            <a:spLocks/>
          </p:cNvSpPr>
          <p:nvPr/>
        </p:nvSpPr>
        <p:spPr>
          <a:xfrm>
            <a:off x="2303591" y="349422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du</a:t>
            </a:r>
            <a:endParaRPr lang="en-US" dirty="0"/>
          </a:p>
        </p:txBody>
      </p:sp>
      <p:sp>
        <p:nvSpPr>
          <p:cNvPr id="46" name="Google Shape;620;p57"/>
          <p:cNvSpPr txBox="1">
            <a:spLocks/>
          </p:cNvSpPr>
          <p:nvPr/>
        </p:nvSpPr>
        <p:spPr>
          <a:xfrm>
            <a:off x="305931" y="1739806"/>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a:t>
            </a:r>
            <a:endParaRPr lang="en-US" dirty="0"/>
          </a:p>
        </p:txBody>
      </p:sp>
      <p:sp>
        <p:nvSpPr>
          <p:cNvPr id="47" name="Google Shape;620;p57"/>
          <p:cNvSpPr txBox="1">
            <a:spLocks/>
          </p:cNvSpPr>
          <p:nvPr/>
        </p:nvSpPr>
        <p:spPr>
          <a:xfrm>
            <a:off x="305930" y="2177312"/>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u</a:t>
            </a:r>
            <a:endParaRPr lang="en-US" dirty="0"/>
          </a:p>
        </p:txBody>
      </p:sp>
      <p:sp>
        <p:nvSpPr>
          <p:cNvPr id="48" name="Google Shape;620;p57"/>
          <p:cNvSpPr txBox="1">
            <a:spLocks/>
          </p:cNvSpPr>
          <p:nvPr/>
        </p:nvSpPr>
        <p:spPr>
          <a:xfrm>
            <a:off x="305928" y="2620680"/>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g</a:t>
            </a:r>
          </a:p>
        </p:txBody>
      </p:sp>
      <p:sp>
        <p:nvSpPr>
          <p:cNvPr id="49" name="Google Shape;620;p57"/>
          <p:cNvSpPr txBox="1">
            <a:spLocks/>
          </p:cNvSpPr>
          <p:nvPr/>
        </p:nvSpPr>
        <p:spPr>
          <a:xfrm>
            <a:off x="305931" y="3047323"/>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l</a:t>
            </a:r>
          </a:p>
        </p:txBody>
      </p:sp>
      <p:sp>
        <p:nvSpPr>
          <p:cNvPr id="50" name="Google Shape;620;p57"/>
          <p:cNvSpPr txBox="1">
            <a:spLocks/>
          </p:cNvSpPr>
          <p:nvPr/>
        </p:nvSpPr>
        <p:spPr>
          <a:xfrm>
            <a:off x="305931" y="3491206"/>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p</a:t>
            </a:r>
          </a:p>
        </p:txBody>
      </p:sp>
      <p:sp>
        <p:nvSpPr>
          <p:cNvPr id="51" name="Google Shape;620;p57"/>
          <p:cNvSpPr txBox="1">
            <a:spLocks/>
          </p:cNvSpPr>
          <p:nvPr/>
        </p:nvSpPr>
        <p:spPr>
          <a:xfrm>
            <a:off x="305927" y="394366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a:t>
            </a:r>
            <a:endParaRPr lang="en-US" dirty="0"/>
          </a:p>
        </p:txBody>
      </p:sp>
      <p:sp>
        <p:nvSpPr>
          <p:cNvPr id="52" name="Google Shape;620;p57"/>
          <p:cNvSpPr txBox="1">
            <a:spLocks/>
          </p:cNvSpPr>
          <p:nvPr/>
        </p:nvSpPr>
        <p:spPr>
          <a:xfrm>
            <a:off x="2303587" y="394366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bu</a:t>
            </a:r>
            <a:endParaRPr lang="en-US" dirty="0"/>
          </a:p>
        </p:txBody>
      </p:sp>
      <p:sp>
        <p:nvSpPr>
          <p:cNvPr id="53" name="Google Shape;620;p57"/>
          <p:cNvSpPr txBox="1">
            <a:spLocks/>
          </p:cNvSpPr>
          <p:nvPr/>
        </p:nvSpPr>
        <p:spPr>
          <a:xfrm>
            <a:off x="1033118" y="17428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10/180</a:t>
            </a:r>
            <a:endParaRPr lang="en-US" dirty="0"/>
          </a:p>
        </p:txBody>
      </p:sp>
      <p:sp>
        <p:nvSpPr>
          <p:cNvPr id="54" name="Google Shape;620;p57"/>
          <p:cNvSpPr txBox="1">
            <a:spLocks/>
          </p:cNvSpPr>
          <p:nvPr/>
        </p:nvSpPr>
        <p:spPr>
          <a:xfrm>
            <a:off x="1033117" y="2180327"/>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36/180</a:t>
            </a:r>
            <a:endParaRPr lang="en-US" dirty="0"/>
          </a:p>
        </p:txBody>
      </p:sp>
      <p:sp>
        <p:nvSpPr>
          <p:cNvPr id="55" name="Google Shape;620;p57"/>
          <p:cNvSpPr txBox="1">
            <a:spLocks/>
          </p:cNvSpPr>
          <p:nvPr/>
        </p:nvSpPr>
        <p:spPr>
          <a:xfrm>
            <a:off x="1033115" y="2623695"/>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36/180</a:t>
            </a:r>
            <a:endParaRPr lang="en-US" dirty="0"/>
          </a:p>
        </p:txBody>
      </p:sp>
      <p:sp>
        <p:nvSpPr>
          <p:cNvPr id="56" name="Google Shape;620;p57"/>
          <p:cNvSpPr txBox="1">
            <a:spLocks/>
          </p:cNvSpPr>
          <p:nvPr/>
        </p:nvSpPr>
        <p:spPr>
          <a:xfrm>
            <a:off x="1033118" y="3050338"/>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5/180</a:t>
            </a:r>
            <a:endParaRPr lang="en-US" dirty="0"/>
          </a:p>
        </p:txBody>
      </p:sp>
      <p:sp>
        <p:nvSpPr>
          <p:cNvPr id="57" name="Google Shape;620;p57"/>
          <p:cNvSpPr txBox="1">
            <a:spLocks/>
          </p:cNvSpPr>
          <p:nvPr/>
        </p:nvSpPr>
        <p:spPr>
          <a:xfrm>
            <a:off x="1033118" y="34942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12/180</a:t>
            </a:r>
            <a:endParaRPr lang="en-US" dirty="0"/>
          </a:p>
        </p:txBody>
      </p:sp>
      <p:sp>
        <p:nvSpPr>
          <p:cNvPr id="58" name="Google Shape;620;p57"/>
          <p:cNvSpPr txBox="1">
            <a:spLocks/>
          </p:cNvSpPr>
          <p:nvPr/>
        </p:nvSpPr>
        <p:spPr>
          <a:xfrm>
            <a:off x="1033114" y="3946680"/>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4/180</a:t>
            </a:r>
            <a:endParaRPr lang="en-US" dirty="0"/>
          </a:p>
        </p:txBody>
      </p:sp>
      <p:sp>
        <p:nvSpPr>
          <p:cNvPr id="59" name="Google Shape;620;p57"/>
          <p:cNvSpPr txBox="1">
            <a:spLocks/>
          </p:cNvSpPr>
          <p:nvPr/>
        </p:nvSpPr>
        <p:spPr>
          <a:xfrm>
            <a:off x="3030594" y="17428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36/180</a:t>
            </a:r>
            <a:endParaRPr lang="en-US" dirty="0"/>
          </a:p>
        </p:txBody>
      </p:sp>
      <p:sp>
        <p:nvSpPr>
          <p:cNvPr id="60" name="Google Shape;620;p57"/>
          <p:cNvSpPr txBox="1">
            <a:spLocks/>
          </p:cNvSpPr>
          <p:nvPr/>
        </p:nvSpPr>
        <p:spPr>
          <a:xfrm>
            <a:off x="3030593" y="2180327"/>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12/180</a:t>
            </a:r>
            <a:endParaRPr lang="en-US" dirty="0"/>
          </a:p>
        </p:txBody>
      </p:sp>
      <p:sp>
        <p:nvSpPr>
          <p:cNvPr id="61" name="Google Shape;620;p57"/>
          <p:cNvSpPr txBox="1">
            <a:spLocks/>
          </p:cNvSpPr>
          <p:nvPr/>
        </p:nvSpPr>
        <p:spPr>
          <a:xfrm>
            <a:off x="3030591" y="2623695"/>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10/180</a:t>
            </a:r>
            <a:endParaRPr lang="en-US" dirty="0"/>
          </a:p>
        </p:txBody>
      </p:sp>
      <p:sp>
        <p:nvSpPr>
          <p:cNvPr id="62" name="Google Shape;620;p57"/>
          <p:cNvSpPr txBox="1">
            <a:spLocks/>
          </p:cNvSpPr>
          <p:nvPr/>
        </p:nvSpPr>
        <p:spPr>
          <a:xfrm>
            <a:off x="3030594" y="3050338"/>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5/180</a:t>
            </a:r>
            <a:endParaRPr lang="en-US" dirty="0"/>
          </a:p>
        </p:txBody>
      </p:sp>
      <p:sp>
        <p:nvSpPr>
          <p:cNvPr id="63" name="Google Shape;620;p57"/>
          <p:cNvSpPr txBox="1">
            <a:spLocks/>
          </p:cNvSpPr>
          <p:nvPr/>
        </p:nvSpPr>
        <p:spPr>
          <a:xfrm>
            <a:off x="3030594" y="34942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5/180</a:t>
            </a:r>
            <a:endParaRPr lang="en-US" dirty="0"/>
          </a:p>
        </p:txBody>
      </p:sp>
      <p:sp>
        <p:nvSpPr>
          <p:cNvPr id="64" name="Google Shape;620;p57"/>
          <p:cNvSpPr txBox="1">
            <a:spLocks/>
          </p:cNvSpPr>
          <p:nvPr/>
        </p:nvSpPr>
        <p:spPr>
          <a:xfrm>
            <a:off x="3030590" y="3946680"/>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4/180</a:t>
            </a:r>
            <a:endParaRPr lang="en-US" dirty="0"/>
          </a:p>
        </p:txBody>
      </p:sp>
      <p:sp>
        <p:nvSpPr>
          <p:cNvPr id="65" name="Google Shape;620;p57"/>
          <p:cNvSpPr txBox="1">
            <a:spLocks/>
          </p:cNvSpPr>
          <p:nvPr/>
        </p:nvSpPr>
        <p:spPr>
          <a:xfrm>
            <a:off x="305926" y="437867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b</a:t>
            </a:r>
          </a:p>
        </p:txBody>
      </p:sp>
      <p:sp>
        <p:nvSpPr>
          <p:cNvPr id="66" name="Google Shape;620;p57"/>
          <p:cNvSpPr txBox="1">
            <a:spLocks/>
          </p:cNvSpPr>
          <p:nvPr/>
        </p:nvSpPr>
        <p:spPr>
          <a:xfrm>
            <a:off x="1033113" y="4381686"/>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5</a:t>
            </a:r>
            <a:r>
              <a:rPr lang="en-US" dirty="0" smtClean="0"/>
              <a:t>/180</a:t>
            </a:r>
            <a:endParaRPr lang="en-US" dirty="0"/>
          </a:p>
        </p:txBody>
      </p:sp>
      <p:sp>
        <p:nvSpPr>
          <p:cNvPr id="67" name="Google Shape;620;p57"/>
          <p:cNvSpPr txBox="1">
            <a:spLocks/>
          </p:cNvSpPr>
          <p:nvPr/>
        </p:nvSpPr>
        <p:spPr>
          <a:xfrm>
            <a:off x="5495278" y="1279155"/>
            <a:ext cx="3373514" cy="46366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Possible splits for “hug”</a:t>
            </a:r>
            <a:endParaRPr lang="en-US" dirty="0"/>
          </a:p>
        </p:txBody>
      </p:sp>
      <mc:AlternateContent xmlns:mc="http://schemas.openxmlformats.org/markup-compatibility/2006" xmlns:a14="http://schemas.microsoft.com/office/drawing/2010/main">
        <mc:Choice Requires="a14">
          <p:graphicFrame>
            <p:nvGraphicFramePr>
              <p:cNvPr id="2" name="Table 1"/>
              <p:cNvGraphicFramePr>
                <a:graphicFrameLocks noGrp="1"/>
              </p:cNvGraphicFramePr>
              <p:nvPr>
                <p:extLst>
                  <p:ext uri="{D42A27DB-BD31-4B8C-83A1-F6EECF244321}">
                    <p14:modId xmlns:p14="http://schemas.microsoft.com/office/powerpoint/2010/main" val="2064644255"/>
                  </p:ext>
                </p:extLst>
              </p:nvPr>
            </p:nvGraphicFramePr>
            <p:xfrm>
              <a:off x="4536489" y="1742819"/>
              <a:ext cx="4216893" cy="2623936"/>
            </p:xfrm>
            <a:graphic>
              <a:graphicData uri="http://schemas.openxmlformats.org/drawingml/2006/table">
                <a:tbl>
                  <a:tblPr firstRow="1" bandRow="1">
                    <a:tableStyleId>{7D9A748A-5EDF-47A2-A65E-5F4390420DF3}</a:tableStyleId>
                  </a:tblPr>
                  <a:tblGrid>
                    <a:gridCol w="1385807"/>
                    <a:gridCol w="2831086"/>
                  </a:tblGrid>
                  <a:tr h="655984">
                    <a:tc>
                      <a:txBody>
                        <a:bodyPr/>
                        <a:lstStyle/>
                        <a:p>
                          <a:pPr algn="ctr"/>
                          <a:endParaRPr lang="en-US" dirty="0"/>
                        </a:p>
                      </a:txBody>
                      <a:tcPr anchor="ctr"/>
                    </a:tc>
                    <a:tc>
                      <a:txBody>
                        <a:bodyPr/>
                        <a:lstStyle/>
                        <a:p>
                          <a:pPr algn="ctr"/>
                          <a14:m>
                            <m:oMathPara xmlns:m="http://schemas.openxmlformats.org/officeDocument/2006/math">
                              <m:oMathParaPr>
                                <m:jc m:val="centerGroup"/>
                              </m:oMathParaPr>
                              <m:oMath xmlns:m="http://schemas.openxmlformats.org/officeDocument/2006/math">
                                <m:f>
                                  <m:fPr>
                                    <m:ctrlPr>
                                      <a:rPr lang="en-US" i="1" smtClean="0">
                                        <a:latin typeface="Cambria Math"/>
                                      </a:rPr>
                                    </m:ctrlPr>
                                  </m:fPr>
                                  <m:num>
                                    <m:r>
                                      <a:rPr lang="en-US" b="0" i="1" smtClean="0">
                                        <a:latin typeface="Cambria Math"/>
                                      </a:rPr>
                                      <m:t>10</m:t>
                                    </m:r>
                                  </m:num>
                                  <m:den>
                                    <m:r>
                                      <a:rPr lang="en-US" b="0" i="1" smtClean="0">
                                        <a:latin typeface="Cambria Math"/>
                                      </a:rPr>
                                      <m:t>180</m:t>
                                    </m:r>
                                  </m:den>
                                </m:f>
                                <m:r>
                                  <a:rPr lang="en-US" i="1" smtClean="0">
                                    <a:latin typeface="Cambria Math"/>
                                    <a:ea typeface="Cambria Math"/>
                                  </a:rPr>
                                  <m:t>×</m:t>
                                </m:r>
                                <m:f>
                                  <m:fPr>
                                    <m:ctrlPr>
                                      <a:rPr lang="en-US" i="1" smtClean="0">
                                        <a:latin typeface="Cambria Math"/>
                                        <a:ea typeface="Cambria Math"/>
                                      </a:rPr>
                                    </m:ctrlPr>
                                  </m:fPr>
                                  <m:num>
                                    <m:r>
                                      <a:rPr lang="en-US" b="0" i="1" smtClean="0">
                                        <a:latin typeface="Cambria Math"/>
                                        <a:ea typeface="Cambria Math"/>
                                      </a:rPr>
                                      <m:t>36</m:t>
                                    </m:r>
                                  </m:num>
                                  <m:den>
                                    <m:r>
                                      <a:rPr lang="en-US" b="0" i="1" smtClean="0">
                                        <a:latin typeface="Cambria Math"/>
                                        <a:ea typeface="Cambria Math"/>
                                      </a:rPr>
                                      <m:t>180</m:t>
                                    </m:r>
                                  </m:den>
                                </m:f>
                                <m:r>
                                  <a:rPr lang="en-US" i="1" smtClean="0">
                                    <a:latin typeface="Cambria Math"/>
                                    <a:ea typeface="Cambria Math"/>
                                  </a:rPr>
                                  <m:t>×</m:t>
                                </m:r>
                                <m:f>
                                  <m:fPr>
                                    <m:ctrlPr>
                                      <a:rPr lang="en-US" i="1" smtClean="0">
                                        <a:latin typeface="Cambria Math"/>
                                        <a:ea typeface="Cambria Math"/>
                                      </a:rPr>
                                    </m:ctrlPr>
                                  </m:fPr>
                                  <m:num>
                                    <m:r>
                                      <a:rPr lang="en-US" b="0" i="1" smtClean="0">
                                        <a:latin typeface="Cambria Math"/>
                                        <a:ea typeface="Cambria Math"/>
                                      </a:rPr>
                                      <m:t>36</m:t>
                                    </m:r>
                                  </m:num>
                                  <m:den>
                                    <m:r>
                                      <a:rPr lang="en-US" b="0" i="1" smtClean="0">
                                        <a:latin typeface="Cambria Math"/>
                                        <a:ea typeface="Cambria Math"/>
                                      </a:rPr>
                                      <m:t>180</m:t>
                                    </m:r>
                                  </m:den>
                                </m:f>
                                <m:r>
                                  <a:rPr lang="en-US" b="0" i="1" smtClean="0">
                                    <a:latin typeface="Cambria Math"/>
                                    <a:ea typeface="Cambria Math"/>
                                  </a:rPr>
                                  <m:t>=2.22</m:t>
                                </m:r>
                                <m:r>
                                  <a:rPr lang="en-US" b="0" i="1" smtClean="0">
                                    <a:latin typeface="Cambria Math"/>
                                    <a:ea typeface="Cambria Math"/>
                                  </a:rPr>
                                  <m:t>𝑒</m:t>
                                </m:r>
                                <m:r>
                                  <a:rPr lang="en-US" b="0" i="1" smtClean="0">
                                    <a:latin typeface="Cambria Math"/>
                                    <a:ea typeface="Cambria Math"/>
                                  </a:rPr>
                                  <m:t>−03</m:t>
                                </m:r>
                              </m:oMath>
                            </m:oMathPara>
                          </a14:m>
                          <a:endParaRPr lang="en-US" dirty="0"/>
                        </a:p>
                      </a:txBody>
                      <a:tcPr anchor="ctr"/>
                    </a:tc>
                  </a:tr>
                  <a:tr h="655984">
                    <a:tc>
                      <a:txBody>
                        <a:bodyPr/>
                        <a:lstStyle/>
                        <a:p>
                          <a:pPr algn="ctr"/>
                          <a:endParaRPr lang="en-US" dirty="0"/>
                        </a:p>
                      </a:txBody>
                      <a:tcPr anchor="ctr">
                        <a:solidFill>
                          <a:schemeClr val="bg2"/>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f>
                                  <m:fPr>
                                    <m:ctrlPr>
                                      <a:rPr lang="en-US" i="1" smtClean="0">
                                        <a:latin typeface="Cambria Math"/>
                                      </a:rPr>
                                    </m:ctrlPr>
                                  </m:fPr>
                                  <m:num>
                                    <m:r>
                                      <a:rPr lang="en-US" b="0" i="1" smtClean="0">
                                        <a:latin typeface="Cambria Math"/>
                                      </a:rPr>
                                      <m:t>10</m:t>
                                    </m:r>
                                  </m:num>
                                  <m:den>
                                    <m:r>
                                      <a:rPr lang="en-US" b="0" i="1" smtClean="0">
                                        <a:latin typeface="Cambria Math"/>
                                      </a:rPr>
                                      <m:t>180</m:t>
                                    </m:r>
                                  </m:den>
                                </m:f>
                                <m:r>
                                  <a:rPr lang="en-US" i="1" smtClean="0">
                                    <a:latin typeface="Cambria Math"/>
                                    <a:ea typeface="Cambria Math"/>
                                  </a:rPr>
                                  <m:t>×</m:t>
                                </m:r>
                                <m:f>
                                  <m:fPr>
                                    <m:ctrlPr>
                                      <a:rPr lang="en-US" i="1" smtClean="0">
                                        <a:latin typeface="Cambria Math"/>
                                        <a:ea typeface="Cambria Math"/>
                                      </a:rPr>
                                    </m:ctrlPr>
                                  </m:fPr>
                                  <m:num>
                                    <m:r>
                                      <a:rPr lang="en-US" b="0" i="1" smtClean="0">
                                        <a:latin typeface="Cambria Math"/>
                                        <a:ea typeface="Cambria Math"/>
                                      </a:rPr>
                                      <m:t>36</m:t>
                                    </m:r>
                                  </m:num>
                                  <m:den>
                                    <m:r>
                                      <a:rPr lang="en-US" b="0" i="1" smtClean="0">
                                        <a:latin typeface="Cambria Math"/>
                                        <a:ea typeface="Cambria Math"/>
                                      </a:rPr>
                                      <m:t>180</m:t>
                                    </m:r>
                                  </m:den>
                                </m:f>
                                <m:r>
                                  <a:rPr lang="en-US" b="0" i="1" smtClean="0">
                                    <a:latin typeface="Cambria Math"/>
                                    <a:ea typeface="Cambria Math"/>
                                  </a:rPr>
                                  <m:t>=1.11</m:t>
                                </m:r>
                                <m:r>
                                  <a:rPr lang="en-US" b="0" i="1" smtClean="0">
                                    <a:latin typeface="Cambria Math"/>
                                    <a:ea typeface="Cambria Math"/>
                                  </a:rPr>
                                  <m:t>𝑒</m:t>
                                </m:r>
                                <m:r>
                                  <a:rPr lang="en-US" b="0" i="1" smtClean="0">
                                    <a:latin typeface="Cambria Math"/>
                                    <a:ea typeface="Cambria Math"/>
                                  </a:rPr>
                                  <m:t>−02</m:t>
                                </m:r>
                              </m:oMath>
                            </m:oMathPara>
                          </a14:m>
                          <a:endParaRPr lang="en-US" dirty="0"/>
                        </a:p>
                      </a:txBody>
                      <a:tcPr anchor="ctr">
                        <a:solidFill>
                          <a:schemeClr val="bg2"/>
                        </a:solidFill>
                      </a:tcPr>
                    </a:tc>
                  </a:tr>
                  <a:tr h="655984">
                    <a:tc>
                      <a:txBody>
                        <a:bodyPr/>
                        <a:lstStyle/>
                        <a:p>
                          <a:pPr algn="ctr"/>
                          <a:endParaRPr lang="en-US" dirty="0"/>
                        </a:p>
                      </a:txBody>
                      <a:tcPr anchor="ct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f>
                                  <m:fPr>
                                    <m:ctrlPr>
                                      <a:rPr lang="en-US" i="1" smtClean="0">
                                        <a:latin typeface="Cambria Math"/>
                                      </a:rPr>
                                    </m:ctrlPr>
                                  </m:fPr>
                                  <m:num>
                                    <m:r>
                                      <a:rPr lang="en-US" b="0" i="1" smtClean="0">
                                        <a:latin typeface="Cambria Math"/>
                                      </a:rPr>
                                      <m:t>10</m:t>
                                    </m:r>
                                  </m:num>
                                  <m:den>
                                    <m:r>
                                      <a:rPr lang="en-US" b="0" i="1" smtClean="0">
                                        <a:latin typeface="Cambria Math"/>
                                      </a:rPr>
                                      <m:t>180</m:t>
                                    </m:r>
                                  </m:den>
                                </m:f>
                                <m:r>
                                  <a:rPr lang="en-US" i="1" smtClean="0">
                                    <a:latin typeface="Cambria Math"/>
                                    <a:ea typeface="Cambria Math"/>
                                  </a:rPr>
                                  <m:t>×</m:t>
                                </m:r>
                                <m:f>
                                  <m:fPr>
                                    <m:ctrlPr>
                                      <a:rPr lang="en-US" i="1" smtClean="0">
                                        <a:latin typeface="Cambria Math"/>
                                        <a:ea typeface="Cambria Math"/>
                                      </a:rPr>
                                    </m:ctrlPr>
                                  </m:fPr>
                                  <m:num>
                                    <m:r>
                                      <a:rPr lang="en-US" b="0" i="1" smtClean="0">
                                        <a:latin typeface="Cambria Math"/>
                                        <a:ea typeface="Cambria Math"/>
                                      </a:rPr>
                                      <m:t>36</m:t>
                                    </m:r>
                                  </m:num>
                                  <m:den>
                                    <m:r>
                                      <a:rPr lang="en-US" b="0" i="1" smtClean="0">
                                        <a:latin typeface="Cambria Math"/>
                                        <a:ea typeface="Cambria Math"/>
                                      </a:rPr>
                                      <m:t>180</m:t>
                                    </m:r>
                                  </m:den>
                                </m:f>
                                <m:r>
                                  <a:rPr lang="en-US" b="0" i="1" smtClean="0">
                                    <a:latin typeface="Cambria Math"/>
                                    <a:ea typeface="Cambria Math"/>
                                  </a:rPr>
                                  <m:t>=1.11</m:t>
                                </m:r>
                                <m:r>
                                  <a:rPr lang="en-US" b="0" i="1" smtClean="0">
                                    <a:latin typeface="Cambria Math"/>
                                    <a:ea typeface="Cambria Math"/>
                                  </a:rPr>
                                  <m:t>𝑒</m:t>
                                </m:r>
                                <m:r>
                                  <a:rPr lang="en-US" b="0" i="1" smtClean="0">
                                    <a:latin typeface="Cambria Math"/>
                                    <a:ea typeface="Cambria Math"/>
                                  </a:rPr>
                                  <m:t>−02</m:t>
                                </m:r>
                              </m:oMath>
                            </m:oMathPara>
                          </a14:m>
                          <a:endParaRPr lang="en-US" dirty="0"/>
                        </a:p>
                      </a:txBody>
                      <a:tcPr anchor="ctr"/>
                    </a:tc>
                  </a:tr>
                  <a:tr h="655984">
                    <a:tc>
                      <a:txBody>
                        <a:bodyPr/>
                        <a:lstStyle/>
                        <a:p>
                          <a:pPr algn="ctr"/>
                          <a:endParaRPr lang="en-US"/>
                        </a:p>
                      </a:txBody>
                      <a:tcPr anchor="ctr"/>
                    </a:tc>
                    <a:tc>
                      <a:txBody>
                        <a:bodyPr/>
                        <a:lstStyle/>
                        <a:p>
                          <a:pPr algn="ctr"/>
                          <a14:m>
                            <m:oMathPara xmlns:m="http://schemas.openxmlformats.org/officeDocument/2006/math">
                              <m:oMathParaPr>
                                <m:jc m:val="centerGroup"/>
                              </m:oMathParaPr>
                              <m:oMath xmlns:m="http://schemas.openxmlformats.org/officeDocument/2006/math">
                                <m:r>
                                  <a:rPr lang="en-US" i="1" dirty="0" smtClean="0">
                                    <a:latin typeface="Cambria Math"/>
                                  </a:rPr>
                                  <m:t>0</m:t>
                                </m:r>
                              </m:oMath>
                            </m:oMathPara>
                          </a14:m>
                          <a:endParaRPr lang="en-US" dirty="0"/>
                        </a:p>
                      </a:txBody>
                      <a:tcPr anchor="ctr"/>
                    </a:tc>
                  </a:tr>
                </a:tbl>
              </a:graphicData>
            </a:graphic>
          </p:graphicFrame>
        </mc:Choice>
        <mc:Fallback xmlns="">
          <p:graphicFrame>
            <p:nvGraphicFramePr>
              <p:cNvPr id="2" name="Table 1"/>
              <p:cNvGraphicFramePr>
                <a:graphicFrameLocks noGrp="1"/>
              </p:cNvGraphicFramePr>
              <p:nvPr>
                <p:extLst>
                  <p:ext uri="{D42A27DB-BD31-4B8C-83A1-F6EECF244321}">
                    <p14:modId xmlns:p14="http://schemas.microsoft.com/office/powerpoint/2010/main" val="2064644255"/>
                  </p:ext>
                </p:extLst>
              </p:nvPr>
            </p:nvGraphicFramePr>
            <p:xfrm>
              <a:off x="4536489" y="1742819"/>
              <a:ext cx="4216893" cy="2623936"/>
            </p:xfrm>
            <a:graphic>
              <a:graphicData uri="http://schemas.openxmlformats.org/drawingml/2006/table">
                <a:tbl>
                  <a:tblPr firstRow="1" bandRow="1">
                    <a:tableStyleId>{7D9A748A-5EDF-47A2-A65E-5F4390420DF3}</a:tableStyleId>
                  </a:tblPr>
                  <a:tblGrid>
                    <a:gridCol w="1385807"/>
                    <a:gridCol w="2831086"/>
                  </a:tblGrid>
                  <a:tr h="655984">
                    <a:tc>
                      <a:txBody>
                        <a:bodyPr/>
                        <a:lstStyle/>
                        <a:p>
                          <a:pPr algn="ctr"/>
                          <a:endParaRPr lang="en-US" dirty="0"/>
                        </a:p>
                      </a:txBody>
                      <a:tcPr anchor="ctr"/>
                    </a:tc>
                    <a:tc>
                      <a:txBody>
                        <a:bodyPr/>
                        <a:lstStyle/>
                        <a:p>
                          <a:endParaRPr lang="en-US"/>
                        </a:p>
                      </a:txBody>
                      <a:tcPr anchor="ctr">
                        <a:blipFill rotWithShape="1">
                          <a:blip r:embed="rId3"/>
                          <a:stretch>
                            <a:fillRect l="-48817" t="-926" b="-299074"/>
                          </a:stretch>
                        </a:blipFill>
                      </a:tcPr>
                    </a:tc>
                  </a:tr>
                  <a:tr h="655984">
                    <a:tc>
                      <a:txBody>
                        <a:bodyPr/>
                        <a:lstStyle/>
                        <a:p>
                          <a:pPr algn="ctr"/>
                          <a:endParaRPr lang="en-US" dirty="0"/>
                        </a:p>
                      </a:txBody>
                      <a:tcPr anchor="ctr">
                        <a:solidFill>
                          <a:schemeClr val="bg2"/>
                        </a:solidFill>
                      </a:tcPr>
                    </a:tc>
                    <a:tc>
                      <a:txBody>
                        <a:bodyPr/>
                        <a:lstStyle/>
                        <a:p>
                          <a:endParaRPr lang="en-US"/>
                        </a:p>
                      </a:txBody>
                      <a:tcPr anchor="ctr">
                        <a:blipFill rotWithShape="1">
                          <a:blip r:embed="rId3"/>
                          <a:stretch>
                            <a:fillRect l="-48817" t="-101869" b="-201869"/>
                          </a:stretch>
                        </a:blipFill>
                      </a:tcPr>
                    </a:tc>
                  </a:tr>
                  <a:tr h="655984">
                    <a:tc>
                      <a:txBody>
                        <a:bodyPr/>
                        <a:lstStyle/>
                        <a:p>
                          <a:pPr algn="ctr"/>
                          <a:endParaRPr lang="en-US" dirty="0"/>
                        </a:p>
                      </a:txBody>
                      <a:tcPr anchor="ctr"/>
                    </a:tc>
                    <a:tc>
                      <a:txBody>
                        <a:bodyPr/>
                        <a:lstStyle/>
                        <a:p>
                          <a:endParaRPr lang="en-US"/>
                        </a:p>
                      </a:txBody>
                      <a:tcPr anchor="ctr">
                        <a:blipFill rotWithShape="1">
                          <a:blip r:embed="rId3"/>
                          <a:stretch>
                            <a:fillRect l="-48817" t="-200000" b="-100000"/>
                          </a:stretch>
                        </a:blipFill>
                      </a:tcPr>
                    </a:tc>
                  </a:tr>
                  <a:tr h="655984">
                    <a:tc>
                      <a:txBody>
                        <a:bodyPr/>
                        <a:lstStyle/>
                        <a:p>
                          <a:pPr algn="ctr"/>
                          <a:endParaRPr lang="en-US"/>
                        </a:p>
                      </a:txBody>
                      <a:tcPr anchor="ctr"/>
                    </a:tc>
                    <a:tc>
                      <a:txBody>
                        <a:bodyPr/>
                        <a:lstStyle/>
                        <a:p>
                          <a:endParaRPr lang="en-US"/>
                        </a:p>
                      </a:txBody>
                      <a:tcPr anchor="ctr">
                        <a:blipFill rotWithShape="1">
                          <a:blip r:embed="rId3"/>
                          <a:stretch>
                            <a:fillRect l="-48817" t="-302804" b="-935"/>
                          </a:stretch>
                        </a:blipFill>
                      </a:tcPr>
                    </a:tc>
                  </a:tr>
                </a:tbl>
              </a:graphicData>
            </a:graphic>
          </p:graphicFrame>
        </mc:Fallback>
      </mc:AlternateContent>
      <p:sp>
        <p:nvSpPr>
          <p:cNvPr id="72" name="Google Shape;620;p57"/>
          <p:cNvSpPr txBox="1">
            <a:spLocks/>
          </p:cNvSpPr>
          <p:nvPr/>
        </p:nvSpPr>
        <p:spPr>
          <a:xfrm>
            <a:off x="4818360" y="1908997"/>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a:t>
            </a:r>
            <a:endParaRPr lang="en-US" dirty="0"/>
          </a:p>
        </p:txBody>
      </p:sp>
      <p:sp>
        <p:nvSpPr>
          <p:cNvPr id="73" name="Google Shape;620;p57"/>
          <p:cNvSpPr txBox="1">
            <a:spLocks/>
          </p:cNvSpPr>
          <p:nvPr/>
        </p:nvSpPr>
        <p:spPr>
          <a:xfrm>
            <a:off x="5146834" y="1912012"/>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u</a:t>
            </a:r>
          </a:p>
        </p:txBody>
      </p:sp>
      <p:sp>
        <p:nvSpPr>
          <p:cNvPr id="74" name="Google Shape;620;p57"/>
          <p:cNvSpPr txBox="1">
            <a:spLocks/>
          </p:cNvSpPr>
          <p:nvPr/>
        </p:nvSpPr>
        <p:spPr>
          <a:xfrm>
            <a:off x="5510818" y="1912012"/>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g</a:t>
            </a:r>
          </a:p>
        </p:txBody>
      </p:sp>
      <p:sp>
        <p:nvSpPr>
          <p:cNvPr id="75" name="Google Shape;620;p57"/>
          <p:cNvSpPr txBox="1">
            <a:spLocks/>
          </p:cNvSpPr>
          <p:nvPr/>
        </p:nvSpPr>
        <p:spPr>
          <a:xfrm>
            <a:off x="4754208" y="2587533"/>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hu</a:t>
            </a:r>
            <a:endParaRPr lang="en-US" dirty="0"/>
          </a:p>
        </p:txBody>
      </p:sp>
      <p:sp>
        <p:nvSpPr>
          <p:cNvPr id="76" name="Google Shape;620;p57"/>
          <p:cNvSpPr txBox="1">
            <a:spLocks/>
          </p:cNvSpPr>
          <p:nvPr/>
        </p:nvSpPr>
        <p:spPr>
          <a:xfrm>
            <a:off x="5495278" y="2576590"/>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g</a:t>
            </a:r>
          </a:p>
        </p:txBody>
      </p:sp>
      <p:sp>
        <p:nvSpPr>
          <p:cNvPr id="77" name="Google Shape;620;p57"/>
          <p:cNvSpPr txBox="1">
            <a:spLocks/>
          </p:cNvSpPr>
          <p:nvPr/>
        </p:nvSpPr>
        <p:spPr>
          <a:xfrm>
            <a:off x="5026985" y="3216514"/>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ug</a:t>
            </a:r>
            <a:endParaRPr lang="en-US" dirty="0"/>
          </a:p>
        </p:txBody>
      </p:sp>
      <p:sp>
        <p:nvSpPr>
          <p:cNvPr id="78" name="Google Shape;620;p57"/>
          <p:cNvSpPr txBox="1">
            <a:spLocks/>
          </p:cNvSpPr>
          <p:nvPr/>
        </p:nvSpPr>
        <p:spPr>
          <a:xfrm>
            <a:off x="4707817" y="3219094"/>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a:t>
            </a:r>
            <a:endParaRPr lang="en-US" dirty="0"/>
          </a:p>
        </p:txBody>
      </p:sp>
      <p:sp>
        <p:nvSpPr>
          <p:cNvPr id="81" name="Google Shape;620;p57"/>
          <p:cNvSpPr txBox="1">
            <a:spLocks/>
          </p:cNvSpPr>
          <p:nvPr/>
        </p:nvSpPr>
        <p:spPr>
          <a:xfrm>
            <a:off x="4900905" y="382355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hug</a:t>
            </a:r>
            <a:endParaRPr lang="en-US" dirty="0"/>
          </a:p>
        </p:txBody>
      </p:sp>
    </p:spTree>
    <p:extLst>
      <p:ext uri="{BB962C8B-B14F-4D97-AF65-F5344CB8AC3E}">
        <p14:creationId xmlns:p14="http://schemas.microsoft.com/office/powerpoint/2010/main" val="323465185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Unigram</a:t>
            </a:r>
            <a:endParaRPr sz="3000" dirty="0"/>
          </a:p>
        </p:txBody>
      </p:sp>
      <p:sp>
        <p:nvSpPr>
          <p:cNvPr id="10" name="Google Shape;620;p57"/>
          <p:cNvSpPr txBox="1">
            <a:spLocks/>
          </p:cNvSpPr>
          <p:nvPr/>
        </p:nvSpPr>
        <p:spPr>
          <a:xfrm>
            <a:off x="1598916" y="152087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hug</a:t>
            </a:r>
            <a:endParaRPr lang="en-US" dirty="0"/>
          </a:p>
        </p:txBody>
      </p:sp>
      <p:sp>
        <p:nvSpPr>
          <p:cNvPr id="11" name="Google Shape;620;p57"/>
          <p:cNvSpPr txBox="1">
            <a:spLocks/>
          </p:cNvSpPr>
          <p:nvPr/>
        </p:nvSpPr>
        <p:spPr>
          <a:xfrm>
            <a:off x="1598915" y="1958377"/>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pug</a:t>
            </a:r>
            <a:endParaRPr lang="en-US" dirty="0"/>
          </a:p>
        </p:txBody>
      </p:sp>
      <p:sp>
        <p:nvSpPr>
          <p:cNvPr id="12" name="Google Shape;620;p57"/>
          <p:cNvSpPr txBox="1">
            <a:spLocks/>
          </p:cNvSpPr>
          <p:nvPr/>
        </p:nvSpPr>
        <p:spPr>
          <a:xfrm>
            <a:off x="1598913" y="240174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lug</a:t>
            </a:r>
            <a:endParaRPr lang="en-US" dirty="0"/>
          </a:p>
        </p:txBody>
      </p:sp>
      <p:sp>
        <p:nvSpPr>
          <p:cNvPr id="31" name="Google Shape;620;p57"/>
          <p:cNvSpPr txBox="1">
            <a:spLocks/>
          </p:cNvSpPr>
          <p:nvPr/>
        </p:nvSpPr>
        <p:spPr>
          <a:xfrm>
            <a:off x="1106298" y="1057206"/>
            <a:ext cx="875062" cy="4606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buFont typeface="Golos Text"/>
              <a:buNone/>
            </a:pPr>
            <a:r>
              <a:rPr lang="en-US" dirty="0" smtClean="0"/>
              <a:t>Corpus</a:t>
            </a:r>
            <a:endParaRPr lang="en-US" dirty="0"/>
          </a:p>
        </p:txBody>
      </p:sp>
      <p:sp>
        <p:nvSpPr>
          <p:cNvPr id="32" name="Google Shape;620;p57"/>
          <p:cNvSpPr txBox="1">
            <a:spLocks/>
          </p:cNvSpPr>
          <p:nvPr/>
        </p:nvSpPr>
        <p:spPr>
          <a:xfrm>
            <a:off x="1598916" y="282838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bug</a:t>
            </a:r>
            <a:endParaRPr lang="en-US" dirty="0"/>
          </a:p>
        </p:txBody>
      </p:sp>
      <p:sp>
        <p:nvSpPr>
          <p:cNvPr id="33" name="Google Shape;620;p57"/>
          <p:cNvSpPr txBox="1">
            <a:spLocks/>
          </p:cNvSpPr>
          <p:nvPr/>
        </p:nvSpPr>
        <p:spPr>
          <a:xfrm>
            <a:off x="1598916" y="327227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dug</a:t>
            </a:r>
            <a:endParaRPr lang="en-US" dirty="0"/>
          </a:p>
        </p:txBody>
      </p:sp>
      <p:sp>
        <p:nvSpPr>
          <p:cNvPr id="34" name="Google Shape;620;p57"/>
          <p:cNvSpPr txBox="1">
            <a:spLocks/>
          </p:cNvSpPr>
          <p:nvPr/>
        </p:nvSpPr>
        <p:spPr>
          <a:xfrm>
            <a:off x="853192" y="1517856"/>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10</a:t>
            </a:r>
            <a:endParaRPr lang="en-US" dirty="0"/>
          </a:p>
        </p:txBody>
      </p:sp>
      <p:sp>
        <p:nvSpPr>
          <p:cNvPr id="35" name="Google Shape;620;p57"/>
          <p:cNvSpPr txBox="1">
            <a:spLocks/>
          </p:cNvSpPr>
          <p:nvPr/>
        </p:nvSpPr>
        <p:spPr>
          <a:xfrm>
            <a:off x="853191" y="1955362"/>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a:t>
            </a:r>
            <a:endParaRPr lang="en-US" dirty="0"/>
          </a:p>
        </p:txBody>
      </p:sp>
      <p:sp>
        <p:nvSpPr>
          <p:cNvPr id="37" name="Google Shape;620;p57"/>
          <p:cNvSpPr txBox="1">
            <a:spLocks/>
          </p:cNvSpPr>
          <p:nvPr/>
        </p:nvSpPr>
        <p:spPr>
          <a:xfrm>
            <a:off x="853189" y="2398730"/>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a:t>
            </a:r>
            <a:endParaRPr lang="en-US" dirty="0"/>
          </a:p>
        </p:txBody>
      </p:sp>
      <p:sp>
        <p:nvSpPr>
          <p:cNvPr id="38" name="Google Shape;620;p57"/>
          <p:cNvSpPr txBox="1">
            <a:spLocks/>
          </p:cNvSpPr>
          <p:nvPr/>
        </p:nvSpPr>
        <p:spPr>
          <a:xfrm>
            <a:off x="853192" y="2825373"/>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a:t>
            </a:r>
            <a:endParaRPr lang="en-US" dirty="0"/>
          </a:p>
        </p:txBody>
      </p:sp>
      <p:sp>
        <p:nvSpPr>
          <p:cNvPr id="39" name="Google Shape;620;p57"/>
          <p:cNvSpPr txBox="1">
            <a:spLocks/>
          </p:cNvSpPr>
          <p:nvPr/>
        </p:nvSpPr>
        <p:spPr>
          <a:xfrm>
            <a:off x="853192" y="3269256"/>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a:t>
            </a:r>
            <a:endParaRPr lang="en-US" dirty="0"/>
          </a:p>
        </p:txBody>
      </p:sp>
      <p:sp>
        <p:nvSpPr>
          <p:cNvPr id="67" name="Google Shape;620;p57"/>
          <p:cNvSpPr txBox="1">
            <a:spLocks/>
          </p:cNvSpPr>
          <p:nvPr/>
        </p:nvSpPr>
        <p:spPr>
          <a:xfrm>
            <a:off x="2462942" y="1517856"/>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1.11e-02</a:t>
            </a:r>
            <a:endParaRPr lang="en-US" dirty="0"/>
          </a:p>
        </p:txBody>
      </p:sp>
      <p:sp>
        <p:nvSpPr>
          <p:cNvPr id="68" name="Google Shape;620;p57"/>
          <p:cNvSpPr txBox="1">
            <a:spLocks/>
          </p:cNvSpPr>
          <p:nvPr/>
        </p:nvSpPr>
        <p:spPr>
          <a:xfrm>
            <a:off x="2462942" y="1940621"/>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1.33e-03</a:t>
            </a:r>
            <a:endParaRPr lang="en-US" dirty="0"/>
          </a:p>
        </p:txBody>
      </p:sp>
      <p:sp>
        <p:nvSpPr>
          <p:cNvPr id="69" name="Google Shape;620;p57"/>
          <p:cNvSpPr txBox="1">
            <a:spLocks/>
          </p:cNvSpPr>
          <p:nvPr/>
        </p:nvSpPr>
        <p:spPr>
          <a:xfrm>
            <a:off x="2462940" y="2401745"/>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5.56e-03</a:t>
            </a:r>
            <a:endParaRPr lang="en-US" dirty="0"/>
          </a:p>
        </p:txBody>
      </p:sp>
      <p:sp>
        <p:nvSpPr>
          <p:cNvPr id="70" name="Google Shape;620;p57"/>
          <p:cNvSpPr txBox="1">
            <a:spLocks/>
          </p:cNvSpPr>
          <p:nvPr/>
        </p:nvSpPr>
        <p:spPr>
          <a:xfrm>
            <a:off x="2377904" y="2836533"/>
            <a:ext cx="1300725"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4.44e-03</a:t>
            </a:r>
            <a:endParaRPr lang="en-US" dirty="0"/>
          </a:p>
        </p:txBody>
      </p:sp>
      <p:sp>
        <p:nvSpPr>
          <p:cNvPr id="71" name="Google Shape;620;p57"/>
          <p:cNvSpPr txBox="1">
            <a:spLocks/>
          </p:cNvSpPr>
          <p:nvPr/>
        </p:nvSpPr>
        <p:spPr>
          <a:xfrm>
            <a:off x="2462938" y="3269256"/>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5.56e-03</a:t>
            </a:r>
            <a:endParaRPr lang="en-US" dirty="0"/>
          </a:p>
        </p:txBody>
      </p:sp>
      <p:sp>
        <p:nvSpPr>
          <p:cNvPr id="76" name="Google Shape;620;p57"/>
          <p:cNvSpPr txBox="1">
            <a:spLocks/>
          </p:cNvSpPr>
          <p:nvPr/>
        </p:nvSpPr>
        <p:spPr>
          <a:xfrm>
            <a:off x="6159172" y="1085126"/>
            <a:ext cx="875062" cy="460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Loss</a:t>
            </a:r>
            <a:endParaRPr lang="en-US" dirty="0"/>
          </a:p>
        </p:txBody>
      </p:sp>
      <mc:AlternateContent xmlns:mc="http://schemas.openxmlformats.org/markup-compatibility/2006" xmlns:a14="http://schemas.microsoft.com/office/drawing/2010/main">
        <mc:Choice Requires="a14">
          <p:sp>
            <p:nvSpPr>
              <p:cNvPr id="77" name="Google Shape;620;p57"/>
              <p:cNvSpPr txBox="1">
                <a:spLocks/>
              </p:cNvSpPr>
              <p:nvPr/>
            </p:nvSpPr>
            <p:spPr>
              <a:xfrm>
                <a:off x="4544916" y="1567061"/>
                <a:ext cx="4164078" cy="834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14:m>
                  <m:oMathPara xmlns:m="http://schemas.openxmlformats.org/officeDocument/2006/math">
                    <m:oMathParaPr>
                      <m:jc m:val="centerGroup"/>
                    </m:oMathParaPr>
                    <m:oMath xmlns:m="http://schemas.openxmlformats.org/officeDocument/2006/math">
                      <m:nary>
                        <m:naryPr>
                          <m:chr m:val="∑"/>
                          <m:subHide m:val="on"/>
                          <m:supHide m:val="on"/>
                          <m:ctrlPr>
                            <a:rPr lang="en-US" i="1" smtClean="0">
                              <a:latin typeface="Cambria Math"/>
                            </a:rPr>
                          </m:ctrlPr>
                        </m:naryPr>
                        <m:sub/>
                        <m:sup/>
                        <m:e>
                          <m:r>
                            <a:rPr lang="en-US" b="0" i="1" smtClean="0">
                              <a:latin typeface="Cambria Math"/>
                            </a:rPr>
                            <m:t>𝑓𝑟𝑒𝑞</m:t>
                          </m:r>
                          <m:r>
                            <a:rPr lang="en-US" b="0" i="1" smtClean="0">
                              <a:latin typeface="Cambria Math"/>
                              <a:ea typeface="Cambria Math"/>
                            </a:rPr>
                            <m:t>×</m:t>
                          </m:r>
                          <m:d>
                            <m:dPr>
                              <m:ctrlPr>
                                <a:rPr lang="en-US" b="0" i="1" smtClean="0">
                                  <a:latin typeface="Cambria Math"/>
                                  <a:ea typeface="Cambria Math"/>
                                </a:rPr>
                              </m:ctrlPr>
                            </m:dPr>
                            <m:e>
                              <m:r>
                                <a:rPr lang="en-US" b="0" i="1" smtClean="0">
                                  <a:latin typeface="Cambria Math"/>
                                  <a:ea typeface="Cambria Math"/>
                                </a:rPr>
                                <m:t>−</m:t>
                              </m:r>
                              <m:func>
                                <m:funcPr>
                                  <m:ctrlPr>
                                    <a:rPr lang="en-US" b="0" i="1" smtClean="0">
                                      <a:latin typeface="Cambria Math"/>
                                      <a:ea typeface="Cambria Math"/>
                                    </a:rPr>
                                  </m:ctrlPr>
                                </m:funcPr>
                                <m:fName>
                                  <m:r>
                                    <m:rPr>
                                      <m:sty m:val="p"/>
                                    </m:rPr>
                                    <a:rPr lang="en-US" b="0" i="0" smtClean="0">
                                      <a:latin typeface="Cambria Math"/>
                                      <a:ea typeface="Cambria Math"/>
                                    </a:rPr>
                                    <m:t>log</m:t>
                                  </m:r>
                                </m:fName>
                                <m:e>
                                  <m:d>
                                    <m:dPr>
                                      <m:ctrlPr>
                                        <a:rPr lang="en-US" b="0" i="1" smtClean="0">
                                          <a:latin typeface="Cambria Math"/>
                                          <a:ea typeface="Cambria Math"/>
                                        </a:rPr>
                                      </m:ctrlPr>
                                    </m:dPr>
                                    <m:e>
                                      <m:r>
                                        <a:rPr lang="en-US" b="0" i="1" smtClean="0">
                                          <a:latin typeface="Cambria Math"/>
                                          <a:ea typeface="Cambria Math"/>
                                        </a:rPr>
                                        <m:t>𝑃</m:t>
                                      </m:r>
                                      <m:d>
                                        <m:dPr>
                                          <m:ctrlPr>
                                            <a:rPr lang="en-US" b="0" i="1" smtClean="0">
                                              <a:latin typeface="Cambria Math"/>
                                              <a:ea typeface="Cambria Math"/>
                                            </a:rPr>
                                          </m:ctrlPr>
                                        </m:dPr>
                                        <m:e>
                                          <m:r>
                                            <a:rPr lang="en-US" b="0" i="1" smtClean="0">
                                              <a:latin typeface="Cambria Math"/>
                                              <a:ea typeface="Cambria Math"/>
                                            </a:rPr>
                                            <m:t>𝑤</m:t>
                                          </m:r>
                                        </m:e>
                                      </m:d>
                                    </m:e>
                                  </m:d>
                                </m:e>
                              </m:func>
                            </m:e>
                          </m:d>
                          <m:r>
                            <a:rPr lang="en-US" b="0" i="1" smtClean="0">
                              <a:latin typeface="Cambria Math"/>
                              <a:ea typeface="Cambria Math"/>
                            </a:rPr>
                            <m:t>=170.04</m:t>
                          </m:r>
                        </m:e>
                      </m:nary>
                    </m:oMath>
                  </m:oMathPara>
                </a14:m>
                <a:endParaRPr lang="en-US" dirty="0"/>
              </a:p>
            </p:txBody>
          </p:sp>
        </mc:Choice>
        <mc:Fallback xmlns="">
          <p:sp>
            <p:nvSpPr>
              <p:cNvPr id="77" name="Google Shape;620;p57"/>
              <p:cNvSpPr txBox="1">
                <a:spLocks noRot="1" noChangeAspect="1" noMove="1" noResize="1" noEditPoints="1" noAdjustHandles="1" noChangeArrowheads="1" noChangeShapeType="1" noTextEdit="1"/>
              </p:cNvSpPr>
              <p:nvPr/>
            </p:nvSpPr>
            <p:spPr>
              <a:xfrm>
                <a:off x="4544916" y="1567061"/>
                <a:ext cx="4164078" cy="834684"/>
              </a:xfrm>
              <a:prstGeom prst="rect">
                <a:avLst/>
              </a:prstGeom>
              <a:blipFill rotWithShape="1">
                <a:blip r:embed="rId3"/>
                <a:stretch>
                  <a:fillRect/>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250104943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Unigram</a:t>
            </a:r>
            <a:endParaRPr sz="3000" dirty="0"/>
          </a:p>
        </p:txBody>
      </p:sp>
      <p:sp>
        <p:nvSpPr>
          <p:cNvPr id="40" name="Google Shape;620;p57"/>
          <p:cNvSpPr txBox="1">
            <a:spLocks/>
          </p:cNvSpPr>
          <p:nvPr/>
        </p:nvSpPr>
        <p:spPr>
          <a:xfrm>
            <a:off x="2303591" y="1742821"/>
            <a:ext cx="607693" cy="332352"/>
          </a:xfrm>
          <a:prstGeom prst="rect">
            <a:avLst/>
          </a:pr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effectLst>
                  <a:outerShdw blurRad="38100" dist="38100" dir="2700000" algn="tl">
                    <a:srgbClr val="000000">
                      <a:alpha val="43137"/>
                    </a:srgbClr>
                  </a:outerShdw>
                </a:effectLst>
              </a:rPr>
              <a:t>ug</a:t>
            </a:r>
            <a:endParaRPr lang="en-US" dirty="0">
              <a:effectLst>
                <a:outerShdw blurRad="38100" dist="38100" dir="2700000" algn="tl">
                  <a:srgbClr val="000000">
                    <a:alpha val="43137"/>
                  </a:srgbClr>
                </a:outerShdw>
              </a:effectLst>
            </a:endParaRPr>
          </a:p>
        </p:txBody>
      </p:sp>
      <p:sp>
        <p:nvSpPr>
          <p:cNvPr id="41" name="Google Shape;620;p57"/>
          <p:cNvSpPr txBox="1">
            <a:spLocks/>
          </p:cNvSpPr>
          <p:nvPr/>
        </p:nvSpPr>
        <p:spPr>
          <a:xfrm>
            <a:off x="2303590" y="2180327"/>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pu</a:t>
            </a:r>
            <a:endParaRPr lang="en-US" dirty="0"/>
          </a:p>
        </p:txBody>
      </p:sp>
      <p:sp>
        <p:nvSpPr>
          <p:cNvPr id="42" name="Google Shape;620;p57"/>
          <p:cNvSpPr txBox="1">
            <a:spLocks/>
          </p:cNvSpPr>
          <p:nvPr/>
        </p:nvSpPr>
        <p:spPr>
          <a:xfrm>
            <a:off x="2303588" y="262369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hu</a:t>
            </a:r>
            <a:endParaRPr lang="en-US" dirty="0"/>
          </a:p>
        </p:txBody>
      </p:sp>
      <p:sp>
        <p:nvSpPr>
          <p:cNvPr id="43" name="Google Shape;620;p57"/>
          <p:cNvSpPr txBox="1">
            <a:spLocks/>
          </p:cNvSpPr>
          <p:nvPr/>
        </p:nvSpPr>
        <p:spPr>
          <a:xfrm>
            <a:off x="1732371" y="1282171"/>
            <a:ext cx="875062" cy="460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Vocab</a:t>
            </a:r>
            <a:endParaRPr lang="en-US" dirty="0"/>
          </a:p>
        </p:txBody>
      </p:sp>
      <p:sp>
        <p:nvSpPr>
          <p:cNvPr id="44" name="Google Shape;620;p57"/>
          <p:cNvSpPr txBox="1">
            <a:spLocks/>
          </p:cNvSpPr>
          <p:nvPr/>
        </p:nvSpPr>
        <p:spPr>
          <a:xfrm>
            <a:off x="2303591" y="305033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lu</a:t>
            </a:r>
            <a:endParaRPr lang="en-US" dirty="0"/>
          </a:p>
        </p:txBody>
      </p:sp>
      <p:sp>
        <p:nvSpPr>
          <p:cNvPr id="45" name="Google Shape;620;p57"/>
          <p:cNvSpPr txBox="1">
            <a:spLocks/>
          </p:cNvSpPr>
          <p:nvPr/>
        </p:nvSpPr>
        <p:spPr>
          <a:xfrm>
            <a:off x="2303591" y="349422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du</a:t>
            </a:r>
            <a:endParaRPr lang="en-US" dirty="0"/>
          </a:p>
        </p:txBody>
      </p:sp>
      <p:sp>
        <p:nvSpPr>
          <p:cNvPr id="46" name="Google Shape;620;p57"/>
          <p:cNvSpPr txBox="1">
            <a:spLocks/>
          </p:cNvSpPr>
          <p:nvPr/>
        </p:nvSpPr>
        <p:spPr>
          <a:xfrm>
            <a:off x="305931" y="1739806"/>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a:t>
            </a:r>
            <a:endParaRPr lang="en-US" dirty="0"/>
          </a:p>
        </p:txBody>
      </p:sp>
      <p:sp>
        <p:nvSpPr>
          <p:cNvPr id="47" name="Google Shape;620;p57"/>
          <p:cNvSpPr txBox="1">
            <a:spLocks/>
          </p:cNvSpPr>
          <p:nvPr/>
        </p:nvSpPr>
        <p:spPr>
          <a:xfrm>
            <a:off x="305930" y="2177312"/>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u</a:t>
            </a:r>
            <a:endParaRPr lang="en-US" dirty="0"/>
          </a:p>
        </p:txBody>
      </p:sp>
      <p:sp>
        <p:nvSpPr>
          <p:cNvPr id="48" name="Google Shape;620;p57"/>
          <p:cNvSpPr txBox="1">
            <a:spLocks/>
          </p:cNvSpPr>
          <p:nvPr/>
        </p:nvSpPr>
        <p:spPr>
          <a:xfrm>
            <a:off x="305928" y="2620680"/>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g</a:t>
            </a:r>
          </a:p>
        </p:txBody>
      </p:sp>
      <p:sp>
        <p:nvSpPr>
          <p:cNvPr id="49" name="Google Shape;620;p57"/>
          <p:cNvSpPr txBox="1">
            <a:spLocks/>
          </p:cNvSpPr>
          <p:nvPr/>
        </p:nvSpPr>
        <p:spPr>
          <a:xfrm>
            <a:off x="305931" y="3047323"/>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l</a:t>
            </a:r>
          </a:p>
        </p:txBody>
      </p:sp>
      <p:sp>
        <p:nvSpPr>
          <p:cNvPr id="50" name="Google Shape;620;p57"/>
          <p:cNvSpPr txBox="1">
            <a:spLocks/>
          </p:cNvSpPr>
          <p:nvPr/>
        </p:nvSpPr>
        <p:spPr>
          <a:xfrm>
            <a:off x="305931" y="3491206"/>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p</a:t>
            </a:r>
          </a:p>
        </p:txBody>
      </p:sp>
      <p:sp>
        <p:nvSpPr>
          <p:cNvPr id="51" name="Google Shape;620;p57"/>
          <p:cNvSpPr txBox="1">
            <a:spLocks/>
          </p:cNvSpPr>
          <p:nvPr/>
        </p:nvSpPr>
        <p:spPr>
          <a:xfrm>
            <a:off x="305927" y="394366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a:t>
            </a:r>
            <a:endParaRPr lang="en-US" dirty="0"/>
          </a:p>
        </p:txBody>
      </p:sp>
      <p:sp>
        <p:nvSpPr>
          <p:cNvPr id="52" name="Google Shape;620;p57"/>
          <p:cNvSpPr txBox="1">
            <a:spLocks/>
          </p:cNvSpPr>
          <p:nvPr/>
        </p:nvSpPr>
        <p:spPr>
          <a:xfrm>
            <a:off x="2303587" y="394366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bu</a:t>
            </a:r>
            <a:endParaRPr lang="en-US" dirty="0"/>
          </a:p>
        </p:txBody>
      </p:sp>
      <p:sp>
        <p:nvSpPr>
          <p:cNvPr id="53" name="Google Shape;620;p57"/>
          <p:cNvSpPr txBox="1">
            <a:spLocks/>
          </p:cNvSpPr>
          <p:nvPr/>
        </p:nvSpPr>
        <p:spPr>
          <a:xfrm>
            <a:off x="1033118" y="17428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10/180</a:t>
            </a:r>
            <a:endParaRPr lang="en-US" dirty="0"/>
          </a:p>
        </p:txBody>
      </p:sp>
      <p:sp>
        <p:nvSpPr>
          <p:cNvPr id="54" name="Google Shape;620;p57"/>
          <p:cNvSpPr txBox="1">
            <a:spLocks/>
          </p:cNvSpPr>
          <p:nvPr/>
        </p:nvSpPr>
        <p:spPr>
          <a:xfrm>
            <a:off x="1033117" y="2180327"/>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36/180</a:t>
            </a:r>
            <a:endParaRPr lang="en-US" dirty="0"/>
          </a:p>
        </p:txBody>
      </p:sp>
      <p:sp>
        <p:nvSpPr>
          <p:cNvPr id="55" name="Google Shape;620;p57"/>
          <p:cNvSpPr txBox="1">
            <a:spLocks/>
          </p:cNvSpPr>
          <p:nvPr/>
        </p:nvSpPr>
        <p:spPr>
          <a:xfrm>
            <a:off x="1033115" y="2623695"/>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36/180</a:t>
            </a:r>
            <a:endParaRPr lang="en-US" dirty="0"/>
          </a:p>
        </p:txBody>
      </p:sp>
      <p:sp>
        <p:nvSpPr>
          <p:cNvPr id="56" name="Google Shape;620;p57"/>
          <p:cNvSpPr txBox="1">
            <a:spLocks/>
          </p:cNvSpPr>
          <p:nvPr/>
        </p:nvSpPr>
        <p:spPr>
          <a:xfrm>
            <a:off x="1033118" y="3050338"/>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5/180</a:t>
            </a:r>
            <a:endParaRPr lang="en-US" dirty="0"/>
          </a:p>
        </p:txBody>
      </p:sp>
      <p:sp>
        <p:nvSpPr>
          <p:cNvPr id="57" name="Google Shape;620;p57"/>
          <p:cNvSpPr txBox="1">
            <a:spLocks/>
          </p:cNvSpPr>
          <p:nvPr/>
        </p:nvSpPr>
        <p:spPr>
          <a:xfrm>
            <a:off x="1033118" y="34942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12/180</a:t>
            </a:r>
            <a:endParaRPr lang="en-US" dirty="0"/>
          </a:p>
        </p:txBody>
      </p:sp>
      <p:sp>
        <p:nvSpPr>
          <p:cNvPr id="58" name="Google Shape;620;p57"/>
          <p:cNvSpPr txBox="1">
            <a:spLocks/>
          </p:cNvSpPr>
          <p:nvPr/>
        </p:nvSpPr>
        <p:spPr>
          <a:xfrm>
            <a:off x="1033114" y="3946680"/>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4/180</a:t>
            </a:r>
            <a:endParaRPr lang="en-US" dirty="0"/>
          </a:p>
        </p:txBody>
      </p:sp>
      <p:sp>
        <p:nvSpPr>
          <p:cNvPr id="59" name="Google Shape;620;p57"/>
          <p:cNvSpPr txBox="1">
            <a:spLocks/>
          </p:cNvSpPr>
          <p:nvPr/>
        </p:nvSpPr>
        <p:spPr>
          <a:xfrm>
            <a:off x="3030594" y="1742821"/>
            <a:ext cx="967665" cy="332352"/>
          </a:xfrm>
          <a:prstGeom prst="rect">
            <a:avLst/>
          </a:pr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effectLst>
                  <a:outerShdw blurRad="38100" dist="38100" dir="2700000" algn="tl">
                    <a:srgbClr val="000000">
                      <a:alpha val="43137"/>
                    </a:srgbClr>
                  </a:outerShdw>
                </a:effectLst>
              </a:rPr>
              <a:t>36/180</a:t>
            </a:r>
            <a:endParaRPr lang="en-US" dirty="0">
              <a:effectLst>
                <a:outerShdw blurRad="38100" dist="38100" dir="2700000" algn="tl">
                  <a:srgbClr val="000000">
                    <a:alpha val="43137"/>
                  </a:srgbClr>
                </a:outerShdw>
              </a:effectLst>
            </a:endParaRPr>
          </a:p>
        </p:txBody>
      </p:sp>
      <p:sp>
        <p:nvSpPr>
          <p:cNvPr id="60" name="Google Shape;620;p57"/>
          <p:cNvSpPr txBox="1">
            <a:spLocks/>
          </p:cNvSpPr>
          <p:nvPr/>
        </p:nvSpPr>
        <p:spPr>
          <a:xfrm>
            <a:off x="3030593" y="2180327"/>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12/180</a:t>
            </a:r>
            <a:endParaRPr lang="en-US" dirty="0"/>
          </a:p>
        </p:txBody>
      </p:sp>
      <p:sp>
        <p:nvSpPr>
          <p:cNvPr id="61" name="Google Shape;620;p57"/>
          <p:cNvSpPr txBox="1">
            <a:spLocks/>
          </p:cNvSpPr>
          <p:nvPr/>
        </p:nvSpPr>
        <p:spPr>
          <a:xfrm>
            <a:off x="3030591" y="2623695"/>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10/180</a:t>
            </a:r>
            <a:endParaRPr lang="en-US" dirty="0"/>
          </a:p>
        </p:txBody>
      </p:sp>
      <p:sp>
        <p:nvSpPr>
          <p:cNvPr id="62" name="Google Shape;620;p57"/>
          <p:cNvSpPr txBox="1">
            <a:spLocks/>
          </p:cNvSpPr>
          <p:nvPr/>
        </p:nvSpPr>
        <p:spPr>
          <a:xfrm>
            <a:off x="3030594" y="3050338"/>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5/180</a:t>
            </a:r>
            <a:endParaRPr lang="en-US" dirty="0"/>
          </a:p>
        </p:txBody>
      </p:sp>
      <p:sp>
        <p:nvSpPr>
          <p:cNvPr id="63" name="Google Shape;620;p57"/>
          <p:cNvSpPr txBox="1">
            <a:spLocks/>
          </p:cNvSpPr>
          <p:nvPr/>
        </p:nvSpPr>
        <p:spPr>
          <a:xfrm>
            <a:off x="3030594" y="34942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5/180</a:t>
            </a:r>
            <a:endParaRPr lang="en-US" dirty="0"/>
          </a:p>
        </p:txBody>
      </p:sp>
      <p:sp>
        <p:nvSpPr>
          <p:cNvPr id="64" name="Google Shape;620;p57"/>
          <p:cNvSpPr txBox="1">
            <a:spLocks/>
          </p:cNvSpPr>
          <p:nvPr/>
        </p:nvSpPr>
        <p:spPr>
          <a:xfrm>
            <a:off x="3030590" y="3946680"/>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4/180</a:t>
            </a:r>
            <a:endParaRPr lang="en-US" dirty="0"/>
          </a:p>
        </p:txBody>
      </p:sp>
      <p:sp>
        <p:nvSpPr>
          <p:cNvPr id="65" name="Google Shape;620;p57"/>
          <p:cNvSpPr txBox="1">
            <a:spLocks/>
          </p:cNvSpPr>
          <p:nvPr/>
        </p:nvSpPr>
        <p:spPr>
          <a:xfrm>
            <a:off x="305926" y="437867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b</a:t>
            </a:r>
          </a:p>
        </p:txBody>
      </p:sp>
      <p:sp>
        <p:nvSpPr>
          <p:cNvPr id="66" name="Google Shape;620;p57"/>
          <p:cNvSpPr txBox="1">
            <a:spLocks/>
          </p:cNvSpPr>
          <p:nvPr/>
        </p:nvSpPr>
        <p:spPr>
          <a:xfrm>
            <a:off x="1033113" y="4381686"/>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5</a:t>
            </a:r>
            <a:r>
              <a:rPr lang="en-US" dirty="0" smtClean="0"/>
              <a:t>/180</a:t>
            </a:r>
            <a:endParaRPr lang="en-US" dirty="0"/>
          </a:p>
        </p:txBody>
      </p:sp>
      <p:sp>
        <p:nvSpPr>
          <p:cNvPr id="67" name="Google Shape;620;p57"/>
          <p:cNvSpPr txBox="1">
            <a:spLocks/>
          </p:cNvSpPr>
          <p:nvPr/>
        </p:nvSpPr>
        <p:spPr>
          <a:xfrm>
            <a:off x="5495278" y="1279155"/>
            <a:ext cx="3373514" cy="46366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Possible splits for “hug”</a:t>
            </a:r>
            <a:endParaRPr lang="en-US" dirty="0"/>
          </a:p>
        </p:txBody>
      </p:sp>
      <mc:AlternateContent xmlns:mc="http://schemas.openxmlformats.org/markup-compatibility/2006" xmlns:a14="http://schemas.microsoft.com/office/drawing/2010/main">
        <mc:Choice Requires="a14">
          <p:graphicFrame>
            <p:nvGraphicFramePr>
              <p:cNvPr id="2" name="Table 1"/>
              <p:cNvGraphicFramePr>
                <a:graphicFrameLocks noGrp="1"/>
              </p:cNvGraphicFramePr>
              <p:nvPr>
                <p:extLst>
                  <p:ext uri="{D42A27DB-BD31-4B8C-83A1-F6EECF244321}">
                    <p14:modId xmlns:p14="http://schemas.microsoft.com/office/powerpoint/2010/main" val="245151739"/>
                  </p:ext>
                </p:extLst>
              </p:nvPr>
            </p:nvGraphicFramePr>
            <p:xfrm>
              <a:off x="4536489" y="1742819"/>
              <a:ext cx="4216893" cy="2623936"/>
            </p:xfrm>
            <a:graphic>
              <a:graphicData uri="http://schemas.openxmlformats.org/drawingml/2006/table">
                <a:tbl>
                  <a:tblPr firstRow="1" bandRow="1">
                    <a:tableStyleId>{7D9A748A-5EDF-47A2-A65E-5F4390420DF3}</a:tableStyleId>
                  </a:tblPr>
                  <a:tblGrid>
                    <a:gridCol w="1385807"/>
                    <a:gridCol w="2831086"/>
                  </a:tblGrid>
                  <a:tr h="655984">
                    <a:tc>
                      <a:txBody>
                        <a:bodyPr/>
                        <a:lstStyle/>
                        <a:p>
                          <a:pPr algn="ctr"/>
                          <a:endParaRPr lang="en-US" dirty="0"/>
                        </a:p>
                      </a:txBody>
                      <a:tcPr anchor="ctr"/>
                    </a:tc>
                    <a:tc>
                      <a:txBody>
                        <a:bodyPr/>
                        <a:lstStyle/>
                        <a:p>
                          <a:pPr algn="ctr"/>
                          <a14:m>
                            <m:oMathPara xmlns:m="http://schemas.openxmlformats.org/officeDocument/2006/math">
                              <m:oMathParaPr>
                                <m:jc m:val="centerGroup"/>
                              </m:oMathParaPr>
                              <m:oMath xmlns:m="http://schemas.openxmlformats.org/officeDocument/2006/math">
                                <m:f>
                                  <m:fPr>
                                    <m:ctrlPr>
                                      <a:rPr lang="en-US" i="1" smtClean="0">
                                        <a:latin typeface="Cambria Math"/>
                                      </a:rPr>
                                    </m:ctrlPr>
                                  </m:fPr>
                                  <m:num>
                                    <m:r>
                                      <a:rPr lang="en-US" b="0" i="1" smtClean="0">
                                        <a:latin typeface="Cambria Math"/>
                                      </a:rPr>
                                      <m:t>10</m:t>
                                    </m:r>
                                  </m:num>
                                  <m:den>
                                    <m:r>
                                      <a:rPr lang="en-US" b="0" i="1" smtClean="0">
                                        <a:latin typeface="Cambria Math"/>
                                      </a:rPr>
                                      <m:t>180</m:t>
                                    </m:r>
                                  </m:den>
                                </m:f>
                                <m:r>
                                  <a:rPr lang="en-US" i="1" smtClean="0">
                                    <a:latin typeface="Cambria Math"/>
                                    <a:ea typeface="Cambria Math"/>
                                  </a:rPr>
                                  <m:t>×</m:t>
                                </m:r>
                                <m:f>
                                  <m:fPr>
                                    <m:ctrlPr>
                                      <a:rPr lang="en-US" i="1" smtClean="0">
                                        <a:latin typeface="Cambria Math"/>
                                        <a:ea typeface="Cambria Math"/>
                                      </a:rPr>
                                    </m:ctrlPr>
                                  </m:fPr>
                                  <m:num>
                                    <m:r>
                                      <a:rPr lang="en-US" b="0" i="1" smtClean="0">
                                        <a:latin typeface="Cambria Math"/>
                                        <a:ea typeface="Cambria Math"/>
                                      </a:rPr>
                                      <m:t>36</m:t>
                                    </m:r>
                                  </m:num>
                                  <m:den>
                                    <m:r>
                                      <a:rPr lang="en-US" b="0" i="1" smtClean="0">
                                        <a:latin typeface="Cambria Math"/>
                                        <a:ea typeface="Cambria Math"/>
                                      </a:rPr>
                                      <m:t>180</m:t>
                                    </m:r>
                                  </m:den>
                                </m:f>
                                <m:r>
                                  <a:rPr lang="en-US" i="1" smtClean="0">
                                    <a:latin typeface="Cambria Math"/>
                                    <a:ea typeface="Cambria Math"/>
                                  </a:rPr>
                                  <m:t>×</m:t>
                                </m:r>
                                <m:f>
                                  <m:fPr>
                                    <m:ctrlPr>
                                      <a:rPr lang="en-US" i="1" smtClean="0">
                                        <a:latin typeface="Cambria Math"/>
                                        <a:ea typeface="Cambria Math"/>
                                      </a:rPr>
                                    </m:ctrlPr>
                                  </m:fPr>
                                  <m:num>
                                    <m:r>
                                      <a:rPr lang="en-US" b="0" i="1" smtClean="0">
                                        <a:latin typeface="Cambria Math"/>
                                        <a:ea typeface="Cambria Math"/>
                                      </a:rPr>
                                      <m:t>36</m:t>
                                    </m:r>
                                  </m:num>
                                  <m:den>
                                    <m:r>
                                      <a:rPr lang="en-US" b="0" i="1" smtClean="0">
                                        <a:latin typeface="Cambria Math"/>
                                        <a:ea typeface="Cambria Math"/>
                                      </a:rPr>
                                      <m:t>180</m:t>
                                    </m:r>
                                  </m:den>
                                </m:f>
                                <m:r>
                                  <a:rPr lang="en-US" b="0" i="1" smtClean="0">
                                    <a:latin typeface="Cambria Math"/>
                                    <a:ea typeface="Cambria Math"/>
                                  </a:rPr>
                                  <m:t>=2.22</m:t>
                                </m:r>
                                <m:r>
                                  <a:rPr lang="en-US" b="0" i="1" smtClean="0">
                                    <a:latin typeface="Cambria Math"/>
                                    <a:ea typeface="Cambria Math"/>
                                  </a:rPr>
                                  <m:t>𝑒</m:t>
                                </m:r>
                                <m:r>
                                  <a:rPr lang="en-US" b="0" i="1" smtClean="0">
                                    <a:latin typeface="Cambria Math"/>
                                    <a:ea typeface="Cambria Math"/>
                                  </a:rPr>
                                  <m:t>−03</m:t>
                                </m:r>
                              </m:oMath>
                            </m:oMathPara>
                          </a14:m>
                          <a:endParaRPr lang="en-US" dirty="0"/>
                        </a:p>
                      </a:txBody>
                      <a:tcPr anchor="ctr"/>
                    </a:tc>
                  </a:tr>
                  <a:tr h="655984">
                    <a:tc>
                      <a:txBody>
                        <a:bodyPr/>
                        <a:lstStyle/>
                        <a:p>
                          <a:pPr algn="ctr"/>
                          <a:endParaRPr lang="en-US" dirty="0"/>
                        </a:p>
                      </a:txBody>
                      <a:tcPr anchor="ctr">
                        <a:solidFill>
                          <a:schemeClr val="bg2"/>
                        </a:solid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f>
                                  <m:fPr>
                                    <m:ctrlPr>
                                      <a:rPr lang="en-US" i="1" smtClean="0">
                                        <a:latin typeface="Cambria Math"/>
                                      </a:rPr>
                                    </m:ctrlPr>
                                  </m:fPr>
                                  <m:num>
                                    <m:r>
                                      <a:rPr lang="en-US" b="0" i="1" smtClean="0">
                                        <a:latin typeface="Cambria Math"/>
                                      </a:rPr>
                                      <m:t>10</m:t>
                                    </m:r>
                                  </m:num>
                                  <m:den>
                                    <m:r>
                                      <a:rPr lang="en-US" b="0" i="1" smtClean="0">
                                        <a:latin typeface="Cambria Math"/>
                                      </a:rPr>
                                      <m:t>180</m:t>
                                    </m:r>
                                  </m:den>
                                </m:f>
                                <m:r>
                                  <a:rPr lang="en-US" i="1" smtClean="0">
                                    <a:latin typeface="Cambria Math"/>
                                    <a:ea typeface="Cambria Math"/>
                                  </a:rPr>
                                  <m:t>×</m:t>
                                </m:r>
                                <m:f>
                                  <m:fPr>
                                    <m:ctrlPr>
                                      <a:rPr lang="en-US" i="1" smtClean="0">
                                        <a:latin typeface="Cambria Math"/>
                                        <a:ea typeface="Cambria Math"/>
                                      </a:rPr>
                                    </m:ctrlPr>
                                  </m:fPr>
                                  <m:num>
                                    <m:r>
                                      <a:rPr lang="en-US" b="0" i="1" smtClean="0">
                                        <a:latin typeface="Cambria Math"/>
                                        <a:ea typeface="Cambria Math"/>
                                      </a:rPr>
                                      <m:t>36</m:t>
                                    </m:r>
                                  </m:num>
                                  <m:den>
                                    <m:r>
                                      <a:rPr lang="en-US" b="0" i="1" smtClean="0">
                                        <a:latin typeface="Cambria Math"/>
                                        <a:ea typeface="Cambria Math"/>
                                      </a:rPr>
                                      <m:t>180</m:t>
                                    </m:r>
                                  </m:den>
                                </m:f>
                                <m:r>
                                  <a:rPr lang="en-US" b="0" i="1" smtClean="0">
                                    <a:latin typeface="Cambria Math"/>
                                    <a:ea typeface="Cambria Math"/>
                                  </a:rPr>
                                  <m:t>=1.11</m:t>
                                </m:r>
                                <m:r>
                                  <a:rPr lang="en-US" b="0" i="1" smtClean="0">
                                    <a:latin typeface="Cambria Math"/>
                                    <a:ea typeface="Cambria Math"/>
                                  </a:rPr>
                                  <m:t>𝑒</m:t>
                                </m:r>
                                <m:r>
                                  <a:rPr lang="en-US" b="0" i="1" smtClean="0">
                                    <a:latin typeface="Cambria Math"/>
                                    <a:ea typeface="Cambria Math"/>
                                  </a:rPr>
                                  <m:t>−02</m:t>
                                </m:r>
                              </m:oMath>
                            </m:oMathPara>
                          </a14:m>
                          <a:endParaRPr lang="en-US" dirty="0"/>
                        </a:p>
                      </a:txBody>
                      <a:tcPr anchor="ctr">
                        <a:solidFill>
                          <a:schemeClr val="bg2"/>
                        </a:solidFill>
                      </a:tcPr>
                    </a:tc>
                  </a:tr>
                  <a:tr h="655984">
                    <a:tc>
                      <a:txBody>
                        <a:bodyPr/>
                        <a:lstStyle/>
                        <a:p>
                          <a:pPr algn="ctr"/>
                          <a:endParaRPr lang="en-US" dirty="0"/>
                        </a:p>
                      </a:txBody>
                      <a:tcPr anchor="ct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f>
                                  <m:fPr>
                                    <m:ctrlPr>
                                      <a:rPr lang="en-US" i="1" smtClean="0">
                                        <a:latin typeface="Cambria Math"/>
                                      </a:rPr>
                                    </m:ctrlPr>
                                  </m:fPr>
                                  <m:num>
                                    <m:r>
                                      <a:rPr lang="en-US" b="0" i="1" smtClean="0">
                                        <a:latin typeface="Cambria Math"/>
                                      </a:rPr>
                                      <m:t>10</m:t>
                                    </m:r>
                                  </m:num>
                                  <m:den>
                                    <m:r>
                                      <a:rPr lang="en-US" b="0" i="1" smtClean="0">
                                        <a:latin typeface="Cambria Math"/>
                                      </a:rPr>
                                      <m:t>180</m:t>
                                    </m:r>
                                  </m:den>
                                </m:f>
                                <m:r>
                                  <a:rPr lang="en-US" i="1" smtClean="0">
                                    <a:latin typeface="Cambria Math"/>
                                    <a:ea typeface="Cambria Math"/>
                                  </a:rPr>
                                  <m:t>×</m:t>
                                </m:r>
                                <m:r>
                                  <a:rPr lang="en-US" b="0" i="1" smtClean="0">
                                    <a:latin typeface="Cambria Math"/>
                                    <a:ea typeface="Cambria Math"/>
                                  </a:rPr>
                                  <m:t>0=0</m:t>
                                </m:r>
                              </m:oMath>
                            </m:oMathPara>
                          </a14:m>
                          <a:endParaRPr lang="en-US" dirty="0"/>
                        </a:p>
                      </a:txBody>
                      <a:tcPr anchor="ctr"/>
                    </a:tc>
                  </a:tr>
                  <a:tr h="655984">
                    <a:tc>
                      <a:txBody>
                        <a:bodyPr/>
                        <a:lstStyle/>
                        <a:p>
                          <a:pPr algn="ctr"/>
                          <a:endParaRPr lang="en-US"/>
                        </a:p>
                      </a:txBody>
                      <a:tcPr anchor="ctr"/>
                    </a:tc>
                    <a:tc>
                      <a:txBody>
                        <a:bodyPr/>
                        <a:lstStyle/>
                        <a:p>
                          <a:pPr algn="ctr"/>
                          <a14:m>
                            <m:oMathPara xmlns:m="http://schemas.openxmlformats.org/officeDocument/2006/math">
                              <m:oMathParaPr>
                                <m:jc m:val="centerGroup"/>
                              </m:oMathParaPr>
                              <m:oMath xmlns:m="http://schemas.openxmlformats.org/officeDocument/2006/math">
                                <m:r>
                                  <a:rPr lang="en-US" i="1" dirty="0" smtClean="0">
                                    <a:latin typeface="Cambria Math"/>
                                  </a:rPr>
                                  <m:t>0</m:t>
                                </m:r>
                              </m:oMath>
                            </m:oMathPara>
                          </a14:m>
                          <a:endParaRPr lang="en-US" dirty="0"/>
                        </a:p>
                      </a:txBody>
                      <a:tcPr anchor="ctr"/>
                    </a:tc>
                  </a:tr>
                </a:tbl>
              </a:graphicData>
            </a:graphic>
          </p:graphicFrame>
        </mc:Choice>
        <mc:Fallback xmlns="">
          <p:graphicFrame>
            <p:nvGraphicFramePr>
              <p:cNvPr id="2" name="Table 1"/>
              <p:cNvGraphicFramePr>
                <a:graphicFrameLocks noGrp="1"/>
              </p:cNvGraphicFramePr>
              <p:nvPr>
                <p:extLst>
                  <p:ext uri="{D42A27DB-BD31-4B8C-83A1-F6EECF244321}">
                    <p14:modId xmlns:p14="http://schemas.microsoft.com/office/powerpoint/2010/main" val="245151739"/>
                  </p:ext>
                </p:extLst>
              </p:nvPr>
            </p:nvGraphicFramePr>
            <p:xfrm>
              <a:off x="4536489" y="1742819"/>
              <a:ext cx="4216893" cy="2623936"/>
            </p:xfrm>
            <a:graphic>
              <a:graphicData uri="http://schemas.openxmlformats.org/drawingml/2006/table">
                <a:tbl>
                  <a:tblPr firstRow="1" bandRow="1">
                    <a:tableStyleId>{7D9A748A-5EDF-47A2-A65E-5F4390420DF3}</a:tableStyleId>
                  </a:tblPr>
                  <a:tblGrid>
                    <a:gridCol w="1385807"/>
                    <a:gridCol w="2831086"/>
                  </a:tblGrid>
                  <a:tr h="655984">
                    <a:tc>
                      <a:txBody>
                        <a:bodyPr/>
                        <a:lstStyle/>
                        <a:p>
                          <a:pPr algn="ctr"/>
                          <a:endParaRPr lang="en-US" dirty="0"/>
                        </a:p>
                      </a:txBody>
                      <a:tcPr anchor="ctr"/>
                    </a:tc>
                    <a:tc>
                      <a:txBody>
                        <a:bodyPr/>
                        <a:lstStyle/>
                        <a:p>
                          <a:endParaRPr lang="en-US"/>
                        </a:p>
                      </a:txBody>
                      <a:tcPr anchor="ctr">
                        <a:blipFill rotWithShape="1">
                          <a:blip r:embed="rId3"/>
                          <a:stretch>
                            <a:fillRect l="-48817" t="-926" b="-299074"/>
                          </a:stretch>
                        </a:blipFill>
                      </a:tcPr>
                    </a:tc>
                  </a:tr>
                  <a:tr h="655984">
                    <a:tc>
                      <a:txBody>
                        <a:bodyPr/>
                        <a:lstStyle/>
                        <a:p>
                          <a:pPr algn="ctr"/>
                          <a:endParaRPr lang="en-US" dirty="0"/>
                        </a:p>
                      </a:txBody>
                      <a:tcPr anchor="ctr">
                        <a:solidFill>
                          <a:schemeClr val="bg2"/>
                        </a:solidFill>
                      </a:tcPr>
                    </a:tc>
                    <a:tc>
                      <a:txBody>
                        <a:bodyPr/>
                        <a:lstStyle/>
                        <a:p>
                          <a:endParaRPr lang="en-US"/>
                        </a:p>
                      </a:txBody>
                      <a:tcPr anchor="ctr">
                        <a:blipFill rotWithShape="1">
                          <a:blip r:embed="rId3"/>
                          <a:stretch>
                            <a:fillRect l="-48817" t="-101869" b="-201869"/>
                          </a:stretch>
                        </a:blipFill>
                      </a:tcPr>
                    </a:tc>
                  </a:tr>
                  <a:tr h="655984">
                    <a:tc>
                      <a:txBody>
                        <a:bodyPr/>
                        <a:lstStyle/>
                        <a:p>
                          <a:pPr algn="ctr"/>
                          <a:endParaRPr lang="en-US" dirty="0"/>
                        </a:p>
                      </a:txBody>
                      <a:tcPr anchor="ctr"/>
                    </a:tc>
                    <a:tc>
                      <a:txBody>
                        <a:bodyPr/>
                        <a:lstStyle/>
                        <a:p>
                          <a:endParaRPr lang="en-US"/>
                        </a:p>
                      </a:txBody>
                      <a:tcPr anchor="ctr">
                        <a:blipFill rotWithShape="1">
                          <a:blip r:embed="rId3"/>
                          <a:stretch>
                            <a:fillRect l="-48817" t="-200000" b="-100000"/>
                          </a:stretch>
                        </a:blipFill>
                      </a:tcPr>
                    </a:tc>
                  </a:tr>
                  <a:tr h="655984">
                    <a:tc>
                      <a:txBody>
                        <a:bodyPr/>
                        <a:lstStyle/>
                        <a:p>
                          <a:pPr algn="ctr"/>
                          <a:endParaRPr lang="en-US"/>
                        </a:p>
                      </a:txBody>
                      <a:tcPr anchor="ctr"/>
                    </a:tc>
                    <a:tc>
                      <a:txBody>
                        <a:bodyPr/>
                        <a:lstStyle/>
                        <a:p>
                          <a:endParaRPr lang="en-US"/>
                        </a:p>
                      </a:txBody>
                      <a:tcPr anchor="ctr">
                        <a:blipFill rotWithShape="1">
                          <a:blip r:embed="rId3"/>
                          <a:stretch>
                            <a:fillRect l="-48817" t="-302804" b="-935"/>
                          </a:stretch>
                        </a:blipFill>
                      </a:tcPr>
                    </a:tc>
                  </a:tr>
                </a:tbl>
              </a:graphicData>
            </a:graphic>
          </p:graphicFrame>
        </mc:Fallback>
      </mc:AlternateContent>
      <p:sp>
        <p:nvSpPr>
          <p:cNvPr id="72" name="Google Shape;620;p57"/>
          <p:cNvSpPr txBox="1">
            <a:spLocks/>
          </p:cNvSpPr>
          <p:nvPr/>
        </p:nvSpPr>
        <p:spPr>
          <a:xfrm>
            <a:off x="4818360" y="1908997"/>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a:t>
            </a:r>
            <a:endParaRPr lang="en-US" dirty="0"/>
          </a:p>
        </p:txBody>
      </p:sp>
      <p:sp>
        <p:nvSpPr>
          <p:cNvPr id="73" name="Google Shape;620;p57"/>
          <p:cNvSpPr txBox="1">
            <a:spLocks/>
          </p:cNvSpPr>
          <p:nvPr/>
        </p:nvSpPr>
        <p:spPr>
          <a:xfrm>
            <a:off x="5146834" y="1912012"/>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u</a:t>
            </a:r>
          </a:p>
        </p:txBody>
      </p:sp>
      <p:sp>
        <p:nvSpPr>
          <p:cNvPr id="74" name="Google Shape;620;p57"/>
          <p:cNvSpPr txBox="1">
            <a:spLocks/>
          </p:cNvSpPr>
          <p:nvPr/>
        </p:nvSpPr>
        <p:spPr>
          <a:xfrm>
            <a:off x="5510818" y="1912012"/>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g</a:t>
            </a:r>
          </a:p>
        </p:txBody>
      </p:sp>
      <p:sp>
        <p:nvSpPr>
          <p:cNvPr id="75" name="Google Shape;620;p57"/>
          <p:cNvSpPr txBox="1">
            <a:spLocks/>
          </p:cNvSpPr>
          <p:nvPr/>
        </p:nvSpPr>
        <p:spPr>
          <a:xfrm>
            <a:off x="4754208" y="2587533"/>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hu</a:t>
            </a:r>
            <a:endParaRPr lang="en-US" dirty="0"/>
          </a:p>
        </p:txBody>
      </p:sp>
      <p:sp>
        <p:nvSpPr>
          <p:cNvPr id="76" name="Google Shape;620;p57"/>
          <p:cNvSpPr txBox="1">
            <a:spLocks/>
          </p:cNvSpPr>
          <p:nvPr/>
        </p:nvSpPr>
        <p:spPr>
          <a:xfrm>
            <a:off x="5495278" y="2576590"/>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g</a:t>
            </a:r>
          </a:p>
        </p:txBody>
      </p:sp>
      <p:sp>
        <p:nvSpPr>
          <p:cNvPr id="77" name="Google Shape;620;p57"/>
          <p:cNvSpPr txBox="1">
            <a:spLocks/>
          </p:cNvSpPr>
          <p:nvPr/>
        </p:nvSpPr>
        <p:spPr>
          <a:xfrm>
            <a:off x="5026985" y="3216514"/>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ug</a:t>
            </a:r>
            <a:endParaRPr lang="en-US" dirty="0"/>
          </a:p>
        </p:txBody>
      </p:sp>
      <p:sp>
        <p:nvSpPr>
          <p:cNvPr id="78" name="Google Shape;620;p57"/>
          <p:cNvSpPr txBox="1">
            <a:spLocks/>
          </p:cNvSpPr>
          <p:nvPr/>
        </p:nvSpPr>
        <p:spPr>
          <a:xfrm>
            <a:off x="4707817" y="3219094"/>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a:t>
            </a:r>
            <a:endParaRPr lang="en-US" dirty="0"/>
          </a:p>
        </p:txBody>
      </p:sp>
      <p:sp>
        <p:nvSpPr>
          <p:cNvPr id="81" name="Google Shape;620;p57"/>
          <p:cNvSpPr txBox="1">
            <a:spLocks/>
          </p:cNvSpPr>
          <p:nvPr/>
        </p:nvSpPr>
        <p:spPr>
          <a:xfrm>
            <a:off x="4900905" y="382355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hug</a:t>
            </a:r>
            <a:endParaRPr lang="en-US" dirty="0"/>
          </a:p>
        </p:txBody>
      </p:sp>
    </p:spTree>
    <p:extLst>
      <p:ext uri="{BB962C8B-B14F-4D97-AF65-F5344CB8AC3E}">
        <p14:creationId xmlns:p14="http://schemas.microsoft.com/office/powerpoint/2010/main" val="244187174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Unigram</a:t>
            </a:r>
            <a:endParaRPr sz="3000" dirty="0"/>
          </a:p>
        </p:txBody>
      </p:sp>
      <p:sp>
        <p:nvSpPr>
          <p:cNvPr id="10" name="Google Shape;620;p57"/>
          <p:cNvSpPr txBox="1">
            <a:spLocks/>
          </p:cNvSpPr>
          <p:nvPr/>
        </p:nvSpPr>
        <p:spPr>
          <a:xfrm>
            <a:off x="1598916" y="152087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hug</a:t>
            </a:r>
            <a:endParaRPr lang="en-US" dirty="0"/>
          </a:p>
        </p:txBody>
      </p:sp>
      <p:sp>
        <p:nvSpPr>
          <p:cNvPr id="11" name="Google Shape;620;p57"/>
          <p:cNvSpPr txBox="1">
            <a:spLocks/>
          </p:cNvSpPr>
          <p:nvPr/>
        </p:nvSpPr>
        <p:spPr>
          <a:xfrm>
            <a:off x="1598915" y="1958377"/>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pug</a:t>
            </a:r>
            <a:endParaRPr lang="en-US" dirty="0"/>
          </a:p>
        </p:txBody>
      </p:sp>
      <p:sp>
        <p:nvSpPr>
          <p:cNvPr id="12" name="Google Shape;620;p57"/>
          <p:cNvSpPr txBox="1">
            <a:spLocks/>
          </p:cNvSpPr>
          <p:nvPr/>
        </p:nvSpPr>
        <p:spPr>
          <a:xfrm>
            <a:off x="1598913" y="240174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lug</a:t>
            </a:r>
            <a:endParaRPr lang="en-US" dirty="0"/>
          </a:p>
        </p:txBody>
      </p:sp>
      <p:sp>
        <p:nvSpPr>
          <p:cNvPr id="31" name="Google Shape;620;p57"/>
          <p:cNvSpPr txBox="1">
            <a:spLocks/>
          </p:cNvSpPr>
          <p:nvPr/>
        </p:nvSpPr>
        <p:spPr>
          <a:xfrm>
            <a:off x="1106298" y="1057206"/>
            <a:ext cx="875062" cy="4606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buFont typeface="Golos Text"/>
              <a:buNone/>
            </a:pPr>
            <a:r>
              <a:rPr lang="en-US" dirty="0" smtClean="0"/>
              <a:t>Corpus</a:t>
            </a:r>
            <a:endParaRPr lang="en-US" dirty="0"/>
          </a:p>
        </p:txBody>
      </p:sp>
      <p:sp>
        <p:nvSpPr>
          <p:cNvPr id="32" name="Google Shape;620;p57"/>
          <p:cNvSpPr txBox="1">
            <a:spLocks/>
          </p:cNvSpPr>
          <p:nvPr/>
        </p:nvSpPr>
        <p:spPr>
          <a:xfrm>
            <a:off x="1598916" y="282838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bug</a:t>
            </a:r>
            <a:endParaRPr lang="en-US" dirty="0"/>
          </a:p>
        </p:txBody>
      </p:sp>
      <p:sp>
        <p:nvSpPr>
          <p:cNvPr id="33" name="Google Shape;620;p57"/>
          <p:cNvSpPr txBox="1">
            <a:spLocks/>
          </p:cNvSpPr>
          <p:nvPr/>
        </p:nvSpPr>
        <p:spPr>
          <a:xfrm>
            <a:off x="1598916" y="327227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dug</a:t>
            </a:r>
            <a:endParaRPr lang="en-US" dirty="0"/>
          </a:p>
        </p:txBody>
      </p:sp>
      <p:sp>
        <p:nvSpPr>
          <p:cNvPr id="34" name="Google Shape;620;p57"/>
          <p:cNvSpPr txBox="1">
            <a:spLocks/>
          </p:cNvSpPr>
          <p:nvPr/>
        </p:nvSpPr>
        <p:spPr>
          <a:xfrm>
            <a:off x="853192" y="1517856"/>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10</a:t>
            </a:r>
            <a:endParaRPr lang="en-US" dirty="0"/>
          </a:p>
        </p:txBody>
      </p:sp>
      <p:sp>
        <p:nvSpPr>
          <p:cNvPr id="35" name="Google Shape;620;p57"/>
          <p:cNvSpPr txBox="1">
            <a:spLocks/>
          </p:cNvSpPr>
          <p:nvPr/>
        </p:nvSpPr>
        <p:spPr>
          <a:xfrm>
            <a:off x="853191" y="1955362"/>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a:t>
            </a:r>
            <a:endParaRPr lang="en-US" dirty="0"/>
          </a:p>
        </p:txBody>
      </p:sp>
      <p:sp>
        <p:nvSpPr>
          <p:cNvPr id="37" name="Google Shape;620;p57"/>
          <p:cNvSpPr txBox="1">
            <a:spLocks/>
          </p:cNvSpPr>
          <p:nvPr/>
        </p:nvSpPr>
        <p:spPr>
          <a:xfrm>
            <a:off x="853189" y="2398730"/>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a:t>
            </a:r>
            <a:endParaRPr lang="en-US" dirty="0"/>
          </a:p>
        </p:txBody>
      </p:sp>
      <p:sp>
        <p:nvSpPr>
          <p:cNvPr id="38" name="Google Shape;620;p57"/>
          <p:cNvSpPr txBox="1">
            <a:spLocks/>
          </p:cNvSpPr>
          <p:nvPr/>
        </p:nvSpPr>
        <p:spPr>
          <a:xfrm>
            <a:off x="853192" y="2825373"/>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a:t>
            </a:r>
            <a:endParaRPr lang="en-US" dirty="0"/>
          </a:p>
        </p:txBody>
      </p:sp>
      <p:sp>
        <p:nvSpPr>
          <p:cNvPr id="39" name="Google Shape;620;p57"/>
          <p:cNvSpPr txBox="1">
            <a:spLocks/>
          </p:cNvSpPr>
          <p:nvPr/>
        </p:nvSpPr>
        <p:spPr>
          <a:xfrm>
            <a:off x="853192" y="3269256"/>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a:t>
            </a:r>
            <a:endParaRPr lang="en-US" dirty="0"/>
          </a:p>
        </p:txBody>
      </p:sp>
      <p:sp>
        <p:nvSpPr>
          <p:cNvPr id="67" name="Google Shape;620;p57"/>
          <p:cNvSpPr txBox="1">
            <a:spLocks/>
          </p:cNvSpPr>
          <p:nvPr/>
        </p:nvSpPr>
        <p:spPr>
          <a:xfrm>
            <a:off x="2462942" y="1517856"/>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1.11e-02</a:t>
            </a:r>
            <a:endParaRPr lang="en-US" dirty="0"/>
          </a:p>
        </p:txBody>
      </p:sp>
      <p:sp>
        <p:nvSpPr>
          <p:cNvPr id="68" name="Google Shape;620;p57"/>
          <p:cNvSpPr txBox="1">
            <a:spLocks/>
          </p:cNvSpPr>
          <p:nvPr/>
        </p:nvSpPr>
        <p:spPr>
          <a:xfrm>
            <a:off x="2462942" y="1940621"/>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1.33e-03</a:t>
            </a:r>
            <a:endParaRPr lang="en-US" dirty="0"/>
          </a:p>
        </p:txBody>
      </p:sp>
      <p:sp>
        <p:nvSpPr>
          <p:cNvPr id="69" name="Google Shape;620;p57"/>
          <p:cNvSpPr txBox="1">
            <a:spLocks/>
          </p:cNvSpPr>
          <p:nvPr/>
        </p:nvSpPr>
        <p:spPr>
          <a:xfrm>
            <a:off x="2462940" y="2401745"/>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5.56e-03</a:t>
            </a:r>
            <a:endParaRPr lang="en-US" dirty="0"/>
          </a:p>
        </p:txBody>
      </p:sp>
      <p:sp>
        <p:nvSpPr>
          <p:cNvPr id="70" name="Google Shape;620;p57"/>
          <p:cNvSpPr txBox="1">
            <a:spLocks/>
          </p:cNvSpPr>
          <p:nvPr/>
        </p:nvSpPr>
        <p:spPr>
          <a:xfrm>
            <a:off x="2377904" y="2836533"/>
            <a:ext cx="1300725"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4.44e-03</a:t>
            </a:r>
            <a:endParaRPr lang="en-US" dirty="0"/>
          </a:p>
        </p:txBody>
      </p:sp>
      <p:sp>
        <p:nvSpPr>
          <p:cNvPr id="71" name="Google Shape;620;p57"/>
          <p:cNvSpPr txBox="1">
            <a:spLocks/>
          </p:cNvSpPr>
          <p:nvPr/>
        </p:nvSpPr>
        <p:spPr>
          <a:xfrm>
            <a:off x="2462938" y="3269256"/>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5.56e-03</a:t>
            </a:r>
            <a:endParaRPr lang="en-US" dirty="0"/>
          </a:p>
        </p:txBody>
      </p:sp>
      <p:sp>
        <p:nvSpPr>
          <p:cNvPr id="76" name="Google Shape;620;p57"/>
          <p:cNvSpPr txBox="1">
            <a:spLocks/>
          </p:cNvSpPr>
          <p:nvPr/>
        </p:nvSpPr>
        <p:spPr>
          <a:xfrm>
            <a:off x="6159172" y="1085126"/>
            <a:ext cx="875062" cy="460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Loss</a:t>
            </a:r>
            <a:endParaRPr lang="en-US" dirty="0"/>
          </a:p>
        </p:txBody>
      </p:sp>
      <mc:AlternateContent xmlns:mc="http://schemas.openxmlformats.org/markup-compatibility/2006" xmlns:a14="http://schemas.microsoft.com/office/drawing/2010/main">
        <mc:Choice Requires="a14">
          <p:sp>
            <p:nvSpPr>
              <p:cNvPr id="77" name="Google Shape;620;p57"/>
              <p:cNvSpPr txBox="1">
                <a:spLocks/>
              </p:cNvSpPr>
              <p:nvPr/>
            </p:nvSpPr>
            <p:spPr>
              <a:xfrm>
                <a:off x="4544916" y="1567061"/>
                <a:ext cx="4164078" cy="834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14:m>
                  <m:oMathPara xmlns:m="http://schemas.openxmlformats.org/officeDocument/2006/math">
                    <m:oMathParaPr>
                      <m:jc m:val="centerGroup"/>
                    </m:oMathParaPr>
                    <m:oMath xmlns:m="http://schemas.openxmlformats.org/officeDocument/2006/math">
                      <m:nary>
                        <m:naryPr>
                          <m:chr m:val="∑"/>
                          <m:subHide m:val="on"/>
                          <m:supHide m:val="on"/>
                          <m:ctrlPr>
                            <a:rPr lang="en-US" i="1" smtClean="0">
                              <a:latin typeface="Cambria Math"/>
                            </a:rPr>
                          </m:ctrlPr>
                        </m:naryPr>
                        <m:sub/>
                        <m:sup/>
                        <m:e>
                          <m:r>
                            <a:rPr lang="en-US" b="0" i="1" smtClean="0">
                              <a:latin typeface="Cambria Math"/>
                            </a:rPr>
                            <m:t>𝑓𝑟𝑒𝑞</m:t>
                          </m:r>
                          <m:r>
                            <a:rPr lang="en-US" b="0" i="1" smtClean="0">
                              <a:latin typeface="Cambria Math"/>
                              <a:ea typeface="Cambria Math"/>
                            </a:rPr>
                            <m:t>×</m:t>
                          </m:r>
                          <m:d>
                            <m:dPr>
                              <m:ctrlPr>
                                <a:rPr lang="en-US" b="0" i="1" smtClean="0">
                                  <a:latin typeface="Cambria Math"/>
                                  <a:ea typeface="Cambria Math"/>
                                </a:rPr>
                              </m:ctrlPr>
                            </m:dPr>
                            <m:e>
                              <m:r>
                                <a:rPr lang="en-US" b="0" i="1" smtClean="0">
                                  <a:latin typeface="Cambria Math"/>
                                  <a:ea typeface="Cambria Math"/>
                                </a:rPr>
                                <m:t>−</m:t>
                              </m:r>
                              <m:func>
                                <m:funcPr>
                                  <m:ctrlPr>
                                    <a:rPr lang="en-US" b="0" i="1" smtClean="0">
                                      <a:latin typeface="Cambria Math"/>
                                      <a:ea typeface="Cambria Math"/>
                                    </a:rPr>
                                  </m:ctrlPr>
                                </m:funcPr>
                                <m:fName>
                                  <m:r>
                                    <m:rPr>
                                      <m:sty m:val="p"/>
                                    </m:rPr>
                                    <a:rPr lang="en-US" b="0" i="0" smtClean="0">
                                      <a:latin typeface="Cambria Math"/>
                                      <a:ea typeface="Cambria Math"/>
                                    </a:rPr>
                                    <m:t>log</m:t>
                                  </m:r>
                                </m:fName>
                                <m:e>
                                  <m:d>
                                    <m:dPr>
                                      <m:ctrlPr>
                                        <a:rPr lang="en-US" b="0" i="1" smtClean="0">
                                          <a:latin typeface="Cambria Math"/>
                                          <a:ea typeface="Cambria Math"/>
                                        </a:rPr>
                                      </m:ctrlPr>
                                    </m:dPr>
                                    <m:e>
                                      <m:r>
                                        <a:rPr lang="en-US" b="0" i="1" smtClean="0">
                                          <a:latin typeface="Cambria Math"/>
                                          <a:ea typeface="Cambria Math"/>
                                        </a:rPr>
                                        <m:t>𝑃</m:t>
                                      </m:r>
                                      <m:d>
                                        <m:dPr>
                                          <m:ctrlPr>
                                            <a:rPr lang="en-US" b="0" i="1" smtClean="0">
                                              <a:latin typeface="Cambria Math"/>
                                              <a:ea typeface="Cambria Math"/>
                                            </a:rPr>
                                          </m:ctrlPr>
                                        </m:dPr>
                                        <m:e>
                                          <m:r>
                                            <a:rPr lang="en-US" b="0" i="1" smtClean="0">
                                              <a:latin typeface="Cambria Math"/>
                                              <a:ea typeface="Cambria Math"/>
                                            </a:rPr>
                                            <m:t>𝑤</m:t>
                                          </m:r>
                                        </m:e>
                                      </m:d>
                                    </m:e>
                                  </m:d>
                                </m:e>
                              </m:func>
                            </m:e>
                          </m:d>
                          <m:r>
                            <a:rPr lang="en-US" b="0" i="1" smtClean="0">
                              <a:latin typeface="Cambria Math"/>
                              <a:ea typeface="Cambria Math"/>
                            </a:rPr>
                            <m:t>=170.04</m:t>
                          </m:r>
                        </m:e>
                      </m:nary>
                    </m:oMath>
                  </m:oMathPara>
                </a14:m>
                <a:endParaRPr lang="en-US" dirty="0"/>
              </a:p>
            </p:txBody>
          </p:sp>
        </mc:Choice>
        <mc:Fallback xmlns="">
          <p:sp>
            <p:nvSpPr>
              <p:cNvPr id="77" name="Google Shape;620;p57"/>
              <p:cNvSpPr txBox="1">
                <a:spLocks noRot="1" noChangeAspect="1" noMove="1" noResize="1" noEditPoints="1" noAdjustHandles="1" noChangeArrowheads="1" noChangeShapeType="1" noTextEdit="1"/>
              </p:cNvSpPr>
              <p:nvPr/>
            </p:nvSpPr>
            <p:spPr>
              <a:xfrm>
                <a:off x="4544916" y="1567061"/>
                <a:ext cx="4164078" cy="834684"/>
              </a:xfrm>
              <a:prstGeom prst="rect">
                <a:avLst/>
              </a:prstGeom>
              <a:blipFill rotWithShape="1">
                <a:blip r:embed="rId3"/>
                <a:stretch>
                  <a:fillRect/>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1705941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Unigram</a:t>
            </a:r>
            <a:endParaRPr sz="3000" dirty="0"/>
          </a:p>
        </p:txBody>
      </p:sp>
      <p:graphicFrame>
        <p:nvGraphicFramePr>
          <p:cNvPr id="4" name="Table 3"/>
          <p:cNvGraphicFramePr>
            <a:graphicFrameLocks noGrp="1"/>
          </p:cNvGraphicFramePr>
          <p:nvPr>
            <p:extLst>
              <p:ext uri="{D42A27DB-BD31-4B8C-83A1-F6EECF244321}">
                <p14:modId xmlns:p14="http://schemas.microsoft.com/office/powerpoint/2010/main" val="230219414"/>
              </p:ext>
            </p:extLst>
          </p:nvPr>
        </p:nvGraphicFramePr>
        <p:xfrm>
          <a:off x="449776" y="1285475"/>
          <a:ext cx="4921189" cy="3446324"/>
        </p:xfrm>
        <a:graphic>
          <a:graphicData uri="http://schemas.openxmlformats.org/drawingml/2006/table">
            <a:tbl>
              <a:tblPr firstRow="1" bandRow="1">
                <a:tableStyleId>{7D9A748A-5EDF-47A2-A65E-5F4390420DF3}</a:tableStyleId>
              </a:tblPr>
              <a:tblGrid>
                <a:gridCol w="2133602"/>
                <a:gridCol w="2787587"/>
              </a:tblGrid>
              <a:tr h="492332">
                <a:tc>
                  <a:txBody>
                    <a:bodyPr/>
                    <a:lstStyle/>
                    <a:p>
                      <a:pPr algn="ctr"/>
                      <a:r>
                        <a:rPr lang="en-US" dirty="0" smtClean="0"/>
                        <a:t>With all vocabulary</a:t>
                      </a:r>
                      <a:endParaRPr lang="en-US" dirty="0"/>
                    </a:p>
                  </a:txBody>
                  <a:tcPr anchor="ctr"/>
                </a:tc>
                <a:tc>
                  <a:txBody>
                    <a:bodyPr/>
                    <a:lstStyle/>
                    <a:p>
                      <a:pPr algn="ctr"/>
                      <a:r>
                        <a:rPr lang="en-US" dirty="0" smtClean="0"/>
                        <a:t>170.04</a:t>
                      </a:r>
                      <a:endParaRPr lang="en-US" dirty="0"/>
                    </a:p>
                  </a:txBody>
                  <a:tcPr anchor="ctr"/>
                </a:tc>
              </a:tr>
              <a:tr h="492332">
                <a:tc>
                  <a:txBody>
                    <a:bodyPr/>
                    <a:lstStyle/>
                    <a:p>
                      <a:pPr algn="ctr"/>
                      <a:r>
                        <a:rPr lang="en-US" dirty="0" err="1" smtClean="0"/>
                        <a:t>ug</a:t>
                      </a:r>
                      <a:endParaRPr lang="en-US" dirty="0"/>
                    </a:p>
                  </a:txBody>
                  <a:tcPr anchor="ctr"/>
                </a:tc>
                <a:tc>
                  <a:txBody>
                    <a:bodyPr/>
                    <a:lstStyle/>
                    <a:p>
                      <a:pPr algn="ctr"/>
                      <a:r>
                        <a:rPr lang="en-US" dirty="0" smtClean="0"/>
                        <a:t>170.04</a:t>
                      </a:r>
                      <a:endParaRPr lang="en-US" dirty="0"/>
                    </a:p>
                  </a:txBody>
                  <a:tcPr anchor="ctr"/>
                </a:tc>
              </a:tr>
              <a:tr h="492332">
                <a:tc>
                  <a:txBody>
                    <a:bodyPr/>
                    <a:lstStyle/>
                    <a:p>
                      <a:pPr algn="ctr"/>
                      <a:r>
                        <a:rPr lang="en-US" dirty="0" err="1" smtClean="0"/>
                        <a:t>pu</a:t>
                      </a:r>
                      <a:endParaRPr lang="en-US" dirty="0"/>
                    </a:p>
                  </a:txBody>
                  <a:tcPr anchor="ctr"/>
                </a:tc>
                <a:tc>
                  <a:txBody>
                    <a:bodyPr/>
                    <a:lstStyle/>
                    <a:p>
                      <a:pPr algn="ctr"/>
                      <a:r>
                        <a:rPr lang="en-US" dirty="0" smtClean="0"/>
                        <a:t>170.04</a:t>
                      </a:r>
                      <a:endParaRPr lang="en-US" dirty="0"/>
                    </a:p>
                  </a:txBody>
                  <a:tcPr anchor="ctr"/>
                </a:tc>
              </a:tr>
              <a:tr h="492332">
                <a:tc>
                  <a:txBody>
                    <a:bodyPr/>
                    <a:lstStyle/>
                    <a:p>
                      <a:pPr algn="ctr"/>
                      <a:r>
                        <a:rPr lang="en-US" dirty="0" err="1" smtClean="0"/>
                        <a:t>hu</a:t>
                      </a:r>
                      <a:endParaRPr lang="en-US" dirty="0"/>
                    </a:p>
                  </a:txBody>
                  <a:tcPr anchor="ctr"/>
                </a:tc>
                <a:tc>
                  <a:txBody>
                    <a:bodyPr/>
                    <a:lstStyle/>
                    <a:p>
                      <a:pPr algn="ctr"/>
                      <a:r>
                        <a:rPr lang="en-US" dirty="0" smtClean="0"/>
                        <a:t>170.04</a:t>
                      </a:r>
                      <a:endParaRPr lang="en-US" dirty="0"/>
                    </a:p>
                  </a:txBody>
                  <a:tcPr anchor="ctr"/>
                </a:tc>
              </a:tr>
              <a:tr h="492332">
                <a:tc>
                  <a:txBody>
                    <a:bodyPr/>
                    <a:lstStyle/>
                    <a:p>
                      <a:pPr algn="ctr"/>
                      <a:r>
                        <a:rPr lang="en-US" dirty="0" err="1" smtClean="0"/>
                        <a:t>lu</a:t>
                      </a:r>
                      <a:endParaRPr lang="en-US" dirty="0"/>
                    </a:p>
                  </a:txBody>
                  <a:tcPr anchor="ctr"/>
                </a:tc>
                <a:tc>
                  <a:txBody>
                    <a:bodyPr/>
                    <a:lstStyle/>
                    <a:p>
                      <a:pPr algn="ctr"/>
                      <a:r>
                        <a:rPr lang="en-US" dirty="0" smtClean="0"/>
                        <a:t>170.04</a:t>
                      </a:r>
                      <a:endParaRPr lang="en-US" dirty="0"/>
                    </a:p>
                  </a:txBody>
                  <a:tcPr anchor="ctr"/>
                </a:tc>
              </a:tr>
              <a:tr h="492332">
                <a:tc>
                  <a:txBody>
                    <a:bodyPr/>
                    <a:lstStyle/>
                    <a:p>
                      <a:pPr algn="ctr"/>
                      <a:r>
                        <a:rPr lang="en-US" dirty="0" smtClean="0"/>
                        <a:t>du</a:t>
                      </a:r>
                      <a:endParaRPr lang="en-US" dirty="0"/>
                    </a:p>
                  </a:txBody>
                  <a:tcPr anchor="ctr"/>
                </a:tc>
                <a:tc>
                  <a:txBody>
                    <a:bodyPr/>
                    <a:lstStyle/>
                    <a:p>
                      <a:pPr algn="ctr"/>
                      <a:r>
                        <a:rPr lang="en-US" dirty="0" smtClean="0"/>
                        <a:t>170.04</a:t>
                      </a:r>
                      <a:endParaRPr lang="en-US" dirty="0"/>
                    </a:p>
                  </a:txBody>
                  <a:tcPr anchor="ctr"/>
                </a:tc>
              </a:tr>
              <a:tr h="492332">
                <a:tc>
                  <a:txBody>
                    <a:bodyPr/>
                    <a:lstStyle/>
                    <a:p>
                      <a:pPr algn="ctr"/>
                      <a:r>
                        <a:rPr lang="en-US" dirty="0" err="1" smtClean="0"/>
                        <a:t>bu</a:t>
                      </a:r>
                      <a:endParaRPr lang="en-US" dirty="0"/>
                    </a:p>
                  </a:txBody>
                  <a:tcPr anchor="ctr"/>
                </a:tc>
                <a:tc>
                  <a:txBody>
                    <a:bodyPr/>
                    <a:lstStyle/>
                    <a:p>
                      <a:pPr algn="ctr"/>
                      <a:r>
                        <a:rPr lang="en-US" dirty="0" smtClean="0"/>
                        <a:t>170.04</a:t>
                      </a:r>
                      <a:endParaRPr lang="en-US" dirty="0"/>
                    </a:p>
                  </a:txBody>
                  <a:tcPr anchor="ctr"/>
                </a:tc>
              </a:tr>
            </a:tbl>
          </a:graphicData>
        </a:graphic>
      </p:graphicFrame>
      <p:sp>
        <p:nvSpPr>
          <p:cNvPr id="24" name="Google Shape;620;p57"/>
          <p:cNvSpPr txBox="1">
            <a:spLocks/>
          </p:cNvSpPr>
          <p:nvPr/>
        </p:nvSpPr>
        <p:spPr>
          <a:xfrm>
            <a:off x="3257630" y="825928"/>
            <a:ext cx="1465267" cy="41734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Loss</a:t>
            </a:r>
            <a:endParaRPr lang="en-US" dirty="0"/>
          </a:p>
        </p:txBody>
      </p:sp>
      <p:sp>
        <p:nvSpPr>
          <p:cNvPr id="25" name="Google Shape;620;p57"/>
          <p:cNvSpPr txBox="1">
            <a:spLocks/>
          </p:cNvSpPr>
          <p:nvPr/>
        </p:nvSpPr>
        <p:spPr>
          <a:xfrm>
            <a:off x="6409678" y="2398755"/>
            <a:ext cx="2442839" cy="123221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Random choose to remove</a:t>
            </a:r>
            <a:endParaRPr lang="en-US" dirty="0"/>
          </a:p>
        </p:txBody>
      </p:sp>
      <p:cxnSp>
        <p:nvCxnSpPr>
          <p:cNvPr id="6" name="Straight Arrow Connector 5"/>
          <p:cNvCxnSpPr>
            <a:stCxn id="4" idx="3"/>
            <a:endCxn id="25" idx="1"/>
          </p:cNvCxnSpPr>
          <p:nvPr/>
        </p:nvCxnSpPr>
        <p:spPr>
          <a:xfrm>
            <a:off x="5370965" y="3008637"/>
            <a:ext cx="1038713" cy="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349359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Unigram</a:t>
            </a:r>
            <a:endParaRPr sz="3000" dirty="0"/>
          </a:p>
        </p:txBody>
      </p:sp>
      <p:sp>
        <p:nvSpPr>
          <p:cNvPr id="41" name="Google Shape;620;p57"/>
          <p:cNvSpPr txBox="1">
            <a:spLocks/>
          </p:cNvSpPr>
          <p:nvPr/>
        </p:nvSpPr>
        <p:spPr>
          <a:xfrm>
            <a:off x="2303590" y="2180327"/>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pu</a:t>
            </a:r>
            <a:endParaRPr lang="en-US" dirty="0"/>
          </a:p>
        </p:txBody>
      </p:sp>
      <p:sp>
        <p:nvSpPr>
          <p:cNvPr id="42" name="Google Shape;620;p57"/>
          <p:cNvSpPr txBox="1">
            <a:spLocks/>
          </p:cNvSpPr>
          <p:nvPr/>
        </p:nvSpPr>
        <p:spPr>
          <a:xfrm>
            <a:off x="2303588" y="2623695"/>
            <a:ext cx="607693" cy="332352"/>
          </a:xfrm>
          <a:prstGeom prst="rect">
            <a:avLst/>
          </a:pr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L="0" indent="0" algn="ctr">
              <a:lnSpc>
                <a:spcPct val="115000"/>
              </a:lnSpc>
              <a:buClr>
                <a:schemeClr val="dk1"/>
              </a:buClr>
              <a:buSzPts val="1400"/>
              <a:buFont typeface="Golos Text"/>
              <a:buNone/>
              <a:defRPr>
                <a:solidFill>
                  <a:schemeClr val="dk1"/>
                </a:solidFill>
                <a:effectLst>
                  <a:outerShdw blurRad="38100" dist="38100" dir="2700000" algn="tl">
                    <a:srgbClr val="000000">
                      <a:alpha val="43137"/>
                    </a:srgbClr>
                  </a:outerShdw>
                </a:effectLst>
                <a:latin typeface="Golos Text"/>
                <a:ea typeface="Golos Text"/>
                <a:cs typeface="Golos Text"/>
              </a:defRPr>
            </a:lvl1pPr>
            <a:lvl2pPr marL="914400" indent="-317500">
              <a:lnSpc>
                <a:spcPct val="115000"/>
              </a:lnSpc>
              <a:buClr>
                <a:schemeClr val="dk1"/>
              </a:buClr>
              <a:buSzPts val="1400"/>
              <a:buFont typeface="Golos Text"/>
              <a:buChar char="○"/>
              <a:defRPr>
                <a:solidFill>
                  <a:schemeClr val="dk1"/>
                </a:solidFill>
                <a:latin typeface="Golos Text"/>
                <a:ea typeface="Golos Text"/>
                <a:cs typeface="Golos Text"/>
              </a:defRPr>
            </a:lvl2pPr>
            <a:lvl3pPr marL="1371600" indent="-317500">
              <a:lnSpc>
                <a:spcPct val="115000"/>
              </a:lnSpc>
              <a:buClr>
                <a:schemeClr val="dk1"/>
              </a:buClr>
              <a:buSzPts val="1400"/>
              <a:buFont typeface="Golos Text"/>
              <a:buChar char="■"/>
              <a:defRPr>
                <a:solidFill>
                  <a:schemeClr val="dk1"/>
                </a:solidFill>
                <a:latin typeface="Golos Text"/>
                <a:ea typeface="Golos Text"/>
                <a:cs typeface="Golos Text"/>
              </a:defRPr>
            </a:lvl3pPr>
            <a:lvl4pPr marL="1828800" indent="-317500">
              <a:lnSpc>
                <a:spcPct val="115000"/>
              </a:lnSpc>
              <a:buClr>
                <a:schemeClr val="dk1"/>
              </a:buClr>
              <a:buSzPts val="1400"/>
              <a:buFont typeface="Golos Text"/>
              <a:buChar char="●"/>
              <a:defRPr>
                <a:solidFill>
                  <a:schemeClr val="dk1"/>
                </a:solidFill>
                <a:latin typeface="Golos Text"/>
                <a:ea typeface="Golos Text"/>
                <a:cs typeface="Golos Text"/>
              </a:defRPr>
            </a:lvl4pPr>
            <a:lvl5pPr marL="2286000" indent="-317500">
              <a:lnSpc>
                <a:spcPct val="115000"/>
              </a:lnSpc>
              <a:buClr>
                <a:schemeClr val="dk1"/>
              </a:buClr>
              <a:buSzPts val="1400"/>
              <a:buFont typeface="Golos Text"/>
              <a:buChar char="○"/>
              <a:defRPr>
                <a:solidFill>
                  <a:schemeClr val="dk1"/>
                </a:solidFill>
                <a:latin typeface="Golos Text"/>
                <a:ea typeface="Golos Text"/>
                <a:cs typeface="Golos Text"/>
              </a:defRPr>
            </a:lvl5pPr>
            <a:lvl6pPr marL="2743200" indent="-317500">
              <a:lnSpc>
                <a:spcPct val="115000"/>
              </a:lnSpc>
              <a:buClr>
                <a:schemeClr val="dk1"/>
              </a:buClr>
              <a:buSzPts val="1400"/>
              <a:buFont typeface="Golos Text"/>
              <a:buChar char="■"/>
              <a:defRPr>
                <a:solidFill>
                  <a:schemeClr val="dk1"/>
                </a:solidFill>
                <a:latin typeface="Golos Text"/>
                <a:ea typeface="Golos Text"/>
                <a:cs typeface="Golos Text"/>
              </a:defRPr>
            </a:lvl6pPr>
            <a:lvl7pPr marL="3200400" indent="-317500">
              <a:lnSpc>
                <a:spcPct val="115000"/>
              </a:lnSpc>
              <a:buClr>
                <a:schemeClr val="dk1"/>
              </a:buClr>
              <a:buSzPts val="1400"/>
              <a:buFont typeface="Golos Text"/>
              <a:buChar char="●"/>
              <a:defRPr>
                <a:solidFill>
                  <a:schemeClr val="dk1"/>
                </a:solidFill>
                <a:latin typeface="Golos Text"/>
                <a:ea typeface="Golos Text"/>
                <a:cs typeface="Golos Text"/>
              </a:defRPr>
            </a:lvl7pPr>
            <a:lvl8pPr marL="3657600" indent="-317500">
              <a:lnSpc>
                <a:spcPct val="115000"/>
              </a:lnSpc>
              <a:buClr>
                <a:schemeClr val="dk1"/>
              </a:buClr>
              <a:buSzPts val="1400"/>
              <a:buFont typeface="Golos Text"/>
              <a:buChar char="○"/>
              <a:defRPr>
                <a:solidFill>
                  <a:schemeClr val="dk1"/>
                </a:solidFill>
                <a:latin typeface="Golos Text"/>
                <a:ea typeface="Golos Text"/>
                <a:cs typeface="Golos Text"/>
              </a:defRPr>
            </a:lvl8pPr>
            <a:lvl9pPr marL="4114800" indent="-317500">
              <a:lnSpc>
                <a:spcPct val="115000"/>
              </a:lnSpc>
              <a:buClr>
                <a:schemeClr val="dk1"/>
              </a:buClr>
              <a:buSzPts val="1400"/>
              <a:buFont typeface="Golos Text"/>
              <a:buChar char="■"/>
              <a:defRPr>
                <a:solidFill>
                  <a:schemeClr val="dk1"/>
                </a:solidFill>
                <a:latin typeface="Golos Text"/>
                <a:ea typeface="Golos Text"/>
                <a:cs typeface="Golos Text"/>
              </a:defRPr>
            </a:lvl9pPr>
          </a:lstStyle>
          <a:p>
            <a:r>
              <a:rPr lang="en-US" dirty="0" err="1"/>
              <a:t>hu</a:t>
            </a:r>
            <a:endParaRPr lang="en-US" dirty="0"/>
          </a:p>
        </p:txBody>
      </p:sp>
      <p:sp>
        <p:nvSpPr>
          <p:cNvPr id="43" name="Google Shape;620;p57"/>
          <p:cNvSpPr txBox="1">
            <a:spLocks/>
          </p:cNvSpPr>
          <p:nvPr/>
        </p:nvSpPr>
        <p:spPr>
          <a:xfrm>
            <a:off x="1732371" y="1282171"/>
            <a:ext cx="875062" cy="460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Vocab</a:t>
            </a:r>
            <a:endParaRPr lang="en-US" dirty="0"/>
          </a:p>
        </p:txBody>
      </p:sp>
      <p:sp>
        <p:nvSpPr>
          <p:cNvPr id="44" name="Google Shape;620;p57"/>
          <p:cNvSpPr txBox="1">
            <a:spLocks/>
          </p:cNvSpPr>
          <p:nvPr/>
        </p:nvSpPr>
        <p:spPr>
          <a:xfrm>
            <a:off x="2303591" y="305033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lu</a:t>
            </a:r>
            <a:endParaRPr lang="en-US" dirty="0"/>
          </a:p>
        </p:txBody>
      </p:sp>
      <p:sp>
        <p:nvSpPr>
          <p:cNvPr id="45" name="Google Shape;620;p57"/>
          <p:cNvSpPr txBox="1">
            <a:spLocks/>
          </p:cNvSpPr>
          <p:nvPr/>
        </p:nvSpPr>
        <p:spPr>
          <a:xfrm>
            <a:off x="2303591" y="349422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du</a:t>
            </a:r>
            <a:endParaRPr lang="en-US" dirty="0"/>
          </a:p>
        </p:txBody>
      </p:sp>
      <p:sp>
        <p:nvSpPr>
          <p:cNvPr id="46" name="Google Shape;620;p57"/>
          <p:cNvSpPr txBox="1">
            <a:spLocks/>
          </p:cNvSpPr>
          <p:nvPr/>
        </p:nvSpPr>
        <p:spPr>
          <a:xfrm>
            <a:off x="305931" y="1739806"/>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a:t>
            </a:r>
            <a:endParaRPr lang="en-US" dirty="0"/>
          </a:p>
        </p:txBody>
      </p:sp>
      <p:sp>
        <p:nvSpPr>
          <p:cNvPr id="47" name="Google Shape;620;p57"/>
          <p:cNvSpPr txBox="1">
            <a:spLocks/>
          </p:cNvSpPr>
          <p:nvPr/>
        </p:nvSpPr>
        <p:spPr>
          <a:xfrm>
            <a:off x="305930" y="2177312"/>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u</a:t>
            </a:r>
            <a:endParaRPr lang="en-US" dirty="0"/>
          </a:p>
        </p:txBody>
      </p:sp>
      <p:sp>
        <p:nvSpPr>
          <p:cNvPr id="48" name="Google Shape;620;p57"/>
          <p:cNvSpPr txBox="1">
            <a:spLocks/>
          </p:cNvSpPr>
          <p:nvPr/>
        </p:nvSpPr>
        <p:spPr>
          <a:xfrm>
            <a:off x="305928" y="2620680"/>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g</a:t>
            </a:r>
          </a:p>
        </p:txBody>
      </p:sp>
      <p:sp>
        <p:nvSpPr>
          <p:cNvPr id="49" name="Google Shape;620;p57"/>
          <p:cNvSpPr txBox="1">
            <a:spLocks/>
          </p:cNvSpPr>
          <p:nvPr/>
        </p:nvSpPr>
        <p:spPr>
          <a:xfrm>
            <a:off x="305931" y="3047323"/>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l</a:t>
            </a:r>
          </a:p>
        </p:txBody>
      </p:sp>
      <p:sp>
        <p:nvSpPr>
          <p:cNvPr id="50" name="Google Shape;620;p57"/>
          <p:cNvSpPr txBox="1">
            <a:spLocks/>
          </p:cNvSpPr>
          <p:nvPr/>
        </p:nvSpPr>
        <p:spPr>
          <a:xfrm>
            <a:off x="305931" y="3491206"/>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p</a:t>
            </a:r>
          </a:p>
        </p:txBody>
      </p:sp>
      <p:sp>
        <p:nvSpPr>
          <p:cNvPr id="51" name="Google Shape;620;p57"/>
          <p:cNvSpPr txBox="1">
            <a:spLocks/>
          </p:cNvSpPr>
          <p:nvPr/>
        </p:nvSpPr>
        <p:spPr>
          <a:xfrm>
            <a:off x="305927" y="394366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a:t>
            </a:r>
            <a:endParaRPr lang="en-US" dirty="0"/>
          </a:p>
        </p:txBody>
      </p:sp>
      <p:sp>
        <p:nvSpPr>
          <p:cNvPr id="52" name="Google Shape;620;p57"/>
          <p:cNvSpPr txBox="1">
            <a:spLocks/>
          </p:cNvSpPr>
          <p:nvPr/>
        </p:nvSpPr>
        <p:spPr>
          <a:xfrm>
            <a:off x="2303587" y="394366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bu</a:t>
            </a:r>
            <a:endParaRPr lang="en-US" dirty="0"/>
          </a:p>
        </p:txBody>
      </p:sp>
      <p:sp>
        <p:nvSpPr>
          <p:cNvPr id="53" name="Google Shape;620;p57"/>
          <p:cNvSpPr txBox="1">
            <a:spLocks/>
          </p:cNvSpPr>
          <p:nvPr/>
        </p:nvSpPr>
        <p:spPr>
          <a:xfrm>
            <a:off x="1033118" y="17428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10/144</a:t>
            </a:r>
            <a:endParaRPr lang="en-US" dirty="0"/>
          </a:p>
        </p:txBody>
      </p:sp>
      <p:sp>
        <p:nvSpPr>
          <p:cNvPr id="54" name="Google Shape;620;p57"/>
          <p:cNvSpPr txBox="1">
            <a:spLocks/>
          </p:cNvSpPr>
          <p:nvPr/>
        </p:nvSpPr>
        <p:spPr>
          <a:xfrm>
            <a:off x="1033117" y="2180327"/>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36/144</a:t>
            </a:r>
            <a:endParaRPr lang="en-US" dirty="0"/>
          </a:p>
        </p:txBody>
      </p:sp>
      <p:sp>
        <p:nvSpPr>
          <p:cNvPr id="55" name="Google Shape;620;p57"/>
          <p:cNvSpPr txBox="1">
            <a:spLocks/>
          </p:cNvSpPr>
          <p:nvPr/>
        </p:nvSpPr>
        <p:spPr>
          <a:xfrm>
            <a:off x="1033115" y="2623695"/>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36/144</a:t>
            </a:r>
            <a:endParaRPr lang="en-US" dirty="0"/>
          </a:p>
        </p:txBody>
      </p:sp>
      <p:sp>
        <p:nvSpPr>
          <p:cNvPr id="56" name="Google Shape;620;p57"/>
          <p:cNvSpPr txBox="1">
            <a:spLocks/>
          </p:cNvSpPr>
          <p:nvPr/>
        </p:nvSpPr>
        <p:spPr>
          <a:xfrm>
            <a:off x="1033118" y="3050338"/>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5/144</a:t>
            </a:r>
            <a:endParaRPr lang="en-US" dirty="0"/>
          </a:p>
        </p:txBody>
      </p:sp>
      <p:sp>
        <p:nvSpPr>
          <p:cNvPr id="57" name="Google Shape;620;p57"/>
          <p:cNvSpPr txBox="1">
            <a:spLocks/>
          </p:cNvSpPr>
          <p:nvPr/>
        </p:nvSpPr>
        <p:spPr>
          <a:xfrm>
            <a:off x="1033118" y="34942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12/144</a:t>
            </a:r>
            <a:endParaRPr lang="en-US" dirty="0"/>
          </a:p>
        </p:txBody>
      </p:sp>
      <p:sp>
        <p:nvSpPr>
          <p:cNvPr id="58" name="Google Shape;620;p57"/>
          <p:cNvSpPr txBox="1">
            <a:spLocks/>
          </p:cNvSpPr>
          <p:nvPr/>
        </p:nvSpPr>
        <p:spPr>
          <a:xfrm>
            <a:off x="1033114" y="3946680"/>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4/144</a:t>
            </a:r>
            <a:endParaRPr lang="en-US" dirty="0"/>
          </a:p>
        </p:txBody>
      </p:sp>
      <p:sp>
        <p:nvSpPr>
          <p:cNvPr id="60" name="Google Shape;620;p57"/>
          <p:cNvSpPr txBox="1">
            <a:spLocks/>
          </p:cNvSpPr>
          <p:nvPr/>
        </p:nvSpPr>
        <p:spPr>
          <a:xfrm>
            <a:off x="3030593" y="2180327"/>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12/144</a:t>
            </a:r>
            <a:endParaRPr lang="en-US" dirty="0"/>
          </a:p>
        </p:txBody>
      </p:sp>
      <p:sp>
        <p:nvSpPr>
          <p:cNvPr id="61" name="Google Shape;620;p57"/>
          <p:cNvSpPr txBox="1">
            <a:spLocks/>
          </p:cNvSpPr>
          <p:nvPr/>
        </p:nvSpPr>
        <p:spPr>
          <a:xfrm>
            <a:off x="3030591" y="2623695"/>
            <a:ext cx="967665" cy="332352"/>
          </a:xfrm>
          <a:prstGeom prst="rect">
            <a:avLst/>
          </a:pr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L="0" indent="0" algn="ctr">
              <a:lnSpc>
                <a:spcPct val="115000"/>
              </a:lnSpc>
              <a:buClr>
                <a:schemeClr val="dk1"/>
              </a:buClr>
              <a:buSzPts val="1400"/>
              <a:buFont typeface="Golos Text"/>
              <a:buNone/>
              <a:defRPr>
                <a:solidFill>
                  <a:schemeClr val="dk1"/>
                </a:solidFill>
                <a:latin typeface="Golos Text"/>
                <a:ea typeface="Golos Text"/>
                <a:cs typeface="Golos Text"/>
              </a:defRPr>
            </a:lvl1pPr>
            <a:lvl2pPr marL="914400" indent="-317500">
              <a:lnSpc>
                <a:spcPct val="115000"/>
              </a:lnSpc>
              <a:buClr>
                <a:schemeClr val="dk1"/>
              </a:buClr>
              <a:buSzPts val="1400"/>
              <a:buFont typeface="Golos Text"/>
              <a:buChar char="○"/>
              <a:defRPr>
                <a:solidFill>
                  <a:schemeClr val="dk1"/>
                </a:solidFill>
                <a:latin typeface="Golos Text"/>
                <a:ea typeface="Golos Text"/>
                <a:cs typeface="Golos Text"/>
              </a:defRPr>
            </a:lvl2pPr>
            <a:lvl3pPr marL="1371600" indent="-317500">
              <a:lnSpc>
                <a:spcPct val="115000"/>
              </a:lnSpc>
              <a:buClr>
                <a:schemeClr val="dk1"/>
              </a:buClr>
              <a:buSzPts val="1400"/>
              <a:buFont typeface="Golos Text"/>
              <a:buChar char="■"/>
              <a:defRPr>
                <a:solidFill>
                  <a:schemeClr val="dk1"/>
                </a:solidFill>
                <a:latin typeface="Golos Text"/>
                <a:ea typeface="Golos Text"/>
                <a:cs typeface="Golos Text"/>
              </a:defRPr>
            </a:lvl3pPr>
            <a:lvl4pPr marL="1828800" indent="-317500">
              <a:lnSpc>
                <a:spcPct val="115000"/>
              </a:lnSpc>
              <a:buClr>
                <a:schemeClr val="dk1"/>
              </a:buClr>
              <a:buSzPts val="1400"/>
              <a:buFont typeface="Golos Text"/>
              <a:buChar char="●"/>
              <a:defRPr>
                <a:solidFill>
                  <a:schemeClr val="dk1"/>
                </a:solidFill>
                <a:latin typeface="Golos Text"/>
                <a:ea typeface="Golos Text"/>
                <a:cs typeface="Golos Text"/>
              </a:defRPr>
            </a:lvl4pPr>
            <a:lvl5pPr marL="2286000" indent="-317500">
              <a:lnSpc>
                <a:spcPct val="115000"/>
              </a:lnSpc>
              <a:buClr>
                <a:schemeClr val="dk1"/>
              </a:buClr>
              <a:buSzPts val="1400"/>
              <a:buFont typeface="Golos Text"/>
              <a:buChar char="○"/>
              <a:defRPr>
                <a:solidFill>
                  <a:schemeClr val="dk1"/>
                </a:solidFill>
                <a:latin typeface="Golos Text"/>
                <a:ea typeface="Golos Text"/>
                <a:cs typeface="Golos Text"/>
              </a:defRPr>
            </a:lvl5pPr>
            <a:lvl6pPr marL="2743200" indent="-317500">
              <a:lnSpc>
                <a:spcPct val="115000"/>
              </a:lnSpc>
              <a:buClr>
                <a:schemeClr val="dk1"/>
              </a:buClr>
              <a:buSzPts val="1400"/>
              <a:buFont typeface="Golos Text"/>
              <a:buChar char="■"/>
              <a:defRPr>
                <a:solidFill>
                  <a:schemeClr val="dk1"/>
                </a:solidFill>
                <a:latin typeface="Golos Text"/>
                <a:ea typeface="Golos Text"/>
                <a:cs typeface="Golos Text"/>
              </a:defRPr>
            </a:lvl6pPr>
            <a:lvl7pPr marL="3200400" indent="-317500">
              <a:lnSpc>
                <a:spcPct val="115000"/>
              </a:lnSpc>
              <a:buClr>
                <a:schemeClr val="dk1"/>
              </a:buClr>
              <a:buSzPts val="1400"/>
              <a:buFont typeface="Golos Text"/>
              <a:buChar char="●"/>
              <a:defRPr>
                <a:solidFill>
                  <a:schemeClr val="dk1"/>
                </a:solidFill>
                <a:latin typeface="Golos Text"/>
                <a:ea typeface="Golos Text"/>
                <a:cs typeface="Golos Text"/>
              </a:defRPr>
            </a:lvl7pPr>
            <a:lvl8pPr marL="3657600" indent="-317500">
              <a:lnSpc>
                <a:spcPct val="115000"/>
              </a:lnSpc>
              <a:buClr>
                <a:schemeClr val="dk1"/>
              </a:buClr>
              <a:buSzPts val="1400"/>
              <a:buFont typeface="Golos Text"/>
              <a:buChar char="○"/>
              <a:defRPr>
                <a:solidFill>
                  <a:schemeClr val="dk1"/>
                </a:solidFill>
                <a:latin typeface="Golos Text"/>
                <a:ea typeface="Golos Text"/>
                <a:cs typeface="Golos Text"/>
              </a:defRPr>
            </a:lvl8pPr>
            <a:lvl9pPr marL="4114800" indent="-317500">
              <a:lnSpc>
                <a:spcPct val="115000"/>
              </a:lnSpc>
              <a:buClr>
                <a:schemeClr val="dk1"/>
              </a:buClr>
              <a:buSzPts val="1400"/>
              <a:buFont typeface="Golos Text"/>
              <a:buChar char="■"/>
              <a:defRPr>
                <a:solidFill>
                  <a:schemeClr val="dk1"/>
                </a:solidFill>
                <a:latin typeface="Golos Text"/>
                <a:ea typeface="Golos Text"/>
                <a:cs typeface="Golos Text"/>
              </a:defRPr>
            </a:lvl9pPr>
          </a:lstStyle>
          <a:p>
            <a:r>
              <a:rPr lang="en-US" dirty="0">
                <a:effectLst>
                  <a:outerShdw blurRad="38100" dist="38100" dir="2700000" algn="tl">
                    <a:srgbClr val="000000">
                      <a:alpha val="43137"/>
                    </a:srgbClr>
                  </a:outerShdw>
                </a:effectLst>
              </a:rPr>
              <a:t>10/144</a:t>
            </a:r>
          </a:p>
        </p:txBody>
      </p:sp>
      <p:sp>
        <p:nvSpPr>
          <p:cNvPr id="62" name="Google Shape;620;p57"/>
          <p:cNvSpPr txBox="1">
            <a:spLocks/>
          </p:cNvSpPr>
          <p:nvPr/>
        </p:nvSpPr>
        <p:spPr>
          <a:xfrm>
            <a:off x="3030594" y="3050338"/>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5/144</a:t>
            </a:r>
            <a:endParaRPr lang="en-US" dirty="0"/>
          </a:p>
        </p:txBody>
      </p:sp>
      <p:sp>
        <p:nvSpPr>
          <p:cNvPr id="63" name="Google Shape;620;p57"/>
          <p:cNvSpPr txBox="1">
            <a:spLocks/>
          </p:cNvSpPr>
          <p:nvPr/>
        </p:nvSpPr>
        <p:spPr>
          <a:xfrm>
            <a:off x="3030594" y="3494221"/>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5/144</a:t>
            </a:r>
            <a:endParaRPr lang="en-US" dirty="0"/>
          </a:p>
        </p:txBody>
      </p:sp>
      <p:sp>
        <p:nvSpPr>
          <p:cNvPr id="64" name="Google Shape;620;p57"/>
          <p:cNvSpPr txBox="1">
            <a:spLocks/>
          </p:cNvSpPr>
          <p:nvPr/>
        </p:nvSpPr>
        <p:spPr>
          <a:xfrm>
            <a:off x="3030590" y="3946680"/>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4/144</a:t>
            </a:r>
            <a:endParaRPr lang="en-US" dirty="0"/>
          </a:p>
        </p:txBody>
      </p:sp>
      <p:sp>
        <p:nvSpPr>
          <p:cNvPr id="65" name="Google Shape;620;p57"/>
          <p:cNvSpPr txBox="1">
            <a:spLocks/>
          </p:cNvSpPr>
          <p:nvPr/>
        </p:nvSpPr>
        <p:spPr>
          <a:xfrm>
            <a:off x="305926" y="437867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b</a:t>
            </a:r>
          </a:p>
        </p:txBody>
      </p:sp>
      <p:sp>
        <p:nvSpPr>
          <p:cNvPr id="66" name="Google Shape;620;p57"/>
          <p:cNvSpPr txBox="1">
            <a:spLocks/>
          </p:cNvSpPr>
          <p:nvPr/>
        </p:nvSpPr>
        <p:spPr>
          <a:xfrm>
            <a:off x="1033113" y="4381686"/>
            <a:ext cx="967665"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5/144</a:t>
            </a:r>
            <a:endParaRPr lang="en-US" dirty="0"/>
          </a:p>
        </p:txBody>
      </p:sp>
      <p:sp>
        <p:nvSpPr>
          <p:cNvPr id="67" name="Google Shape;620;p57"/>
          <p:cNvSpPr txBox="1">
            <a:spLocks/>
          </p:cNvSpPr>
          <p:nvPr/>
        </p:nvSpPr>
        <p:spPr>
          <a:xfrm>
            <a:off x="5495278" y="1279155"/>
            <a:ext cx="3373514" cy="46366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Possible splits for “hug”</a:t>
            </a:r>
            <a:endParaRPr lang="en-US" dirty="0"/>
          </a:p>
        </p:txBody>
      </p:sp>
      <mc:AlternateContent xmlns:mc="http://schemas.openxmlformats.org/markup-compatibility/2006" xmlns:a14="http://schemas.microsoft.com/office/drawing/2010/main">
        <mc:Choice Requires="a14">
          <p:graphicFrame>
            <p:nvGraphicFramePr>
              <p:cNvPr id="2" name="Table 1"/>
              <p:cNvGraphicFramePr>
                <a:graphicFrameLocks noGrp="1"/>
              </p:cNvGraphicFramePr>
              <p:nvPr>
                <p:extLst>
                  <p:ext uri="{D42A27DB-BD31-4B8C-83A1-F6EECF244321}">
                    <p14:modId xmlns:p14="http://schemas.microsoft.com/office/powerpoint/2010/main" val="3540798081"/>
                  </p:ext>
                </p:extLst>
              </p:nvPr>
            </p:nvGraphicFramePr>
            <p:xfrm>
              <a:off x="4536489" y="1742819"/>
              <a:ext cx="4216893" cy="2623936"/>
            </p:xfrm>
            <a:graphic>
              <a:graphicData uri="http://schemas.openxmlformats.org/drawingml/2006/table">
                <a:tbl>
                  <a:tblPr firstRow="1" bandRow="1">
                    <a:tableStyleId>{7D9A748A-5EDF-47A2-A65E-5F4390420DF3}</a:tableStyleId>
                  </a:tblPr>
                  <a:tblGrid>
                    <a:gridCol w="1385807"/>
                    <a:gridCol w="2831086"/>
                  </a:tblGrid>
                  <a:tr h="655984">
                    <a:tc>
                      <a:txBody>
                        <a:bodyPr/>
                        <a:lstStyle/>
                        <a:p>
                          <a:pPr algn="ctr"/>
                          <a:endParaRPr lang="en-US" dirty="0"/>
                        </a:p>
                      </a:txBody>
                      <a:tcPr anchor="ctr"/>
                    </a:tc>
                    <a:tc>
                      <a:txBody>
                        <a:bodyPr/>
                        <a:lstStyle/>
                        <a:p>
                          <a:pPr algn="ctr"/>
                          <a14:m>
                            <m:oMathPara xmlns:m="http://schemas.openxmlformats.org/officeDocument/2006/math">
                              <m:oMathParaPr>
                                <m:jc m:val="centerGroup"/>
                              </m:oMathParaPr>
                              <m:oMath xmlns:m="http://schemas.openxmlformats.org/officeDocument/2006/math">
                                <m:f>
                                  <m:fPr>
                                    <m:ctrlPr>
                                      <a:rPr lang="en-US" i="1" smtClean="0">
                                        <a:latin typeface="Cambria Math"/>
                                      </a:rPr>
                                    </m:ctrlPr>
                                  </m:fPr>
                                  <m:num>
                                    <m:r>
                                      <a:rPr lang="en-US" b="0" i="1" smtClean="0">
                                        <a:latin typeface="Cambria Math"/>
                                      </a:rPr>
                                      <m:t>10</m:t>
                                    </m:r>
                                  </m:num>
                                  <m:den>
                                    <m:r>
                                      <a:rPr lang="en-US" b="0" i="1" smtClean="0">
                                        <a:latin typeface="Cambria Math"/>
                                      </a:rPr>
                                      <m:t>144</m:t>
                                    </m:r>
                                  </m:den>
                                </m:f>
                                <m:r>
                                  <a:rPr lang="en-US" i="1" smtClean="0">
                                    <a:latin typeface="Cambria Math"/>
                                    <a:ea typeface="Cambria Math"/>
                                  </a:rPr>
                                  <m:t>×</m:t>
                                </m:r>
                                <m:f>
                                  <m:fPr>
                                    <m:ctrlPr>
                                      <a:rPr lang="en-US" i="1" smtClean="0">
                                        <a:latin typeface="Cambria Math"/>
                                        <a:ea typeface="Cambria Math"/>
                                      </a:rPr>
                                    </m:ctrlPr>
                                  </m:fPr>
                                  <m:num>
                                    <m:r>
                                      <a:rPr lang="en-US" b="0" i="1" smtClean="0">
                                        <a:latin typeface="Cambria Math"/>
                                        <a:ea typeface="Cambria Math"/>
                                      </a:rPr>
                                      <m:t>36</m:t>
                                    </m:r>
                                  </m:num>
                                  <m:den>
                                    <m:r>
                                      <a:rPr lang="en-US" b="0" i="1" smtClean="0">
                                        <a:latin typeface="Cambria Math"/>
                                        <a:ea typeface="Cambria Math"/>
                                      </a:rPr>
                                      <m:t>144</m:t>
                                    </m:r>
                                  </m:den>
                                </m:f>
                                <m:r>
                                  <a:rPr lang="en-US" i="1" smtClean="0">
                                    <a:latin typeface="Cambria Math"/>
                                    <a:ea typeface="Cambria Math"/>
                                  </a:rPr>
                                  <m:t>×</m:t>
                                </m:r>
                                <m:f>
                                  <m:fPr>
                                    <m:ctrlPr>
                                      <a:rPr lang="en-US" i="1" smtClean="0">
                                        <a:latin typeface="Cambria Math"/>
                                        <a:ea typeface="Cambria Math"/>
                                      </a:rPr>
                                    </m:ctrlPr>
                                  </m:fPr>
                                  <m:num>
                                    <m:r>
                                      <a:rPr lang="en-US" b="0" i="1" smtClean="0">
                                        <a:latin typeface="Cambria Math"/>
                                        <a:ea typeface="Cambria Math"/>
                                      </a:rPr>
                                      <m:t>36</m:t>
                                    </m:r>
                                  </m:num>
                                  <m:den>
                                    <m:r>
                                      <a:rPr lang="en-US" b="0" i="1" smtClean="0">
                                        <a:latin typeface="Cambria Math"/>
                                        <a:ea typeface="Cambria Math"/>
                                      </a:rPr>
                                      <m:t>144</m:t>
                                    </m:r>
                                  </m:den>
                                </m:f>
                                <m:r>
                                  <a:rPr lang="en-US" b="0" i="1" smtClean="0">
                                    <a:latin typeface="Cambria Math"/>
                                    <a:ea typeface="Cambria Math"/>
                                  </a:rPr>
                                  <m:t>=4.34</m:t>
                                </m:r>
                                <m:r>
                                  <a:rPr lang="en-US" b="0" i="1" smtClean="0">
                                    <a:latin typeface="Cambria Math"/>
                                    <a:ea typeface="Cambria Math"/>
                                  </a:rPr>
                                  <m:t>𝑒</m:t>
                                </m:r>
                                <m:r>
                                  <a:rPr lang="en-US" b="0" i="1" smtClean="0">
                                    <a:latin typeface="Cambria Math"/>
                                    <a:ea typeface="Cambria Math"/>
                                  </a:rPr>
                                  <m:t>−03</m:t>
                                </m:r>
                              </m:oMath>
                            </m:oMathPara>
                          </a14:m>
                          <a:endParaRPr lang="en-US" dirty="0"/>
                        </a:p>
                      </a:txBody>
                      <a:tcPr anchor="ctr"/>
                    </a:tc>
                  </a:tr>
                  <a:tr h="655984">
                    <a:tc>
                      <a:txBody>
                        <a:bodyPr/>
                        <a:lstStyle/>
                        <a:p>
                          <a:pPr algn="ctr"/>
                          <a:endParaRPr lang="en-US" dirty="0"/>
                        </a:p>
                      </a:txBody>
                      <a:tcPr anchor="ctr">
                        <a:noFill/>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r>
                                  <a:rPr lang="en-US" b="0" i="1" smtClean="0">
                                    <a:latin typeface="Cambria Math"/>
                                    <a:ea typeface="Cambria Math"/>
                                  </a:rPr>
                                  <m:t>0</m:t>
                                </m:r>
                                <m:r>
                                  <a:rPr lang="en-US" i="1" smtClean="0">
                                    <a:latin typeface="Cambria Math"/>
                                    <a:ea typeface="Cambria Math"/>
                                  </a:rPr>
                                  <m:t>×</m:t>
                                </m:r>
                                <m:f>
                                  <m:fPr>
                                    <m:ctrlPr>
                                      <a:rPr lang="en-US" i="1" smtClean="0">
                                        <a:latin typeface="Cambria Math"/>
                                        <a:ea typeface="Cambria Math"/>
                                      </a:rPr>
                                    </m:ctrlPr>
                                  </m:fPr>
                                  <m:num>
                                    <m:r>
                                      <a:rPr lang="en-US" b="0" i="1" smtClean="0">
                                        <a:latin typeface="Cambria Math"/>
                                        <a:ea typeface="Cambria Math"/>
                                      </a:rPr>
                                      <m:t>36</m:t>
                                    </m:r>
                                  </m:num>
                                  <m:den>
                                    <m:r>
                                      <a:rPr lang="en-US" b="0" i="1" smtClean="0">
                                        <a:latin typeface="Cambria Math"/>
                                        <a:ea typeface="Cambria Math"/>
                                      </a:rPr>
                                      <m:t>144</m:t>
                                    </m:r>
                                  </m:den>
                                </m:f>
                                <m:r>
                                  <a:rPr lang="en-US" b="0" i="1" smtClean="0">
                                    <a:latin typeface="Cambria Math"/>
                                    <a:ea typeface="Cambria Math"/>
                                  </a:rPr>
                                  <m:t>=0</m:t>
                                </m:r>
                              </m:oMath>
                            </m:oMathPara>
                          </a14:m>
                          <a:endParaRPr lang="en-US" dirty="0"/>
                        </a:p>
                      </a:txBody>
                      <a:tcPr anchor="ctr">
                        <a:noFill/>
                      </a:tcPr>
                    </a:tc>
                  </a:tr>
                  <a:tr h="655984">
                    <a:tc>
                      <a:txBody>
                        <a:bodyPr/>
                        <a:lstStyle/>
                        <a:p>
                          <a:pPr algn="ctr"/>
                          <a:endParaRPr lang="en-US" dirty="0"/>
                        </a:p>
                      </a:txBody>
                      <a:tcPr anchor="ct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14:m>
                            <m:oMathPara xmlns:m="http://schemas.openxmlformats.org/officeDocument/2006/math">
                              <m:oMathParaPr>
                                <m:jc m:val="centerGroup"/>
                              </m:oMathParaPr>
                              <m:oMath xmlns:m="http://schemas.openxmlformats.org/officeDocument/2006/math">
                                <m:f>
                                  <m:fPr>
                                    <m:ctrlPr>
                                      <a:rPr lang="en-US" i="1" smtClean="0">
                                        <a:latin typeface="Cambria Math"/>
                                      </a:rPr>
                                    </m:ctrlPr>
                                  </m:fPr>
                                  <m:num>
                                    <m:r>
                                      <a:rPr lang="en-US" b="0" i="1" smtClean="0">
                                        <a:latin typeface="Cambria Math"/>
                                      </a:rPr>
                                      <m:t>10</m:t>
                                    </m:r>
                                  </m:num>
                                  <m:den>
                                    <m:r>
                                      <a:rPr lang="en-US" b="0" i="1" smtClean="0">
                                        <a:latin typeface="Cambria Math"/>
                                      </a:rPr>
                                      <m:t>144</m:t>
                                    </m:r>
                                  </m:den>
                                </m:f>
                                <m:r>
                                  <a:rPr lang="en-US" i="1" smtClean="0">
                                    <a:latin typeface="Cambria Math"/>
                                    <a:ea typeface="Cambria Math"/>
                                  </a:rPr>
                                  <m:t>×</m:t>
                                </m:r>
                                <m:r>
                                  <a:rPr lang="en-US" b="0" i="1" smtClean="0">
                                    <a:latin typeface="Cambria Math"/>
                                    <a:ea typeface="Cambria Math"/>
                                  </a:rPr>
                                  <m:t>0=0</m:t>
                                </m:r>
                              </m:oMath>
                            </m:oMathPara>
                          </a14:m>
                          <a:endParaRPr lang="en-US" dirty="0"/>
                        </a:p>
                      </a:txBody>
                      <a:tcPr anchor="ctr"/>
                    </a:tc>
                  </a:tr>
                  <a:tr h="655984">
                    <a:tc>
                      <a:txBody>
                        <a:bodyPr/>
                        <a:lstStyle/>
                        <a:p>
                          <a:pPr algn="ctr"/>
                          <a:endParaRPr lang="en-US"/>
                        </a:p>
                      </a:txBody>
                      <a:tcPr anchor="ctr"/>
                    </a:tc>
                    <a:tc>
                      <a:txBody>
                        <a:bodyPr/>
                        <a:lstStyle/>
                        <a:p>
                          <a:pPr algn="ctr"/>
                          <a14:m>
                            <m:oMathPara xmlns:m="http://schemas.openxmlformats.org/officeDocument/2006/math">
                              <m:oMathParaPr>
                                <m:jc m:val="centerGroup"/>
                              </m:oMathParaPr>
                              <m:oMath xmlns:m="http://schemas.openxmlformats.org/officeDocument/2006/math">
                                <m:r>
                                  <a:rPr lang="en-US" i="1" dirty="0" smtClean="0">
                                    <a:latin typeface="Cambria Math"/>
                                  </a:rPr>
                                  <m:t>0</m:t>
                                </m:r>
                              </m:oMath>
                            </m:oMathPara>
                          </a14:m>
                          <a:endParaRPr lang="en-US" dirty="0"/>
                        </a:p>
                      </a:txBody>
                      <a:tcPr anchor="ctr"/>
                    </a:tc>
                  </a:tr>
                </a:tbl>
              </a:graphicData>
            </a:graphic>
          </p:graphicFrame>
        </mc:Choice>
        <mc:Fallback xmlns="">
          <p:graphicFrame>
            <p:nvGraphicFramePr>
              <p:cNvPr id="2" name="Table 1"/>
              <p:cNvGraphicFramePr>
                <a:graphicFrameLocks noGrp="1"/>
              </p:cNvGraphicFramePr>
              <p:nvPr>
                <p:extLst>
                  <p:ext uri="{D42A27DB-BD31-4B8C-83A1-F6EECF244321}">
                    <p14:modId xmlns:p14="http://schemas.microsoft.com/office/powerpoint/2010/main" val="3540798081"/>
                  </p:ext>
                </p:extLst>
              </p:nvPr>
            </p:nvGraphicFramePr>
            <p:xfrm>
              <a:off x="4536489" y="1742819"/>
              <a:ext cx="4216893" cy="2623936"/>
            </p:xfrm>
            <a:graphic>
              <a:graphicData uri="http://schemas.openxmlformats.org/drawingml/2006/table">
                <a:tbl>
                  <a:tblPr firstRow="1" bandRow="1">
                    <a:tableStyleId>{7D9A748A-5EDF-47A2-A65E-5F4390420DF3}</a:tableStyleId>
                  </a:tblPr>
                  <a:tblGrid>
                    <a:gridCol w="1385807"/>
                    <a:gridCol w="2831086"/>
                  </a:tblGrid>
                  <a:tr h="655984">
                    <a:tc>
                      <a:txBody>
                        <a:bodyPr/>
                        <a:lstStyle/>
                        <a:p>
                          <a:pPr algn="ctr"/>
                          <a:endParaRPr lang="en-US" dirty="0"/>
                        </a:p>
                      </a:txBody>
                      <a:tcPr anchor="ctr"/>
                    </a:tc>
                    <a:tc>
                      <a:txBody>
                        <a:bodyPr/>
                        <a:lstStyle/>
                        <a:p>
                          <a:endParaRPr lang="en-US"/>
                        </a:p>
                      </a:txBody>
                      <a:tcPr anchor="ctr">
                        <a:blipFill rotWithShape="1">
                          <a:blip r:embed="rId3"/>
                          <a:stretch>
                            <a:fillRect l="-48817" t="-926" b="-299074"/>
                          </a:stretch>
                        </a:blipFill>
                      </a:tcPr>
                    </a:tc>
                  </a:tr>
                  <a:tr h="655984">
                    <a:tc>
                      <a:txBody>
                        <a:bodyPr/>
                        <a:lstStyle/>
                        <a:p>
                          <a:pPr algn="ctr"/>
                          <a:endParaRPr lang="en-US" dirty="0"/>
                        </a:p>
                      </a:txBody>
                      <a:tcPr anchor="ctr">
                        <a:noFill/>
                      </a:tcPr>
                    </a:tc>
                    <a:tc>
                      <a:txBody>
                        <a:bodyPr/>
                        <a:lstStyle/>
                        <a:p>
                          <a:endParaRPr lang="en-US"/>
                        </a:p>
                      </a:txBody>
                      <a:tcPr anchor="ctr">
                        <a:blipFill rotWithShape="1">
                          <a:blip r:embed="rId3"/>
                          <a:stretch>
                            <a:fillRect l="-48817" t="-101869" b="-201869"/>
                          </a:stretch>
                        </a:blipFill>
                      </a:tcPr>
                    </a:tc>
                  </a:tr>
                  <a:tr h="655984">
                    <a:tc>
                      <a:txBody>
                        <a:bodyPr/>
                        <a:lstStyle/>
                        <a:p>
                          <a:pPr algn="ctr"/>
                          <a:endParaRPr lang="en-US" dirty="0"/>
                        </a:p>
                      </a:txBody>
                      <a:tcPr anchor="ctr"/>
                    </a:tc>
                    <a:tc>
                      <a:txBody>
                        <a:bodyPr/>
                        <a:lstStyle/>
                        <a:p>
                          <a:endParaRPr lang="en-US"/>
                        </a:p>
                      </a:txBody>
                      <a:tcPr anchor="ctr">
                        <a:blipFill rotWithShape="1">
                          <a:blip r:embed="rId3"/>
                          <a:stretch>
                            <a:fillRect l="-48817" t="-200000" b="-100000"/>
                          </a:stretch>
                        </a:blipFill>
                      </a:tcPr>
                    </a:tc>
                  </a:tr>
                  <a:tr h="655984">
                    <a:tc>
                      <a:txBody>
                        <a:bodyPr/>
                        <a:lstStyle/>
                        <a:p>
                          <a:pPr algn="ctr"/>
                          <a:endParaRPr lang="en-US"/>
                        </a:p>
                      </a:txBody>
                      <a:tcPr anchor="ctr"/>
                    </a:tc>
                    <a:tc>
                      <a:txBody>
                        <a:bodyPr/>
                        <a:lstStyle/>
                        <a:p>
                          <a:endParaRPr lang="en-US"/>
                        </a:p>
                      </a:txBody>
                      <a:tcPr anchor="ctr">
                        <a:blipFill rotWithShape="1">
                          <a:blip r:embed="rId3"/>
                          <a:stretch>
                            <a:fillRect l="-48817" t="-302804" b="-935"/>
                          </a:stretch>
                        </a:blipFill>
                      </a:tcPr>
                    </a:tc>
                  </a:tr>
                </a:tbl>
              </a:graphicData>
            </a:graphic>
          </p:graphicFrame>
        </mc:Fallback>
      </mc:AlternateContent>
      <p:sp>
        <p:nvSpPr>
          <p:cNvPr id="72" name="Google Shape;620;p57"/>
          <p:cNvSpPr txBox="1">
            <a:spLocks/>
          </p:cNvSpPr>
          <p:nvPr/>
        </p:nvSpPr>
        <p:spPr>
          <a:xfrm>
            <a:off x="4818360" y="1908997"/>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a:t>
            </a:r>
            <a:endParaRPr lang="en-US" dirty="0"/>
          </a:p>
        </p:txBody>
      </p:sp>
      <p:sp>
        <p:nvSpPr>
          <p:cNvPr id="73" name="Google Shape;620;p57"/>
          <p:cNvSpPr txBox="1">
            <a:spLocks/>
          </p:cNvSpPr>
          <p:nvPr/>
        </p:nvSpPr>
        <p:spPr>
          <a:xfrm>
            <a:off x="5146834" y="1912012"/>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u</a:t>
            </a:r>
          </a:p>
        </p:txBody>
      </p:sp>
      <p:sp>
        <p:nvSpPr>
          <p:cNvPr id="74" name="Google Shape;620;p57"/>
          <p:cNvSpPr txBox="1">
            <a:spLocks/>
          </p:cNvSpPr>
          <p:nvPr/>
        </p:nvSpPr>
        <p:spPr>
          <a:xfrm>
            <a:off x="5510818" y="1912012"/>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g</a:t>
            </a:r>
          </a:p>
        </p:txBody>
      </p:sp>
      <p:sp>
        <p:nvSpPr>
          <p:cNvPr id="75" name="Google Shape;620;p57"/>
          <p:cNvSpPr txBox="1">
            <a:spLocks/>
          </p:cNvSpPr>
          <p:nvPr/>
        </p:nvSpPr>
        <p:spPr>
          <a:xfrm>
            <a:off x="4754208" y="2587533"/>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hu</a:t>
            </a:r>
            <a:endParaRPr lang="en-US" dirty="0"/>
          </a:p>
        </p:txBody>
      </p:sp>
      <p:sp>
        <p:nvSpPr>
          <p:cNvPr id="76" name="Google Shape;620;p57"/>
          <p:cNvSpPr txBox="1">
            <a:spLocks/>
          </p:cNvSpPr>
          <p:nvPr/>
        </p:nvSpPr>
        <p:spPr>
          <a:xfrm>
            <a:off x="5495278" y="2576590"/>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g</a:t>
            </a:r>
          </a:p>
        </p:txBody>
      </p:sp>
      <p:sp>
        <p:nvSpPr>
          <p:cNvPr id="77" name="Google Shape;620;p57"/>
          <p:cNvSpPr txBox="1">
            <a:spLocks/>
          </p:cNvSpPr>
          <p:nvPr/>
        </p:nvSpPr>
        <p:spPr>
          <a:xfrm>
            <a:off x="5026985" y="3216514"/>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ug</a:t>
            </a:r>
            <a:endParaRPr lang="en-US" dirty="0"/>
          </a:p>
        </p:txBody>
      </p:sp>
      <p:sp>
        <p:nvSpPr>
          <p:cNvPr id="78" name="Google Shape;620;p57"/>
          <p:cNvSpPr txBox="1">
            <a:spLocks/>
          </p:cNvSpPr>
          <p:nvPr/>
        </p:nvSpPr>
        <p:spPr>
          <a:xfrm>
            <a:off x="4707817" y="3219094"/>
            <a:ext cx="208625"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a:t>
            </a:r>
            <a:endParaRPr lang="en-US" dirty="0"/>
          </a:p>
        </p:txBody>
      </p:sp>
      <p:sp>
        <p:nvSpPr>
          <p:cNvPr id="81" name="Google Shape;620;p57"/>
          <p:cNvSpPr txBox="1">
            <a:spLocks/>
          </p:cNvSpPr>
          <p:nvPr/>
        </p:nvSpPr>
        <p:spPr>
          <a:xfrm>
            <a:off x="4900905" y="382355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hug</a:t>
            </a:r>
            <a:endParaRPr lang="en-US" dirty="0"/>
          </a:p>
        </p:txBody>
      </p:sp>
    </p:spTree>
    <p:extLst>
      <p:ext uri="{BB962C8B-B14F-4D97-AF65-F5344CB8AC3E}">
        <p14:creationId xmlns:p14="http://schemas.microsoft.com/office/powerpoint/2010/main" val="205321817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Unigram</a:t>
            </a:r>
            <a:endParaRPr sz="3000" dirty="0"/>
          </a:p>
        </p:txBody>
      </p:sp>
      <p:sp>
        <p:nvSpPr>
          <p:cNvPr id="10" name="Google Shape;620;p57"/>
          <p:cNvSpPr txBox="1">
            <a:spLocks/>
          </p:cNvSpPr>
          <p:nvPr/>
        </p:nvSpPr>
        <p:spPr>
          <a:xfrm>
            <a:off x="1598916" y="152087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hug</a:t>
            </a:r>
            <a:endParaRPr lang="en-US" dirty="0"/>
          </a:p>
        </p:txBody>
      </p:sp>
      <p:sp>
        <p:nvSpPr>
          <p:cNvPr id="11" name="Google Shape;620;p57"/>
          <p:cNvSpPr txBox="1">
            <a:spLocks/>
          </p:cNvSpPr>
          <p:nvPr/>
        </p:nvSpPr>
        <p:spPr>
          <a:xfrm>
            <a:off x="1598915" y="1958377"/>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pug</a:t>
            </a:r>
            <a:endParaRPr lang="en-US" dirty="0"/>
          </a:p>
        </p:txBody>
      </p:sp>
      <p:sp>
        <p:nvSpPr>
          <p:cNvPr id="12" name="Google Shape;620;p57"/>
          <p:cNvSpPr txBox="1">
            <a:spLocks/>
          </p:cNvSpPr>
          <p:nvPr/>
        </p:nvSpPr>
        <p:spPr>
          <a:xfrm>
            <a:off x="1598913" y="240174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lug</a:t>
            </a:r>
            <a:endParaRPr lang="en-US" dirty="0"/>
          </a:p>
        </p:txBody>
      </p:sp>
      <p:sp>
        <p:nvSpPr>
          <p:cNvPr id="31" name="Google Shape;620;p57"/>
          <p:cNvSpPr txBox="1">
            <a:spLocks/>
          </p:cNvSpPr>
          <p:nvPr/>
        </p:nvSpPr>
        <p:spPr>
          <a:xfrm>
            <a:off x="1106298" y="1057206"/>
            <a:ext cx="875062" cy="4606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buFont typeface="Golos Text"/>
              <a:buNone/>
            </a:pPr>
            <a:r>
              <a:rPr lang="en-US" dirty="0" smtClean="0"/>
              <a:t>Corpus</a:t>
            </a:r>
            <a:endParaRPr lang="en-US" dirty="0"/>
          </a:p>
        </p:txBody>
      </p:sp>
      <p:sp>
        <p:nvSpPr>
          <p:cNvPr id="32" name="Google Shape;620;p57"/>
          <p:cNvSpPr txBox="1">
            <a:spLocks/>
          </p:cNvSpPr>
          <p:nvPr/>
        </p:nvSpPr>
        <p:spPr>
          <a:xfrm>
            <a:off x="1598916" y="282838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bug</a:t>
            </a:r>
            <a:endParaRPr lang="en-US" dirty="0"/>
          </a:p>
        </p:txBody>
      </p:sp>
      <p:sp>
        <p:nvSpPr>
          <p:cNvPr id="33" name="Google Shape;620;p57"/>
          <p:cNvSpPr txBox="1">
            <a:spLocks/>
          </p:cNvSpPr>
          <p:nvPr/>
        </p:nvSpPr>
        <p:spPr>
          <a:xfrm>
            <a:off x="1598916" y="327227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dug</a:t>
            </a:r>
            <a:endParaRPr lang="en-US" dirty="0"/>
          </a:p>
        </p:txBody>
      </p:sp>
      <p:sp>
        <p:nvSpPr>
          <p:cNvPr id="34" name="Google Shape;620;p57"/>
          <p:cNvSpPr txBox="1">
            <a:spLocks/>
          </p:cNvSpPr>
          <p:nvPr/>
        </p:nvSpPr>
        <p:spPr>
          <a:xfrm>
            <a:off x="853192" y="1517856"/>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10</a:t>
            </a:r>
            <a:endParaRPr lang="en-US" dirty="0"/>
          </a:p>
        </p:txBody>
      </p:sp>
      <p:sp>
        <p:nvSpPr>
          <p:cNvPr id="35" name="Google Shape;620;p57"/>
          <p:cNvSpPr txBox="1">
            <a:spLocks/>
          </p:cNvSpPr>
          <p:nvPr/>
        </p:nvSpPr>
        <p:spPr>
          <a:xfrm>
            <a:off x="853191" y="1955362"/>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12</a:t>
            </a:r>
            <a:endParaRPr lang="en-US" dirty="0"/>
          </a:p>
        </p:txBody>
      </p:sp>
      <p:sp>
        <p:nvSpPr>
          <p:cNvPr id="37" name="Google Shape;620;p57"/>
          <p:cNvSpPr txBox="1">
            <a:spLocks/>
          </p:cNvSpPr>
          <p:nvPr/>
        </p:nvSpPr>
        <p:spPr>
          <a:xfrm>
            <a:off x="853189" y="2398730"/>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a:t>
            </a:r>
            <a:endParaRPr lang="en-US" dirty="0"/>
          </a:p>
        </p:txBody>
      </p:sp>
      <p:sp>
        <p:nvSpPr>
          <p:cNvPr id="38" name="Google Shape;620;p57"/>
          <p:cNvSpPr txBox="1">
            <a:spLocks/>
          </p:cNvSpPr>
          <p:nvPr/>
        </p:nvSpPr>
        <p:spPr>
          <a:xfrm>
            <a:off x="853192" y="2825373"/>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a:t>
            </a:r>
            <a:endParaRPr lang="en-US" dirty="0"/>
          </a:p>
        </p:txBody>
      </p:sp>
      <p:sp>
        <p:nvSpPr>
          <p:cNvPr id="39" name="Google Shape;620;p57"/>
          <p:cNvSpPr txBox="1">
            <a:spLocks/>
          </p:cNvSpPr>
          <p:nvPr/>
        </p:nvSpPr>
        <p:spPr>
          <a:xfrm>
            <a:off x="853192" y="3269256"/>
            <a:ext cx="607693" cy="332352"/>
          </a:xfrm>
          <a:prstGeom prst="rect">
            <a:avLst/>
          </a:prstGeom>
          <a:solidFill>
            <a:schemeClr val="bg2">
              <a:lumMod val="90000"/>
            </a:schemeClr>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5</a:t>
            </a:r>
            <a:endParaRPr lang="en-US" dirty="0"/>
          </a:p>
        </p:txBody>
      </p:sp>
      <p:sp>
        <p:nvSpPr>
          <p:cNvPr id="67" name="Google Shape;620;p57"/>
          <p:cNvSpPr txBox="1">
            <a:spLocks/>
          </p:cNvSpPr>
          <p:nvPr/>
        </p:nvSpPr>
        <p:spPr>
          <a:xfrm>
            <a:off x="2462942" y="1517856"/>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4.34e-03</a:t>
            </a:r>
          </a:p>
        </p:txBody>
      </p:sp>
      <p:sp>
        <p:nvSpPr>
          <p:cNvPr id="68" name="Google Shape;620;p57"/>
          <p:cNvSpPr txBox="1">
            <a:spLocks/>
          </p:cNvSpPr>
          <p:nvPr/>
        </p:nvSpPr>
        <p:spPr>
          <a:xfrm>
            <a:off x="2462942" y="1940621"/>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2.08e-02</a:t>
            </a:r>
            <a:endParaRPr lang="en-US" dirty="0"/>
          </a:p>
        </p:txBody>
      </p:sp>
      <p:sp>
        <p:nvSpPr>
          <p:cNvPr id="69" name="Google Shape;620;p57"/>
          <p:cNvSpPr txBox="1">
            <a:spLocks/>
          </p:cNvSpPr>
          <p:nvPr/>
        </p:nvSpPr>
        <p:spPr>
          <a:xfrm>
            <a:off x="2462940" y="2401745"/>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8.68e-03</a:t>
            </a:r>
            <a:endParaRPr lang="en-US" dirty="0"/>
          </a:p>
        </p:txBody>
      </p:sp>
      <p:sp>
        <p:nvSpPr>
          <p:cNvPr id="70" name="Google Shape;620;p57"/>
          <p:cNvSpPr txBox="1">
            <a:spLocks/>
          </p:cNvSpPr>
          <p:nvPr/>
        </p:nvSpPr>
        <p:spPr>
          <a:xfrm>
            <a:off x="2377904" y="2836533"/>
            <a:ext cx="1300725"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6.94e-03</a:t>
            </a:r>
            <a:endParaRPr lang="en-US" dirty="0"/>
          </a:p>
        </p:txBody>
      </p:sp>
      <p:sp>
        <p:nvSpPr>
          <p:cNvPr id="71" name="Google Shape;620;p57"/>
          <p:cNvSpPr txBox="1">
            <a:spLocks/>
          </p:cNvSpPr>
          <p:nvPr/>
        </p:nvSpPr>
        <p:spPr>
          <a:xfrm>
            <a:off x="2462938" y="3269256"/>
            <a:ext cx="1130658" cy="36786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8.68e-03</a:t>
            </a:r>
            <a:endParaRPr lang="en-US" dirty="0"/>
          </a:p>
        </p:txBody>
      </p:sp>
      <p:sp>
        <p:nvSpPr>
          <p:cNvPr id="76" name="Google Shape;620;p57"/>
          <p:cNvSpPr txBox="1">
            <a:spLocks/>
          </p:cNvSpPr>
          <p:nvPr/>
        </p:nvSpPr>
        <p:spPr>
          <a:xfrm>
            <a:off x="6159172" y="1085126"/>
            <a:ext cx="875062" cy="460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Loss</a:t>
            </a:r>
            <a:endParaRPr lang="en-US" dirty="0"/>
          </a:p>
        </p:txBody>
      </p:sp>
      <mc:AlternateContent xmlns:mc="http://schemas.openxmlformats.org/markup-compatibility/2006" xmlns:a14="http://schemas.microsoft.com/office/drawing/2010/main">
        <mc:Choice Requires="a14">
          <p:sp>
            <p:nvSpPr>
              <p:cNvPr id="77" name="Google Shape;620;p57"/>
              <p:cNvSpPr txBox="1">
                <a:spLocks/>
              </p:cNvSpPr>
              <p:nvPr/>
            </p:nvSpPr>
            <p:spPr>
              <a:xfrm>
                <a:off x="4544916" y="1567061"/>
                <a:ext cx="4164078" cy="8346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14:m>
                  <m:oMathPara xmlns:m="http://schemas.openxmlformats.org/officeDocument/2006/math">
                    <m:oMathParaPr>
                      <m:jc m:val="centerGroup"/>
                    </m:oMathParaPr>
                    <m:oMath xmlns:m="http://schemas.openxmlformats.org/officeDocument/2006/math">
                      <m:nary>
                        <m:naryPr>
                          <m:chr m:val="∑"/>
                          <m:subHide m:val="on"/>
                          <m:supHide m:val="on"/>
                          <m:ctrlPr>
                            <a:rPr lang="en-US" i="1" smtClean="0">
                              <a:latin typeface="Cambria Math"/>
                            </a:rPr>
                          </m:ctrlPr>
                        </m:naryPr>
                        <m:sub/>
                        <m:sup/>
                        <m:e>
                          <m:r>
                            <a:rPr lang="en-US" b="0" i="1" smtClean="0">
                              <a:latin typeface="Cambria Math"/>
                            </a:rPr>
                            <m:t>𝑓𝑟𝑒𝑞</m:t>
                          </m:r>
                          <m:r>
                            <a:rPr lang="en-US" b="0" i="1" smtClean="0">
                              <a:latin typeface="Cambria Math"/>
                              <a:ea typeface="Cambria Math"/>
                            </a:rPr>
                            <m:t>×</m:t>
                          </m:r>
                          <m:d>
                            <m:dPr>
                              <m:ctrlPr>
                                <a:rPr lang="en-US" b="0" i="1" smtClean="0">
                                  <a:latin typeface="Cambria Math"/>
                                  <a:ea typeface="Cambria Math"/>
                                </a:rPr>
                              </m:ctrlPr>
                            </m:dPr>
                            <m:e>
                              <m:r>
                                <a:rPr lang="en-US" b="0" i="1" smtClean="0">
                                  <a:latin typeface="Cambria Math"/>
                                  <a:ea typeface="Cambria Math"/>
                                </a:rPr>
                                <m:t>−</m:t>
                              </m:r>
                              <m:func>
                                <m:funcPr>
                                  <m:ctrlPr>
                                    <a:rPr lang="en-US" b="0" i="1" smtClean="0">
                                      <a:latin typeface="Cambria Math"/>
                                      <a:ea typeface="Cambria Math"/>
                                    </a:rPr>
                                  </m:ctrlPr>
                                </m:funcPr>
                                <m:fName>
                                  <m:r>
                                    <m:rPr>
                                      <m:sty m:val="p"/>
                                    </m:rPr>
                                    <a:rPr lang="en-US" b="0" i="0" smtClean="0">
                                      <a:latin typeface="Cambria Math"/>
                                      <a:ea typeface="Cambria Math"/>
                                    </a:rPr>
                                    <m:t>log</m:t>
                                  </m:r>
                                </m:fName>
                                <m:e>
                                  <m:d>
                                    <m:dPr>
                                      <m:ctrlPr>
                                        <a:rPr lang="en-US" b="0" i="1" smtClean="0">
                                          <a:latin typeface="Cambria Math"/>
                                          <a:ea typeface="Cambria Math"/>
                                        </a:rPr>
                                      </m:ctrlPr>
                                    </m:dPr>
                                    <m:e>
                                      <m:r>
                                        <a:rPr lang="en-US" b="0" i="1" smtClean="0">
                                          <a:latin typeface="Cambria Math"/>
                                          <a:ea typeface="Cambria Math"/>
                                        </a:rPr>
                                        <m:t>𝑃</m:t>
                                      </m:r>
                                      <m:d>
                                        <m:dPr>
                                          <m:ctrlPr>
                                            <a:rPr lang="en-US" b="0" i="1" smtClean="0">
                                              <a:latin typeface="Cambria Math"/>
                                              <a:ea typeface="Cambria Math"/>
                                            </a:rPr>
                                          </m:ctrlPr>
                                        </m:dPr>
                                        <m:e>
                                          <m:r>
                                            <a:rPr lang="en-US" b="0" i="1" smtClean="0">
                                              <a:latin typeface="Cambria Math"/>
                                              <a:ea typeface="Cambria Math"/>
                                            </a:rPr>
                                            <m:t>𝑤</m:t>
                                          </m:r>
                                        </m:e>
                                      </m:d>
                                    </m:e>
                                  </m:d>
                                </m:e>
                              </m:func>
                            </m:e>
                          </m:d>
                          <m:r>
                            <a:rPr lang="en-US" b="0" i="1" smtClean="0">
                              <a:latin typeface="Cambria Math"/>
                              <a:ea typeface="Cambria Math"/>
                            </a:rPr>
                            <m:t>=168.20</m:t>
                          </m:r>
                        </m:e>
                      </m:nary>
                    </m:oMath>
                  </m:oMathPara>
                </a14:m>
                <a:endParaRPr lang="en-US" dirty="0"/>
              </a:p>
            </p:txBody>
          </p:sp>
        </mc:Choice>
        <mc:Fallback xmlns="">
          <p:sp>
            <p:nvSpPr>
              <p:cNvPr id="77" name="Google Shape;620;p57"/>
              <p:cNvSpPr txBox="1">
                <a:spLocks noRot="1" noChangeAspect="1" noMove="1" noResize="1" noEditPoints="1" noAdjustHandles="1" noChangeArrowheads="1" noChangeShapeType="1" noTextEdit="1"/>
              </p:cNvSpPr>
              <p:nvPr/>
            </p:nvSpPr>
            <p:spPr>
              <a:xfrm>
                <a:off x="4544916" y="1567061"/>
                <a:ext cx="4164078" cy="834684"/>
              </a:xfrm>
              <a:prstGeom prst="rect">
                <a:avLst/>
              </a:prstGeom>
              <a:blipFill rotWithShape="1">
                <a:blip r:embed="rId3"/>
                <a:stretch>
                  <a:fillRect/>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123623781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590"/>
        <p:cNvGrpSpPr/>
        <p:nvPr/>
      </p:nvGrpSpPr>
      <p:grpSpPr>
        <a:xfrm>
          <a:off x="0" y="0"/>
          <a:ext cx="0" cy="0"/>
          <a:chOff x="0" y="0"/>
          <a:chExt cx="0" cy="0"/>
        </a:xfrm>
      </p:grpSpPr>
      <p:sp>
        <p:nvSpPr>
          <p:cNvPr id="591" name="Google Shape;591;p55"/>
          <p:cNvSpPr txBox="1">
            <a:spLocks noGrp="1"/>
          </p:cNvSpPr>
          <p:nvPr>
            <p:ph type="title"/>
          </p:nvPr>
        </p:nvSpPr>
        <p:spPr>
          <a:xfrm>
            <a:off x="715100" y="2302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smtClean="0"/>
              <a:t>Unigram</a:t>
            </a:r>
            <a:endParaRPr sz="3000" dirty="0"/>
          </a:p>
        </p:txBody>
      </p:sp>
      <p:sp>
        <p:nvSpPr>
          <p:cNvPr id="21" name="Google Shape;620;p57"/>
          <p:cNvSpPr txBox="1">
            <a:spLocks/>
          </p:cNvSpPr>
          <p:nvPr/>
        </p:nvSpPr>
        <p:spPr>
          <a:xfrm>
            <a:off x="2223691" y="1699204"/>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ug</a:t>
            </a:r>
            <a:endParaRPr lang="en-US" dirty="0"/>
          </a:p>
        </p:txBody>
      </p:sp>
      <p:sp>
        <p:nvSpPr>
          <p:cNvPr id="22" name="Google Shape;620;p57"/>
          <p:cNvSpPr txBox="1">
            <a:spLocks/>
          </p:cNvSpPr>
          <p:nvPr/>
        </p:nvSpPr>
        <p:spPr>
          <a:xfrm>
            <a:off x="2223690" y="2136710"/>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pu</a:t>
            </a:r>
            <a:endParaRPr lang="en-US" dirty="0"/>
          </a:p>
        </p:txBody>
      </p:sp>
      <p:sp>
        <p:nvSpPr>
          <p:cNvPr id="23" name="Google Shape;620;p57"/>
          <p:cNvSpPr txBox="1">
            <a:spLocks/>
          </p:cNvSpPr>
          <p:nvPr/>
        </p:nvSpPr>
        <p:spPr>
          <a:xfrm>
            <a:off x="2223688" y="258007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hu</a:t>
            </a:r>
            <a:endParaRPr lang="en-US" dirty="0"/>
          </a:p>
        </p:txBody>
      </p:sp>
      <p:sp>
        <p:nvSpPr>
          <p:cNvPr id="24" name="Google Shape;620;p57"/>
          <p:cNvSpPr txBox="1">
            <a:spLocks/>
          </p:cNvSpPr>
          <p:nvPr/>
        </p:nvSpPr>
        <p:spPr>
          <a:xfrm>
            <a:off x="1572576" y="1235539"/>
            <a:ext cx="875062" cy="460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Vocab</a:t>
            </a:r>
            <a:endParaRPr lang="en-US" dirty="0"/>
          </a:p>
        </p:txBody>
      </p:sp>
      <p:sp>
        <p:nvSpPr>
          <p:cNvPr id="25" name="Google Shape;620;p57"/>
          <p:cNvSpPr txBox="1">
            <a:spLocks/>
          </p:cNvSpPr>
          <p:nvPr/>
        </p:nvSpPr>
        <p:spPr>
          <a:xfrm>
            <a:off x="2223691" y="3006721"/>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lu</a:t>
            </a:r>
            <a:endParaRPr lang="en-US" dirty="0"/>
          </a:p>
        </p:txBody>
      </p:sp>
      <p:sp>
        <p:nvSpPr>
          <p:cNvPr id="26" name="Google Shape;620;p57"/>
          <p:cNvSpPr txBox="1">
            <a:spLocks/>
          </p:cNvSpPr>
          <p:nvPr/>
        </p:nvSpPr>
        <p:spPr>
          <a:xfrm>
            <a:off x="2223691" y="3450604"/>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du</a:t>
            </a:r>
            <a:endParaRPr lang="en-US" dirty="0"/>
          </a:p>
        </p:txBody>
      </p:sp>
      <p:sp>
        <p:nvSpPr>
          <p:cNvPr id="27" name="Google Shape;620;p57"/>
          <p:cNvSpPr txBox="1">
            <a:spLocks/>
          </p:cNvSpPr>
          <p:nvPr/>
        </p:nvSpPr>
        <p:spPr>
          <a:xfrm>
            <a:off x="1335740" y="1696189"/>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h</a:t>
            </a:r>
            <a:endParaRPr lang="en-US" dirty="0"/>
          </a:p>
        </p:txBody>
      </p:sp>
      <p:sp>
        <p:nvSpPr>
          <p:cNvPr id="28" name="Google Shape;620;p57"/>
          <p:cNvSpPr txBox="1">
            <a:spLocks/>
          </p:cNvSpPr>
          <p:nvPr/>
        </p:nvSpPr>
        <p:spPr>
          <a:xfrm>
            <a:off x="1335739" y="2133695"/>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u</a:t>
            </a:r>
            <a:endParaRPr lang="en-US" dirty="0"/>
          </a:p>
        </p:txBody>
      </p:sp>
      <p:sp>
        <p:nvSpPr>
          <p:cNvPr id="29" name="Google Shape;620;p57"/>
          <p:cNvSpPr txBox="1">
            <a:spLocks/>
          </p:cNvSpPr>
          <p:nvPr/>
        </p:nvSpPr>
        <p:spPr>
          <a:xfrm>
            <a:off x="1335737" y="2577063"/>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g</a:t>
            </a:r>
          </a:p>
        </p:txBody>
      </p:sp>
      <p:sp>
        <p:nvSpPr>
          <p:cNvPr id="30" name="Google Shape;620;p57"/>
          <p:cNvSpPr txBox="1">
            <a:spLocks/>
          </p:cNvSpPr>
          <p:nvPr/>
        </p:nvSpPr>
        <p:spPr>
          <a:xfrm>
            <a:off x="1335740" y="3003706"/>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l</a:t>
            </a:r>
          </a:p>
        </p:txBody>
      </p:sp>
      <p:sp>
        <p:nvSpPr>
          <p:cNvPr id="36" name="Google Shape;620;p57"/>
          <p:cNvSpPr txBox="1">
            <a:spLocks/>
          </p:cNvSpPr>
          <p:nvPr/>
        </p:nvSpPr>
        <p:spPr>
          <a:xfrm>
            <a:off x="1335740" y="3447589"/>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p</a:t>
            </a:r>
          </a:p>
        </p:txBody>
      </p:sp>
      <p:sp>
        <p:nvSpPr>
          <p:cNvPr id="40" name="Google Shape;620;p57"/>
          <p:cNvSpPr txBox="1">
            <a:spLocks/>
          </p:cNvSpPr>
          <p:nvPr/>
        </p:nvSpPr>
        <p:spPr>
          <a:xfrm>
            <a:off x="1335736" y="390004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a:t>
            </a:r>
            <a:endParaRPr lang="en-US" dirty="0"/>
          </a:p>
        </p:txBody>
      </p:sp>
      <p:sp>
        <p:nvSpPr>
          <p:cNvPr id="41" name="Google Shape;620;p57"/>
          <p:cNvSpPr txBox="1">
            <a:spLocks/>
          </p:cNvSpPr>
          <p:nvPr/>
        </p:nvSpPr>
        <p:spPr>
          <a:xfrm>
            <a:off x="2223687" y="3900048"/>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bu</a:t>
            </a:r>
            <a:endParaRPr lang="en-US" dirty="0"/>
          </a:p>
        </p:txBody>
      </p:sp>
      <p:sp>
        <p:nvSpPr>
          <p:cNvPr id="54" name="Google Shape;620;p57"/>
          <p:cNvSpPr txBox="1">
            <a:spLocks/>
          </p:cNvSpPr>
          <p:nvPr/>
        </p:nvSpPr>
        <p:spPr>
          <a:xfrm>
            <a:off x="1335735" y="4335054"/>
            <a:ext cx="607693" cy="332352"/>
          </a:xfrm>
          <a:prstGeom prst="rect">
            <a:avLst/>
          </a:prstGeom>
          <a:solidFill>
            <a:srgbClr val="FF99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a:t>b</a:t>
            </a:r>
          </a:p>
        </p:txBody>
      </p:sp>
      <p:cxnSp>
        <p:nvCxnSpPr>
          <p:cNvPr id="3" name="Straight Arrow Connector 2"/>
          <p:cNvCxnSpPr/>
          <p:nvPr/>
        </p:nvCxnSpPr>
        <p:spPr>
          <a:xfrm flipH="1" flipV="1">
            <a:off x="4004626" y="1151842"/>
            <a:ext cx="0" cy="365760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56" name="Google Shape;620;p57"/>
          <p:cNvSpPr txBox="1">
            <a:spLocks/>
          </p:cNvSpPr>
          <p:nvPr/>
        </p:nvSpPr>
        <p:spPr>
          <a:xfrm>
            <a:off x="3567095" y="601395"/>
            <a:ext cx="875062" cy="4606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Loss</a:t>
            </a:r>
            <a:endParaRPr lang="en-US" dirty="0"/>
          </a:p>
        </p:txBody>
      </p:sp>
      <p:sp>
        <p:nvSpPr>
          <p:cNvPr id="57" name="Google Shape;620;p57"/>
          <p:cNvSpPr txBox="1">
            <a:spLocks/>
          </p:cNvSpPr>
          <p:nvPr/>
        </p:nvSpPr>
        <p:spPr>
          <a:xfrm>
            <a:off x="4017765" y="4112184"/>
            <a:ext cx="607693" cy="33235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bu</a:t>
            </a:r>
            <a:endParaRPr lang="en-US" dirty="0"/>
          </a:p>
        </p:txBody>
      </p:sp>
      <p:sp>
        <p:nvSpPr>
          <p:cNvPr id="58" name="Google Shape;620;p57"/>
          <p:cNvSpPr txBox="1">
            <a:spLocks/>
          </p:cNvSpPr>
          <p:nvPr/>
        </p:nvSpPr>
        <p:spPr>
          <a:xfrm>
            <a:off x="4017764" y="3468236"/>
            <a:ext cx="607693" cy="33235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lu</a:t>
            </a:r>
            <a:endParaRPr lang="en-US" dirty="0"/>
          </a:p>
        </p:txBody>
      </p:sp>
      <p:sp>
        <p:nvSpPr>
          <p:cNvPr id="59" name="Google Shape;620;p57"/>
          <p:cNvSpPr txBox="1">
            <a:spLocks/>
          </p:cNvSpPr>
          <p:nvPr/>
        </p:nvSpPr>
        <p:spPr>
          <a:xfrm>
            <a:off x="4625458" y="3468789"/>
            <a:ext cx="607693" cy="33235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du</a:t>
            </a:r>
            <a:endParaRPr lang="en-US" dirty="0"/>
          </a:p>
        </p:txBody>
      </p:sp>
      <p:sp>
        <p:nvSpPr>
          <p:cNvPr id="60" name="Google Shape;620;p57"/>
          <p:cNvSpPr txBox="1">
            <a:spLocks/>
          </p:cNvSpPr>
          <p:nvPr/>
        </p:nvSpPr>
        <p:spPr>
          <a:xfrm>
            <a:off x="3997406" y="1629166"/>
            <a:ext cx="607693" cy="33235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err="1" smtClean="0"/>
              <a:t>hu</a:t>
            </a:r>
            <a:endParaRPr lang="en-US" dirty="0"/>
          </a:p>
        </p:txBody>
      </p:sp>
      <p:sp>
        <p:nvSpPr>
          <p:cNvPr id="61" name="Google Shape;620;p57"/>
          <p:cNvSpPr txBox="1">
            <a:spLocks/>
          </p:cNvSpPr>
          <p:nvPr/>
        </p:nvSpPr>
        <p:spPr>
          <a:xfrm>
            <a:off x="5832629" y="1133512"/>
            <a:ext cx="2485748" cy="35338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lgn="ctr">
              <a:buFont typeface="Golos Text"/>
              <a:buNone/>
            </a:pPr>
            <a:r>
              <a:rPr lang="en-US" dirty="0" smtClean="0"/>
              <a:t>Should remove </a:t>
            </a:r>
            <a:r>
              <a:rPr lang="en-US" dirty="0" err="1" smtClean="0">
                <a:solidFill>
                  <a:schemeClr val="accent1"/>
                </a:solidFill>
              </a:rPr>
              <a:t>bu</a:t>
            </a:r>
            <a:r>
              <a:rPr lang="en-US" dirty="0" smtClean="0">
                <a:solidFill>
                  <a:schemeClr val="accent1"/>
                </a:solidFill>
              </a:rPr>
              <a:t> </a:t>
            </a:r>
            <a:r>
              <a:rPr lang="en-US" dirty="0" smtClean="0"/>
              <a:t>first then to </a:t>
            </a:r>
            <a:r>
              <a:rPr lang="en-US" dirty="0" err="1" smtClean="0">
                <a:solidFill>
                  <a:schemeClr val="accent1"/>
                </a:solidFill>
              </a:rPr>
              <a:t>lu</a:t>
            </a:r>
            <a:r>
              <a:rPr lang="en-US" dirty="0" smtClean="0">
                <a:solidFill>
                  <a:schemeClr val="accent1"/>
                </a:solidFill>
              </a:rPr>
              <a:t> du</a:t>
            </a:r>
            <a:r>
              <a:rPr lang="en-US" dirty="0" smtClean="0"/>
              <a:t> and so on</a:t>
            </a:r>
            <a:endParaRPr lang="en-US" dirty="0"/>
          </a:p>
        </p:txBody>
      </p:sp>
    </p:spTree>
    <p:extLst>
      <p:ext uri="{BB962C8B-B14F-4D97-AF65-F5344CB8AC3E}">
        <p14:creationId xmlns:p14="http://schemas.microsoft.com/office/powerpoint/2010/main" val="21328943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22"/>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Word-based</a:t>
            </a:r>
            <a:endParaRPr sz="3000"/>
          </a:p>
        </p:txBody>
      </p:sp>
      <p:sp>
        <p:nvSpPr>
          <p:cNvPr id="216" name="Google Shape;216;p22"/>
          <p:cNvSpPr txBox="1">
            <a:spLocks noGrp="1"/>
          </p:cNvSpPr>
          <p:nvPr>
            <p:ph type="body" idx="4294967295"/>
          </p:nvPr>
        </p:nvSpPr>
        <p:spPr>
          <a:xfrm>
            <a:off x="813175" y="991900"/>
            <a:ext cx="7949100" cy="74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Word-based tokenization is the idea of splitting raw text into words, by splitting on the spaces or other specify rules like punctuation.</a:t>
            </a:r>
            <a:endParaRPr/>
          </a:p>
        </p:txBody>
      </p:sp>
      <p:graphicFrame>
        <p:nvGraphicFramePr>
          <p:cNvPr id="217" name="Google Shape;217;p22"/>
          <p:cNvGraphicFramePr/>
          <p:nvPr/>
        </p:nvGraphicFramePr>
        <p:xfrm>
          <a:off x="952500" y="2320775"/>
          <a:ext cx="7239000" cy="396210"/>
        </p:xfrm>
        <a:graphic>
          <a:graphicData uri="http://schemas.openxmlformats.org/drawingml/2006/table">
            <a:tbl>
              <a:tblPr>
                <a:noFill/>
                <a:tableStyleId>{7D9A748A-5EDF-47A2-A65E-5F4390420DF3}</a:tableStyleId>
              </a:tblPr>
              <a:tblGrid>
                <a:gridCol w="2413000">
                  <a:extLst>
                    <a:ext uri="{9D8B030D-6E8A-4147-A177-3AD203B41FA5}">
                      <a16:colId xmlns:a16="http://schemas.microsoft.com/office/drawing/2014/main" xmlns="" val="20000"/>
                    </a:ext>
                  </a:extLst>
                </a:gridCol>
                <a:gridCol w="2413000">
                  <a:extLst>
                    <a:ext uri="{9D8B030D-6E8A-4147-A177-3AD203B41FA5}">
                      <a16:colId xmlns:a16="http://schemas.microsoft.com/office/drawing/2014/main" xmlns="" val="20001"/>
                    </a:ext>
                  </a:extLst>
                </a:gridCol>
                <a:gridCol w="2413000">
                  <a:extLst>
                    <a:ext uri="{9D8B030D-6E8A-4147-A177-3AD203B41FA5}">
                      <a16:colId xmlns:a16="http://schemas.microsoft.com/office/drawing/2014/main" xmlns="" val="20002"/>
                    </a:ext>
                  </a:extLst>
                </a:gridCol>
              </a:tblGrid>
              <a:tr h="341875">
                <a:tc>
                  <a:txBody>
                    <a:bodyPr/>
                    <a:lstStyle/>
                    <a:p>
                      <a:pPr marL="0" lvl="0" indent="0" algn="ctr" rtl="0">
                        <a:spcBef>
                          <a:spcPts val="0"/>
                        </a:spcBef>
                        <a:spcAft>
                          <a:spcPts val="0"/>
                        </a:spcAft>
                        <a:buNone/>
                      </a:pPr>
                      <a:r>
                        <a:rPr lang="en"/>
                        <a:t>Learning</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word-based</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tokenization!</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218" name="Google Shape;218;p22"/>
          <p:cNvGraphicFramePr/>
          <p:nvPr/>
        </p:nvGraphicFramePr>
        <p:xfrm>
          <a:off x="952500" y="3458625"/>
          <a:ext cx="7239000" cy="396210"/>
        </p:xfrm>
        <a:graphic>
          <a:graphicData uri="http://schemas.openxmlformats.org/drawingml/2006/table">
            <a:tbl>
              <a:tblPr>
                <a:noFill/>
                <a:tableStyleId>{7D9A748A-5EDF-47A2-A65E-5F4390420DF3}</a:tableStyleId>
              </a:tblPr>
              <a:tblGrid>
                <a:gridCol w="1447800">
                  <a:extLst>
                    <a:ext uri="{9D8B030D-6E8A-4147-A177-3AD203B41FA5}">
                      <a16:colId xmlns:a16="http://schemas.microsoft.com/office/drawing/2014/main" xmlns="" val="20000"/>
                    </a:ext>
                  </a:extLst>
                </a:gridCol>
                <a:gridCol w="1447800">
                  <a:extLst>
                    <a:ext uri="{9D8B030D-6E8A-4147-A177-3AD203B41FA5}">
                      <a16:colId xmlns:a16="http://schemas.microsoft.com/office/drawing/2014/main" xmlns="" val="20001"/>
                    </a:ext>
                  </a:extLst>
                </a:gridCol>
                <a:gridCol w="1447800">
                  <a:extLst>
                    <a:ext uri="{9D8B030D-6E8A-4147-A177-3AD203B41FA5}">
                      <a16:colId xmlns:a16="http://schemas.microsoft.com/office/drawing/2014/main" xmlns="" val="20002"/>
                    </a:ext>
                  </a:extLst>
                </a:gridCol>
                <a:gridCol w="1447800">
                  <a:extLst>
                    <a:ext uri="{9D8B030D-6E8A-4147-A177-3AD203B41FA5}">
                      <a16:colId xmlns:a16="http://schemas.microsoft.com/office/drawing/2014/main" xmlns="" val="20003"/>
                    </a:ext>
                  </a:extLst>
                </a:gridCol>
                <a:gridCol w="1447800">
                  <a:extLst>
                    <a:ext uri="{9D8B030D-6E8A-4147-A177-3AD203B41FA5}">
                      <a16:colId xmlns:a16="http://schemas.microsoft.com/office/drawing/2014/main" xmlns="" val="20004"/>
                    </a:ext>
                  </a:extLst>
                </a:gridCol>
              </a:tblGrid>
              <a:tr h="381000">
                <a:tc>
                  <a:txBody>
                    <a:bodyPr/>
                    <a:lstStyle/>
                    <a:p>
                      <a:pPr marL="0" lvl="0" indent="0" algn="ctr" rtl="0">
                        <a:spcBef>
                          <a:spcPts val="0"/>
                        </a:spcBef>
                        <a:spcAft>
                          <a:spcPts val="0"/>
                        </a:spcAft>
                        <a:buNone/>
                      </a:pPr>
                      <a:r>
                        <a:rPr lang="en"/>
                        <a:t>Learning</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word</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-based</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tokenization</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56"/>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Introduce Word Embedding</a:t>
            </a:r>
            <a:endParaRPr/>
          </a:p>
        </p:txBody>
      </p:sp>
      <p:sp>
        <p:nvSpPr>
          <p:cNvPr id="613" name="Google Shape;613;p5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02</a:t>
            </a:r>
            <a:endParaRPr dirty="0"/>
          </a:p>
        </p:txBody>
      </p:sp>
      <p:cxnSp>
        <p:nvCxnSpPr>
          <p:cNvPr id="614" name="Google Shape;614;p5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615" name="Google Shape;615;p56"/>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57"/>
          <p:cNvSpPr txBox="1">
            <a:spLocks noGrp="1"/>
          </p:cNvSpPr>
          <p:nvPr>
            <p:ph type="body" idx="4294967295"/>
          </p:nvPr>
        </p:nvSpPr>
        <p:spPr>
          <a:xfrm>
            <a:off x="660775" y="839500"/>
            <a:ext cx="7949100" cy="92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Word Embeddings</a:t>
            </a:r>
            <a:r>
              <a:rPr lang="en" dirty="0"/>
              <a:t> are a method to translate a string of text into an </a:t>
            </a:r>
            <a:r>
              <a:rPr lang="en" b="1" dirty="0"/>
              <a:t>N-dimensional vector of real numbers</a:t>
            </a:r>
            <a:r>
              <a:rPr lang="en" dirty="0"/>
              <a:t>. Words appearing within similar context possess similar meaning.</a:t>
            </a:r>
            <a:endParaRPr dirty="0"/>
          </a:p>
          <a:p>
            <a:pPr marL="0" lvl="0" indent="0" algn="l" rtl="0">
              <a:spcBef>
                <a:spcPts val="0"/>
              </a:spcBef>
              <a:spcAft>
                <a:spcPts val="0"/>
              </a:spcAft>
              <a:buNone/>
            </a:pPr>
            <a:r>
              <a:rPr lang="en" dirty="0"/>
              <a:t>Why need to translate a string of text into a </a:t>
            </a:r>
            <a:r>
              <a:rPr lang="en" b="1" dirty="0"/>
              <a:t>N-dimensional vector of real numbers </a:t>
            </a:r>
            <a:r>
              <a:rPr lang="en" dirty="0"/>
              <a:t>?</a:t>
            </a:r>
            <a:endParaRPr dirty="0"/>
          </a:p>
        </p:txBody>
      </p:sp>
      <p:sp>
        <p:nvSpPr>
          <p:cNvPr id="621" name="Google Shape;621;p57"/>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What is Word Embedding</a:t>
            </a:r>
            <a:endParaRPr sz="3000"/>
          </a:p>
        </p:txBody>
      </p:sp>
      <p:grpSp>
        <p:nvGrpSpPr>
          <p:cNvPr id="622" name="Google Shape;622;p57"/>
          <p:cNvGrpSpPr/>
          <p:nvPr/>
        </p:nvGrpSpPr>
        <p:grpSpPr>
          <a:xfrm>
            <a:off x="714925" y="1948658"/>
            <a:ext cx="3838648" cy="2487563"/>
            <a:chOff x="4735653" y="1876213"/>
            <a:chExt cx="3955331" cy="2704754"/>
          </a:xfrm>
        </p:grpSpPr>
        <p:grpSp>
          <p:nvGrpSpPr>
            <p:cNvPr id="623" name="Google Shape;623;p57"/>
            <p:cNvGrpSpPr/>
            <p:nvPr/>
          </p:nvGrpSpPr>
          <p:grpSpPr>
            <a:xfrm>
              <a:off x="6544952" y="2458732"/>
              <a:ext cx="2146032" cy="2122234"/>
              <a:chOff x="5438823" y="2467832"/>
              <a:chExt cx="2863285" cy="2356729"/>
            </a:xfrm>
          </p:grpSpPr>
          <p:sp>
            <p:nvSpPr>
              <p:cNvPr id="624" name="Google Shape;624;p57"/>
              <p:cNvSpPr/>
              <p:nvPr/>
            </p:nvSpPr>
            <p:spPr>
              <a:xfrm flipH="1">
                <a:off x="7609406" y="4471822"/>
                <a:ext cx="618407" cy="352739"/>
              </a:xfrm>
              <a:custGeom>
                <a:avLst/>
                <a:gdLst/>
                <a:ahLst/>
                <a:cxnLst/>
                <a:rect l="l" t="t" r="r" b="b"/>
                <a:pathLst>
                  <a:path w="11395" h="6500" extrusionOk="0">
                    <a:moveTo>
                      <a:pt x="440" y="0"/>
                    </a:moveTo>
                    <a:cubicBezTo>
                      <a:pt x="352" y="135"/>
                      <a:pt x="270" y="274"/>
                      <a:pt x="193" y="415"/>
                    </a:cubicBezTo>
                    <a:lnTo>
                      <a:pt x="191" y="415"/>
                    </a:lnTo>
                    <a:cubicBezTo>
                      <a:pt x="1" y="767"/>
                      <a:pt x="2303" y="2396"/>
                      <a:pt x="5337" y="4058"/>
                    </a:cubicBezTo>
                    <a:cubicBezTo>
                      <a:pt x="7981" y="5506"/>
                      <a:pt x="10305" y="6500"/>
                      <a:pt x="10986" y="6500"/>
                    </a:cubicBezTo>
                    <a:cubicBezTo>
                      <a:pt x="11087" y="6500"/>
                      <a:pt x="11151" y="6478"/>
                      <a:pt x="11176" y="6433"/>
                    </a:cubicBezTo>
                    <a:cubicBezTo>
                      <a:pt x="11255" y="6291"/>
                      <a:pt x="11326" y="6147"/>
                      <a:pt x="11394" y="6000"/>
                    </a:cubicBezTo>
                    <a:lnTo>
                      <a:pt x="11394" y="6000"/>
                    </a:lnTo>
                    <a:cubicBezTo>
                      <a:pt x="11360" y="6019"/>
                      <a:pt x="11310" y="6028"/>
                      <a:pt x="11244" y="6028"/>
                    </a:cubicBezTo>
                    <a:cubicBezTo>
                      <a:pt x="10562" y="6028"/>
                      <a:pt x="8237" y="5036"/>
                      <a:pt x="5594" y="3587"/>
                    </a:cubicBezTo>
                    <a:cubicBezTo>
                      <a:pt x="2697" y="2000"/>
                      <a:pt x="464" y="441"/>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7"/>
              <p:cNvSpPr/>
              <p:nvPr/>
            </p:nvSpPr>
            <p:spPr>
              <a:xfrm flipH="1">
                <a:off x="7547593" y="4256760"/>
                <a:ext cx="656396" cy="542295"/>
              </a:xfrm>
              <a:custGeom>
                <a:avLst/>
                <a:gdLst/>
                <a:ahLst/>
                <a:cxnLst/>
                <a:rect l="l" t="t" r="r" b="b"/>
                <a:pathLst>
                  <a:path w="12095" h="9993" extrusionOk="0">
                    <a:moveTo>
                      <a:pt x="4816" y="1"/>
                    </a:moveTo>
                    <a:cubicBezTo>
                      <a:pt x="4816" y="1"/>
                      <a:pt x="3750" y="461"/>
                      <a:pt x="2529" y="1359"/>
                    </a:cubicBezTo>
                    <a:cubicBezTo>
                      <a:pt x="2453" y="1415"/>
                      <a:pt x="2377" y="1473"/>
                      <a:pt x="2300" y="1532"/>
                    </a:cubicBezTo>
                    <a:cubicBezTo>
                      <a:pt x="1488" y="2156"/>
                      <a:pt x="636" y="2970"/>
                      <a:pt x="1" y="3963"/>
                    </a:cubicBezTo>
                    <a:cubicBezTo>
                      <a:pt x="25" y="4404"/>
                      <a:pt x="2258" y="5963"/>
                      <a:pt x="5155" y="7552"/>
                    </a:cubicBezTo>
                    <a:cubicBezTo>
                      <a:pt x="7800" y="9000"/>
                      <a:pt x="10126" y="9993"/>
                      <a:pt x="10806" y="9993"/>
                    </a:cubicBezTo>
                    <a:cubicBezTo>
                      <a:pt x="10871" y="9993"/>
                      <a:pt x="10921" y="9983"/>
                      <a:pt x="10955" y="9964"/>
                    </a:cubicBezTo>
                    <a:cubicBezTo>
                      <a:pt x="11116" y="9616"/>
                      <a:pt x="11249" y="9257"/>
                      <a:pt x="11358" y="8900"/>
                    </a:cubicBezTo>
                    <a:cubicBezTo>
                      <a:pt x="11385" y="8809"/>
                      <a:pt x="11411" y="8718"/>
                      <a:pt x="11435" y="8627"/>
                    </a:cubicBezTo>
                    <a:cubicBezTo>
                      <a:pt x="12094" y="6188"/>
                      <a:pt x="11700" y="3772"/>
                      <a:pt x="11700" y="3772"/>
                    </a:cubicBezTo>
                    <a:lnTo>
                      <a:pt x="48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7"/>
              <p:cNvSpPr/>
              <p:nvPr/>
            </p:nvSpPr>
            <p:spPr>
              <a:xfrm flipH="1">
                <a:off x="5703444" y="3190078"/>
                <a:ext cx="1252986" cy="719913"/>
              </a:xfrm>
              <a:custGeom>
                <a:avLst/>
                <a:gdLst/>
                <a:ahLst/>
                <a:cxnLst/>
                <a:rect l="l" t="t" r="r" b="b"/>
                <a:pathLst>
                  <a:path w="23088" h="13266" extrusionOk="0">
                    <a:moveTo>
                      <a:pt x="21874" y="0"/>
                    </a:moveTo>
                    <a:cubicBezTo>
                      <a:pt x="21472" y="0"/>
                      <a:pt x="21087" y="228"/>
                      <a:pt x="20908" y="617"/>
                    </a:cubicBezTo>
                    <a:lnTo>
                      <a:pt x="19853" y="2890"/>
                    </a:lnTo>
                    <a:lnTo>
                      <a:pt x="19244" y="4204"/>
                    </a:lnTo>
                    <a:lnTo>
                      <a:pt x="18984" y="4767"/>
                    </a:lnTo>
                    <a:lnTo>
                      <a:pt x="18851" y="5055"/>
                    </a:lnTo>
                    <a:lnTo>
                      <a:pt x="18411" y="6003"/>
                    </a:lnTo>
                    <a:cubicBezTo>
                      <a:pt x="18074" y="6732"/>
                      <a:pt x="17645" y="7395"/>
                      <a:pt x="17147" y="7983"/>
                    </a:cubicBezTo>
                    <a:cubicBezTo>
                      <a:pt x="17086" y="8057"/>
                      <a:pt x="17021" y="8131"/>
                      <a:pt x="16956" y="8203"/>
                    </a:cubicBezTo>
                    <a:cubicBezTo>
                      <a:pt x="16301" y="8927"/>
                      <a:pt x="15538" y="9528"/>
                      <a:pt x="14703" y="9994"/>
                    </a:cubicBezTo>
                    <a:cubicBezTo>
                      <a:pt x="14622" y="10040"/>
                      <a:pt x="14538" y="10084"/>
                      <a:pt x="14455" y="10126"/>
                    </a:cubicBezTo>
                    <a:cubicBezTo>
                      <a:pt x="13584" y="10579"/>
                      <a:pt x="12642" y="10885"/>
                      <a:pt x="11666" y="11032"/>
                    </a:cubicBezTo>
                    <a:cubicBezTo>
                      <a:pt x="11574" y="11047"/>
                      <a:pt x="11480" y="11059"/>
                      <a:pt x="11385" y="11070"/>
                    </a:cubicBezTo>
                    <a:cubicBezTo>
                      <a:pt x="11043" y="11110"/>
                      <a:pt x="10699" y="11130"/>
                      <a:pt x="10353" y="11130"/>
                    </a:cubicBezTo>
                    <a:cubicBezTo>
                      <a:pt x="9477" y="11130"/>
                      <a:pt x="8591" y="11000"/>
                      <a:pt x="7722" y="10726"/>
                    </a:cubicBezTo>
                    <a:cubicBezTo>
                      <a:pt x="7633" y="10699"/>
                      <a:pt x="7542" y="10668"/>
                      <a:pt x="7452" y="10637"/>
                    </a:cubicBezTo>
                    <a:cubicBezTo>
                      <a:pt x="7380" y="10611"/>
                      <a:pt x="7307" y="10585"/>
                      <a:pt x="7234" y="10556"/>
                    </a:cubicBezTo>
                    <a:lnTo>
                      <a:pt x="1563" y="8402"/>
                    </a:lnTo>
                    <a:cubicBezTo>
                      <a:pt x="1439" y="8355"/>
                      <a:pt x="1312" y="8333"/>
                      <a:pt x="1186" y="8333"/>
                    </a:cubicBezTo>
                    <a:cubicBezTo>
                      <a:pt x="758" y="8333"/>
                      <a:pt x="353" y="8595"/>
                      <a:pt x="191" y="9020"/>
                    </a:cubicBezTo>
                    <a:cubicBezTo>
                      <a:pt x="0" y="9522"/>
                      <a:pt x="214" y="10079"/>
                      <a:pt x="673" y="10331"/>
                    </a:cubicBezTo>
                    <a:cubicBezTo>
                      <a:pt x="715" y="10355"/>
                      <a:pt x="760" y="10375"/>
                      <a:pt x="807" y="10393"/>
                    </a:cubicBezTo>
                    <a:lnTo>
                      <a:pt x="1842" y="10787"/>
                    </a:lnTo>
                    <a:lnTo>
                      <a:pt x="6479" y="12547"/>
                    </a:lnTo>
                    <a:cubicBezTo>
                      <a:pt x="6900" y="12707"/>
                      <a:pt x="7328" y="12841"/>
                      <a:pt x="7761" y="12948"/>
                    </a:cubicBezTo>
                    <a:cubicBezTo>
                      <a:pt x="7895" y="12980"/>
                      <a:pt x="8027" y="13010"/>
                      <a:pt x="8160" y="13037"/>
                    </a:cubicBezTo>
                    <a:cubicBezTo>
                      <a:pt x="8892" y="13189"/>
                      <a:pt x="9636" y="13265"/>
                      <a:pt x="10379" y="13265"/>
                    </a:cubicBezTo>
                    <a:cubicBezTo>
                      <a:pt x="10999" y="13265"/>
                      <a:pt x="11618" y="13213"/>
                      <a:pt x="12231" y="13107"/>
                    </a:cubicBezTo>
                    <a:cubicBezTo>
                      <a:pt x="12346" y="13089"/>
                      <a:pt x="12462" y="13066"/>
                      <a:pt x="12577" y="13042"/>
                    </a:cubicBezTo>
                    <a:cubicBezTo>
                      <a:pt x="13237" y="12907"/>
                      <a:pt x="13887" y="12710"/>
                      <a:pt x="14522" y="12451"/>
                    </a:cubicBezTo>
                    <a:cubicBezTo>
                      <a:pt x="15006" y="12254"/>
                      <a:pt x="15473" y="12024"/>
                      <a:pt x="15918" y="11765"/>
                    </a:cubicBezTo>
                    <a:cubicBezTo>
                      <a:pt x="16008" y="11712"/>
                      <a:pt x="16097" y="11659"/>
                      <a:pt x="16185" y="11603"/>
                    </a:cubicBezTo>
                    <a:cubicBezTo>
                      <a:pt x="17116" y="11026"/>
                      <a:pt x="17951" y="10314"/>
                      <a:pt x="18666" y="9492"/>
                    </a:cubicBezTo>
                    <a:cubicBezTo>
                      <a:pt x="18733" y="9416"/>
                      <a:pt x="18796" y="9339"/>
                      <a:pt x="18860" y="9261"/>
                    </a:cubicBezTo>
                    <a:cubicBezTo>
                      <a:pt x="19447" y="8548"/>
                      <a:pt x="19947" y="7756"/>
                      <a:pt x="20343" y="6900"/>
                    </a:cubicBezTo>
                    <a:lnTo>
                      <a:pt x="20733" y="6056"/>
                    </a:lnTo>
                    <a:lnTo>
                      <a:pt x="20862" y="5782"/>
                    </a:lnTo>
                    <a:lnTo>
                      <a:pt x="21751" y="3864"/>
                    </a:lnTo>
                    <a:lnTo>
                      <a:pt x="22840" y="1512"/>
                    </a:lnTo>
                    <a:cubicBezTo>
                      <a:pt x="23087" y="979"/>
                      <a:pt x="22856" y="346"/>
                      <a:pt x="22321" y="99"/>
                    </a:cubicBezTo>
                    <a:cubicBezTo>
                      <a:pt x="22176" y="32"/>
                      <a:pt x="22024" y="0"/>
                      <a:pt x="218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7"/>
              <p:cNvSpPr/>
              <p:nvPr/>
            </p:nvSpPr>
            <p:spPr>
              <a:xfrm flipH="1">
                <a:off x="6637268" y="3068681"/>
                <a:ext cx="1543602" cy="1515800"/>
              </a:xfrm>
              <a:custGeom>
                <a:avLst/>
                <a:gdLst/>
                <a:ahLst/>
                <a:cxnLst/>
                <a:rect l="l" t="t" r="r" b="b"/>
                <a:pathLst>
                  <a:path w="28443" h="27932" extrusionOk="0">
                    <a:moveTo>
                      <a:pt x="5556" y="0"/>
                    </a:moveTo>
                    <a:lnTo>
                      <a:pt x="1502" y="12131"/>
                    </a:lnTo>
                    <a:cubicBezTo>
                      <a:pt x="0" y="16623"/>
                      <a:pt x="1321" y="21379"/>
                      <a:pt x="4507" y="24475"/>
                    </a:cubicBezTo>
                    <a:cubicBezTo>
                      <a:pt x="4575" y="24541"/>
                      <a:pt x="4645" y="24608"/>
                      <a:pt x="4714" y="24672"/>
                    </a:cubicBezTo>
                    <a:cubicBezTo>
                      <a:pt x="5905" y="25774"/>
                      <a:pt x="7339" y="26651"/>
                      <a:pt x="8972" y="27209"/>
                    </a:cubicBezTo>
                    <a:cubicBezTo>
                      <a:pt x="9036" y="27230"/>
                      <a:pt x="9099" y="27251"/>
                      <a:pt x="9163" y="27272"/>
                    </a:cubicBezTo>
                    <a:cubicBezTo>
                      <a:pt x="9227" y="27294"/>
                      <a:pt x="9289" y="27315"/>
                      <a:pt x="9352" y="27335"/>
                    </a:cubicBezTo>
                    <a:cubicBezTo>
                      <a:pt x="9548" y="27400"/>
                      <a:pt x="9743" y="27457"/>
                      <a:pt x="9940" y="27512"/>
                    </a:cubicBezTo>
                    <a:cubicBezTo>
                      <a:pt x="10982" y="27795"/>
                      <a:pt x="12033" y="27931"/>
                      <a:pt x="13070" y="27931"/>
                    </a:cubicBezTo>
                    <a:cubicBezTo>
                      <a:pt x="18065" y="27931"/>
                      <a:pt x="22718" y="24773"/>
                      <a:pt x="24387" y="19779"/>
                    </a:cubicBezTo>
                    <a:lnTo>
                      <a:pt x="27146" y="11527"/>
                    </a:lnTo>
                    <a:lnTo>
                      <a:pt x="28442" y="7648"/>
                    </a:lnTo>
                    <a:lnTo>
                      <a:pt x="55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7"/>
              <p:cNvSpPr/>
              <p:nvPr/>
            </p:nvSpPr>
            <p:spPr>
              <a:xfrm flipH="1">
                <a:off x="6617405" y="3042307"/>
                <a:ext cx="1281857" cy="467732"/>
              </a:xfrm>
              <a:custGeom>
                <a:avLst/>
                <a:gdLst/>
                <a:ahLst/>
                <a:cxnLst/>
                <a:rect l="l" t="t" r="r" b="b"/>
                <a:pathLst>
                  <a:path w="23620" h="8619" extrusionOk="0">
                    <a:moveTo>
                      <a:pt x="1951" y="0"/>
                    </a:moveTo>
                    <a:cubicBezTo>
                      <a:pt x="1043" y="0"/>
                      <a:pt x="477" y="156"/>
                      <a:pt x="367" y="485"/>
                    </a:cubicBezTo>
                    <a:cubicBezTo>
                      <a:pt x="1" y="1581"/>
                      <a:pt x="4828" y="4181"/>
                      <a:pt x="11148" y="6294"/>
                    </a:cubicBezTo>
                    <a:cubicBezTo>
                      <a:pt x="15570" y="7771"/>
                      <a:pt x="19552" y="8618"/>
                      <a:pt x="21670" y="8618"/>
                    </a:cubicBezTo>
                    <a:cubicBezTo>
                      <a:pt x="22578" y="8618"/>
                      <a:pt x="23143" y="8463"/>
                      <a:pt x="23253" y="8134"/>
                    </a:cubicBezTo>
                    <a:cubicBezTo>
                      <a:pt x="23620" y="7037"/>
                      <a:pt x="18792" y="4436"/>
                      <a:pt x="12473" y="2325"/>
                    </a:cubicBezTo>
                    <a:cubicBezTo>
                      <a:pt x="8050" y="847"/>
                      <a:pt x="4068" y="0"/>
                      <a:pt x="19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7"/>
              <p:cNvSpPr/>
              <p:nvPr/>
            </p:nvSpPr>
            <p:spPr>
              <a:xfrm flipH="1">
                <a:off x="6653549" y="3061572"/>
                <a:ext cx="1209515" cy="429147"/>
              </a:xfrm>
              <a:custGeom>
                <a:avLst/>
                <a:gdLst/>
                <a:ahLst/>
                <a:cxnLst/>
                <a:rect l="l" t="t" r="r" b="b"/>
                <a:pathLst>
                  <a:path w="22287" h="7908" extrusionOk="0">
                    <a:moveTo>
                      <a:pt x="1289" y="1"/>
                    </a:moveTo>
                    <a:cubicBezTo>
                      <a:pt x="358" y="1"/>
                      <a:pt x="61" y="168"/>
                      <a:pt x="37" y="242"/>
                    </a:cubicBezTo>
                    <a:cubicBezTo>
                      <a:pt x="0" y="351"/>
                      <a:pt x="329" y="1014"/>
                      <a:pt x="2601" y="2258"/>
                    </a:cubicBezTo>
                    <a:lnTo>
                      <a:pt x="2600" y="2258"/>
                    </a:lnTo>
                    <a:cubicBezTo>
                      <a:pt x="4629" y="3370"/>
                      <a:pt x="7468" y="4557"/>
                      <a:pt x="10593" y="5601"/>
                    </a:cubicBezTo>
                    <a:cubicBezTo>
                      <a:pt x="13631" y="6617"/>
                      <a:pt x="16552" y="7365"/>
                      <a:pt x="18819" y="7711"/>
                    </a:cubicBezTo>
                    <a:cubicBezTo>
                      <a:pt x="19779" y="7857"/>
                      <a:pt x="20485" y="7908"/>
                      <a:pt x="20998" y="7908"/>
                    </a:cubicBezTo>
                    <a:cubicBezTo>
                      <a:pt x="21929" y="7908"/>
                      <a:pt x="22226" y="7740"/>
                      <a:pt x="22250" y="7667"/>
                    </a:cubicBezTo>
                    <a:cubicBezTo>
                      <a:pt x="22286" y="7558"/>
                      <a:pt x="21958" y="6894"/>
                      <a:pt x="19686" y="5649"/>
                    </a:cubicBezTo>
                    <a:cubicBezTo>
                      <a:pt x="17656" y="4537"/>
                      <a:pt x="14817" y="3351"/>
                      <a:pt x="11694" y="2306"/>
                    </a:cubicBezTo>
                    <a:cubicBezTo>
                      <a:pt x="8657" y="1291"/>
                      <a:pt x="5735" y="542"/>
                      <a:pt x="3468" y="198"/>
                    </a:cubicBezTo>
                    <a:cubicBezTo>
                      <a:pt x="2508" y="52"/>
                      <a:pt x="1802" y="1"/>
                      <a:pt x="12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7"/>
              <p:cNvSpPr/>
              <p:nvPr/>
            </p:nvSpPr>
            <p:spPr>
              <a:xfrm flipH="1">
                <a:off x="6589781" y="2916570"/>
                <a:ext cx="1273446" cy="485803"/>
              </a:xfrm>
              <a:custGeom>
                <a:avLst/>
                <a:gdLst/>
                <a:ahLst/>
                <a:cxnLst/>
                <a:rect l="l" t="t" r="r" b="b"/>
                <a:pathLst>
                  <a:path w="23465" h="8952" extrusionOk="0">
                    <a:moveTo>
                      <a:pt x="644" y="1"/>
                    </a:moveTo>
                    <a:cubicBezTo>
                      <a:pt x="608" y="102"/>
                      <a:pt x="571" y="204"/>
                      <a:pt x="538" y="307"/>
                    </a:cubicBezTo>
                    <a:lnTo>
                      <a:pt x="367" y="817"/>
                    </a:lnTo>
                    <a:cubicBezTo>
                      <a:pt x="0" y="1914"/>
                      <a:pt x="4826" y="4513"/>
                      <a:pt x="11147" y="6626"/>
                    </a:cubicBezTo>
                    <a:cubicBezTo>
                      <a:pt x="15570" y="8104"/>
                      <a:pt x="19551" y="8952"/>
                      <a:pt x="21668" y="8952"/>
                    </a:cubicBezTo>
                    <a:cubicBezTo>
                      <a:pt x="22577" y="8952"/>
                      <a:pt x="23142" y="8796"/>
                      <a:pt x="23251" y="8467"/>
                    </a:cubicBezTo>
                    <a:lnTo>
                      <a:pt x="23422" y="7955"/>
                    </a:lnTo>
                    <a:cubicBezTo>
                      <a:pt x="23437" y="7912"/>
                      <a:pt x="23450" y="7871"/>
                      <a:pt x="23465" y="7829"/>
                    </a:cubicBezTo>
                    <a:lnTo>
                      <a:pt x="23465" y="7829"/>
                    </a:lnTo>
                    <a:cubicBezTo>
                      <a:pt x="23188" y="7920"/>
                      <a:pt x="22797" y="7965"/>
                      <a:pt x="22308" y="7965"/>
                    </a:cubicBezTo>
                    <a:cubicBezTo>
                      <a:pt x="20153" y="7965"/>
                      <a:pt x="16101" y="7102"/>
                      <a:pt x="11598" y="5598"/>
                    </a:cubicBezTo>
                    <a:cubicBezTo>
                      <a:pt x="5712" y="3630"/>
                      <a:pt x="1097" y="1246"/>
                      <a:pt x="6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7"/>
              <p:cNvSpPr/>
              <p:nvPr/>
            </p:nvSpPr>
            <p:spPr>
              <a:xfrm flipH="1">
                <a:off x="6479885" y="2485740"/>
                <a:ext cx="1348392" cy="863070"/>
              </a:xfrm>
              <a:custGeom>
                <a:avLst/>
                <a:gdLst/>
                <a:ahLst/>
                <a:cxnLst/>
                <a:rect l="l" t="t" r="r" b="b"/>
                <a:pathLst>
                  <a:path w="24846" h="15904" extrusionOk="0">
                    <a:moveTo>
                      <a:pt x="11335" y="1"/>
                    </a:moveTo>
                    <a:cubicBezTo>
                      <a:pt x="9445" y="1"/>
                      <a:pt x="7603" y="449"/>
                      <a:pt x="5948" y="1274"/>
                    </a:cubicBezTo>
                    <a:cubicBezTo>
                      <a:pt x="3276" y="2607"/>
                      <a:pt x="1095" y="4929"/>
                      <a:pt x="0" y="7940"/>
                    </a:cubicBezTo>
                    <a:cubicBezTo>
                      <a:pt x="453" y="9185"/>
                      <a:pt x="5068" y="11569"/>
                      <a:pt x="10954" y="13537"/>
                    </a:cubicBezTo>
                    <a:cubicBezTo>
                      <a:pt x="15457" y="15041"/>
                      <a:pt x="19509" y="15904"/>
                      <a:pt x="21664" y="15904"/>
                    </a:cubicBezTo>
                    <a:cubicBezTo>
                      <a:pt x="22153" y="15904"/>
                      <a:pt x="22544" y="15859"/>
                      <a:pt x="22821" y="15768"/>
                    </a:cubicBezTo>
                    <a:cubicBezTo>
                      <a:pt x="24846" y="9483"/>
                      <a:pt x="21439" y="2725"/>
                      <a:pt x="15161" y="627"/>
                    </a:cubicBezTo>
                    <a:cubicBezTo>
                      <a:pt x="13892" y="202"/>
                      <a:pt x="12603" y="1"/>
                      <a:pt x="11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57"/>
              <p:cNvSpPr/>
              <p:nvPr/>
            </p:nvSpPr>
            <p:spPr>
              <a:xfrm flipH="1">
                <a:off x="6713463" y="3581401"/>
                <a:ext cx="871522" cy="1003080"/>
              </a:xfrm>
              <a:custGeom>
                <a:avLst/>
                <a:gdLst/>
                <a:ahLst/>
                <a:cxnLst/>
                <a:rect l="l" t="t" r="r" b="b"/>
                <a:pathLst>
                  <a:path w="16059" h="18484" extrusionOk="0">
                    <a:moveTo>
                      <a:pt x="11689" y="0"/>
                    </a:moveTo>
                    <a:cubicBezTo>
                      <a:pt x="9277" y="0"/>
                      <a:pt x="6932" y="1498"/>
                      <a:pt x="6117" y="4063"/>
                    </a:cubicBezTo>
                    <a:cubicBezTo>
                      <a:pt x="5037" y="7462"/>
                      <a:pt x="3225" y="12146"/>
                      <a:pt x="585" y="15808"/>
                    </a:cubicBezTo>
                    <a:cubicBezTo>
                      <a:pt x="578" y="15816"/>
                      <a:pt x="573" y="15825"/>
                      <a:pt x="566" y="15833"/>
                    </a:cubicBezTo>
                    <a:cubicBezTo>
                      <a:pt x="1" y="16617"/>
                      <a:pt x="234" y="17632"/>
                      <a:pt x="911" y="18149"/>
                    </a:cubicBezTo>
                    <a:cubicBezTo>
                      <a:pt x="1175" y="18349"/>
                      <a:pt x="1506" y="18474"/>
                      <a:pt x="1882" y="18482"/>
                    </a:cubicBezTo>
                    <a:cubicBezTo>
                      <a:pt x="1950" y="18483"/>
                      <a:pt x="2019" y="18484"/>
                      <a:pt x="2087" y="18484"/>
                    </a:cubicBezTo>
                    <a:cubicBezTo>
                      <a:pt x="7084" y="18484"/>
                      <a:pt x="11738" y="15327"/>
                      <a:pt x="13407" y="10331"/>
                    </a:cubicBezTo>
                    <a:lnTo>
                      <a:pt x="15413" y="4330"/>
                    </a:lnTo>
                    <a:lnTo>
                      <a:pt x="15532" y="3972"/>
                    </a:lnTo>
                    <a:lnTo>
                      <a:pt x="15861" y="2988"/>
                    </a:lnTo>
                    <a:cubicBezTo>
                      <a:pt x="16058" y="2402"/>
                      <a:pt x="15875" y="1756"/>
                      <a:pt x="15402" y="1360"/>
                    </a:cubicBezTo>
                    <a:cubicBezTo>
                      <a:pt x="15098" y="1102"/>
                      <a:pt x="14777" y="885"/>
                      <a:pt x="14445" y="704"/>
                    </a:cubicBezTo>
                    <a:cubicBezTo>
                      <a:pt x="14375" y="666"/>
                      <a:pt x="14304" y="628"/>
                      <a:pt x="14233" y="593"/>
                    </a:cubicBezTo>
                    <a:cubicBezTo>
                      <a:pt x="13421" y="191"/>
                      <a:pt x="12550" y="0"/>
                      <a:pt x="11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7"/>
              <p:cNvSpPr/>
              <p:nvPr/>
            </p:nvSpPr>
            <p:spPr>
              <a:xfrm flipH="1">
                <a:off x="6812560" y="3568702"/>
                <a:ext cx="801297" cy="997599"/>
              </a:xfrm>
              <a:custGeom>
                <a:avLst/>
                <a:gdLst/>
                <a:ahLst/>
                <a:cxnLst/>
                <a:rect l="l" t="t" r="r" b="b"/>
                <a:pathLst>
                  <a:path w="14765" h="18383" extrusionOk="0">
                    <a:moveTo>
                      <a:pt x="11794" y="1"/>
                    </a:moveTo>
                    <a:cubicBezTo>
                      <a:pt x="9383" y="1"/>
                      <a:pt x="7038" y="1497"/>
                      <a:pt x="6222" y="4063"/>
                    </a:cubicBezTo>
                    <a:lnTo>
                      <a:pt x="6223" y="4063"/>
                    </a:lnTo>
                    <a:cubicBezTo>
                      <a:pt x="5142" y="7463"/>
                      <a:pt x="3330" y="12145"/>
                      <a:pt x="690" y="15808"/>
                    </a:cubicBezTo>
                    <a:cubicBezTo>
                      <a:pt x="684" y="15817"/>
                      <a:pt x="678" y="15824"/>
                      <a:pt x="672" y="15833"/>
                    </a:cubicBezTo>
                    <a:cubicBezTo>
                      <a:pt x="1" y="16765"/>
                      <a:pt x="457" y="18022"/>
                      <a:pt x="1443" y="18383"/>
                    </a:cubicBezTo>
                    <a:cubicBezTo>
                      <a:pt x="766" y="17866"/>
                      <a:pt x="533" y="16851"/>
                      <a:pt x="1098" y="16067"/>
                    </a:cubicBezTo>
                    <a:cubicBezTo>
                      <a:pt x="1104" y="16059"/>
                      <a:pt x="1111" y="16050"/>
                      <a:pt x="1117" y="16041"/>
                    </a:cubicBezTo>
                    <a:cubicBezTo>
                      <a:pt x="3757" y="12378"/>
                      <a:pt x="5568" y="7696"/>
                      <a:pt x="6649" y="4296"/>
                    </a:cubicBezTo>
                    <a:cubicBezTo>
                      <a:pt x="7465" y="1731"/>
                      <a:pt x="9810" y="234"/>
                      <a:pt x="12221" y="234"/>
                    </a:cubicBezTo>
                    <a:cubicBezTo>
                      <a:pt x="13083" y="234"/>
                      <a:pt x="13953" y="425"/>
                      <a:pt x="14765" y="827"/>
                    </a:cubicBezTo>
                    <a:cubicBezTo>
                      <a:pt x="14694" y="785"/>
                      <a:pt x="14622" y="744"/>
                      <a:pt x="14551" y="704"/>
                    </a:cubicBezTo>
                    <a:cubicBezTo>
                      <a:pt x="13679" y="227"/>
                      <a:pt x="12732" y="1"/>
                      <a:pt x="11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57"/>
              <p:cNvSpPr/>
              <p:nvPr/>
            </p:nvSpPr>
            <p:spPr>
              <a:xfrm flipH="1">
                <a:off x="5729493" y="3280650"/>
                <a:ext cx="186689" cy="141150"/>
              </a:xfrm>
              <a:custGeom>
                <a:avLst/>
                <a:gdLst/>
                <a:ahLst/>
                <a:cxnLst/>
                <a:rect l="l" t="t" r="r" b="b"/>
                <a:pathLst>
                  <a:path w="3440" h="2601" extrusionOk="0">
                    <a:moveTo>
                      <a:pt x="546" y="1"/>
                    </a:moveTo>
                    <a:lnTo>
                      <a:pt x="83" y="1126"/>
                    </a:lnTo>
                    <a:cubicBezTo>
                      <a:pt x="1" y="1326"/>
                      <a:pt x="129" y="1588"/>
                      <a:pt x="401" y="1838"/>
                    </a:cubicBezTo>
                    <a:cubicBezTo>
                      <a:pt x="613" y="2035"/>
                      <a:pt x="911" y="2223"/>
                      <a:pt x="1264" y="2368"/>
                    </a:cubicBezTo>
                    <a:cubicBezTo>
                      <a:pt x="1642" y="2524"/>
                      <a:pt x="2013" y="2600"/>
                      <a:pt x="2315" y="2600"/>
                    </a:cubicBezTo>
                    <a:cubicBezTo>
                      <a:pt x="2342" y="2600"/>
                      <a:pt x="2369" y="2600"/>
                      <a:pt x="2395" y="2598"/>
                    </a:cubicBezTo>
                    <a:cubicBezTo>
                      <a:pt x="2689" y="2583"/>
                      <a:pt x="2906" y="2489"/>
                      <a:pt x="2976" y="2317"/>
                    </a:cubicBezTo>
                    <a:lnTo>
                      <a:pt x="3439" y="1191"/>
                    </a:lnTo>
                    <a:lnTo>
                      <a:pt x="5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7"/>
              <p:cNvSpPr/>
              <p:nvPr/>
            </p:nvSpPr>
            <p:spPr>
              <a:xfrm flipH="1">
                <a:off x="5650042" y="3164898"/>
                <a:ext cx="258054" cy="195797"/>
              </a:xfrm>
              <a:custGeom>
                <a:avLst/>
                <a:gdLst/>
                <a:ahLst/>
                <a:cxnLst/>
                <a:rect l="l" t="t" r="r" b="b"/>
                <a:pathLst>
                  <a:path w="4755" h="3608" extrusionOk="0">
                    <a:moveTo>
                      <a:pt x="488" y="1"/>
                    </a:moveTo>
                    <a:cubicBezTo>
                      <a:pt x="488" y="1"/>
                      <a:pt x="0" y="902"/>
                      <a:pt x="397" y="2134"/>
                    </a:cubicBezTo>
                    <a:cubicBezTo>
                      <a:pt x="250" y="2491"/>
                      <a:pt x="779" y="3047"/>
                      <a:pt x="1577" y="3376"/>
                    </a:cubicBezTo>
                    <a:cubicBezTo>
                      <a:pt x="1955" y="3530"/>
                      <a:pt x="2325" y="3607"/>
                      <a:pt x="2626" y="3607"/>
                    </a:cubicBezTo>
                    <a:cubicBezTo>
                      <a:pt x="2947" y="3607"/>
                      <a:pt x="3189" y="3520"/>
                      <a:pt x="3278" y="3348"/>
                    </a:cubicBezTo>
                    <a:lnTo>
                      <a:pt x="3290" y="3354"/>
                    </a:lnTo>
                    <a:cubicBezTo>
                      <a:pt x="4449" y="2779"/>
                      <a:pt x="4755" y="1802"/>
                      <a:pt x="4755" y="1802"/>
                    </a:cubicBezTo>
                    <a:lnTo>
                      <a:pt x="4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7"/>
              <p:cNvSpPr/>
              <p:nvPr/>
            </p:nvSpPr>
            <p:spPr>
              <a:xfrm flipH="1">
                <a:off x="5637940" y="3142160"/>
                <a:ext cx="255449" cy="140987"/>
              </a:xfrm>
              <a:custGeom>
                <a:avLst/>
                <a:gdLst/>
                <a:ahLst/>
                <a:cxnLst/>
                <a:rect l="l" t="t" r="r" b="b"/>
                <a:pathLst>
                  <a:path w="4707" h="2598" extrusionOk="0">
                    <a:moveTo>
                      <a:pt x="1198" y="1"/>
                    </a:moveTo>
                    <a:cubicBezTo>
                      <a:pt x="701" y="1"/>
                      <a:pt x="331" y="142"/>
                      <a:pt x="217" y="420"/>
                    </a:cubicBezTo>
                    <a:cubicBezTo>
                      <a:pt x="0" y="947"/>
                      <a:pt x="780" y="1769"/>
                      <a:pt x="1960" y="2254"/>
                    </a:cubicBezTo>
                    <a:cubicBezTo>
                      <a:pt x="2517" y="2484"/>
                      <a:pt x="3064" y="2597"/>
                      <a:pt x="3509" y="2597"/>
                    </a:cubicBezTo>
                    <a:cubicBezTo>
                      <a:pt x="4006" y="2597"/>
                      <a:pt x="4375" y="2456"/>
                      <a:pt x="4490" y="2178"/>
                    </a:cubicBezTo>
                    <a:cubicBezTo>
                      <a:pt x="4707" y="1650"/>
                      <a:pt x="3926" y="829"/>
                      <a:pt x="2746" y="343"/>
                    </a:cubicBezTo>
                    <a:cubicBezTo>
                      <a:pt x="2189" y="114"/>
                      <a:pt x="1642" y="1"/>
                      <a:pt x="1198"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7"/>
              <p:cNvSpPr/>
              <p:nvPr/>
            </p:nvSpPr>
            <p:spPr>
              <a:xfrm flipH="1">
                <a:off x="6655448" y="2790995"/>
                <a:ext cx="783225" cy="459374"/>
              </a:xfrm>
              <a:custGeom>
                <a:avLst/>
                <a:gdLst/>
                <a:ahLst/>
                <a:cxnLst/>
                <a:rect l="l" t="t" r="r" b="b"/>
                <a:pathLst>
                  <a:path w="14432" h="8465" extrusionOk="0">
                    <a:moveTo>
                      <a:pt x="2547" y="0"/>
                    </a:moveTo>
                    <a:cubicBezTo>
                      <a:pt x="1724" y="0"/>
                      <a:pt x="984" y="572"/>
                      <a:pt x="804" y="1409"/>
                    </a:cubicBezTo>
                    <a:lnTo>
                      <a:pt x="210" y="4152"/>
                    </a:lnTo>
                    <a:cubicBezTo>
                      <a:pt x="1" y="5117"/>
                      <a:pt x="614" y="6068"/>
                      <a:pt x="1578" y="6276"/>
                    </a:cubicBezTo>
                    <a:lnTo>
                      <a:pt x="11505" y="8424"/>
                    </a:lnTo>
                    <a:cubicBezTo>
                      <a:pt x="11633" y="8451"/>
                      <a:pt x="11760" y="8465"/>
                      <a:pt x="11885" y="8465"/>
                    </a:cubicBezTo>
                    <a:cubicBezTo>
                      <a:pt x="12708" y="8465"/>
                      <a:pt x="13447" y="7893"/>
                      <a:pt x="13629" y="7056"/>
                    </a:cubicBezTo>
                    <a:lnTo>
                      <a:pt x="14222" y="4313"/>
                    </a:lnTo>
                    <a:cubicBezTo>
                      <a:pt x="14431" y="3348"/>
                      <a:pt x="13818" y="2397"/>
                      <a:pt x="12855" y="2189"/>
                    </a:cubicBezTo>
                    <a:lnTo>
                      <a:pt x="2927" y="41"/>
                    </a:lnTo>
                    <a:cubicBezTo>
                      <a:pt x="2800" y="14"/>
                      <a:pt x="2672" y="0"/>
                      <a:pt x="2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7"/>
              <p:cNvSpPr/>
              <p:nvPr/>
            </p:nvSpPr>
            <p:spPr>
              <a:xfrm flipH="1">
                <a:off x="6535837" y="2816880"/>
                <a:ext cx="783225" cy="459374"/>
              </a:xfrm>
              <a:custGeom>
                <a:avLst/>
                <a:gdLst/>
                <a:ahLst/>
                <a:cxnLst/>
                <a:rect l="l" t="t" r="r" b="b"/>
                <a:pathLst>
                  <a:path w="14432" h="8465" extrusionOk="0">
                    <a:moveTo>
                      <a:pt x="2547" y="1"/>
                    </a:moveTo>
                    <a:cubicBezTo>
                      <a:pt x="1724" y="1"/>
                      <a:pt x="985" y="572"/>
                      <a:pt x="803" y="1409"/>
                    </a:cubicBezTo>
                    <a:lnTo>
                      <a:pt x="210" y="4152"/>
                    </a:lnTo>
                    <a:cubicBezTo>
                      <a:pt x="1" y="5117"/>
                      <a:pt x="614" y="6067"/>
                      <a:pt x="1578" y="6276"/>
                    </a:cubicBezTo>
                    <a:lnTo>
                      <a:pt x="11505" y="8424"/>
                    </a:lnTo>
                    <a:cubicBezTo>
                      <a:pt x="11632" y="8451"/>
                      <a:pt x="11759" y="8465"/>
                      <a:pt x="11884" y="8465"/>
                    </a:cubicBezTo>
                    <a:cubicBezTo>
                      <a:pt x="12707" y="8465"/>
                      <a:pt x="13447" y="7892"/>
                      <a:pt x="13629" y="7056"/>
                    </a:cubicBezTo>
                    <a:lnTo>
                      <a:pt x="14222" y="4313"/>
                    </a:lnTo>
                    <a:cubicBezTo>
                      <a:pt x="14431" y="3348"/>
                      <a:pt x="13818" y="2397"/>
                      <a:pt x="12855" y="2189"/>
                    </a:cubicBezTo>
                    <a:lnTo>
                      <a:pt x="2927" y="41"/>
                    </a:lnTo>
                    <a:cubicBezTo>
                      <a:pt x="2799" y="14"/>
                      <a:pt x="2672" y="1"/>
                      <a:pt x="25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7"/>
              <p:cNvSpPr/>
              <p:nvPr/>
            </p:nvSpPr>
            <p:spPr>
              <a:xfrm flipH="1">
                <a:off x="6558848" y="2836091"/>
                <a:ext cx="737204" cy="420899"/>
              </a:xfrm>
              <a:custGeom>
                <a:avLst/>
                <a:gdLst/>
                <a:ahLst/>
                <a:cxnLst/>
                <a:rect l="l" t="t" r="r" b="b"/>
                <a:pathLst>
                  <a:path w="13584" h="7756" extrusionOk="0">
                    <a:moveTo>
                      <a:pt x="2125" y="0"/>
                    </a:moveTo>
                    <a:cubicBezTo>
                      <a:pt x="1466" y="0"/>
                      <a:pt x="871" y="460"/>
                      <a:pt x="726" y="1129"/>
                    </a:cubicBezTo>
                    <a:lnTo>
                      <a:pt x="133" y="3874"/>
                    </a:lnTo>
                    <a:cubicBezTo>
                      <a:pt x="1" y="4485"/>
                      <a:pt x="275" y="5106"/>
                      <a:pt x="816" y="5416"/>
                    </a:cubicBezTo>
                    <a:cubicBezTo>
                      <a:pt x="944" y="5490"/>
                      <a:pt x="1082" y="5543"/>
                      <a:pt x="1229" y="5575"/>
                    </a:cubicBezTo>
                    <a:lnTo>
                      <a:pt x="11155" y="7723"/>
                    </a:lnTo>
                    <a:cubicBezTo>
                      <a:pt x="11257" y="7745"/>
                      <a:pt x="11358" y="7755"/>
                      <a:pt x="11459" y="7755"/>
                    </a:cubicBezTo>
                    <a:cubicBezTo>
                      <a:pt x="12118" y="7755"/>
                      <a:pt x="12713" y="7297"/>
                      <a:pt x="12858" y="6626"/>
                    </a:cubicBezTo>
                    <a:lnTo>
                      <a:pt x="13451" y="3883"/>
                    </a:lnTo>
                    <a:cubicBezTo>
                      <a:pt x="13583" y="3271"/>
                      <a:pt x="13309" y="2652"/>
                      <a:pt x="12767" y="2340"/>
                    </a:cubicBezTo>
                    <a:cubicBezTo>
                      <a:pt x="12640" y="2266"/>
                      <a:pt x="12500" y="2212"/>
                      <a:pt x="12355" y="2181"/>
                    </a:cubicBezTo>
                    <a:lnTo>
                      <a:pt x="2427" y="33"/>
                    </a:lnTo>
                    <a:cubicBezTo>
                      <a:pt x="2326" y="11"/>
                      <a:pt x="2225" y="0"/>
                      <a:pt x="2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7"/>
              <p:cNvSpPr/>
              <p:nvPr/>
            </p:nvSpPr>
            <p:spPr>
              <a:xfrm flipH="1">
                <a:off x="6623809" y="3010290"/>
                <a:ext cx="111199" cy="193409"/>
              </a:xfrm>
              <a:custGeom>
                <a:avLst/>
                <a:gdLst/>
                <a:ahLst/>
                <a:cxnLst/>
                <a:rect l="l" t="t" r="r" b="b"/>
                <a:pathLst>
                  <a:path w="2049" h="3564" extrusionOk="0">
                    <a:moveTo>
                      <a:pt x="1252" y="1"/>
                    </a:moveTo>
                    <a:cubicBezTo>
                      <a:pt x="916" y="1"/>
                      <a:pt x="615" y="234"/>
                      <a:pt x="540" y="575"/>
                    </a:cubicBezTo>
                    <a:lnTo>
                      <a:pt x="86" y="2680"/>
                    </a:lnTo>
                    <a:cubicBezTo>
                      <a:pt x="1" y="3074"/>
                      <a:pt x="249" y="3462"/>
                      <a:pt x="643" y="3547"/>
                    </a:cubicBezTo>
                    <a:cubicBezTo>
                      <a:pt x="695" y="3558"/>
                      <a:pt x="746" y="3563"/>
                      <a:pt x="797" y="3563"/>
                    </a:cubicBezTo>
                    <a:cubicBezTo>
                      <a:pt x="1132" y="3563"/>
                      <a:pt x="1434" y="3330"/>
                      <a:pt x="1508" y="2988"/>
                    </a:cubicBezTo>
                    <a:lnTo>
                      <a:pt x="1964" y="882"/>
                    </a:lnTo>
                    <a:cubicBezTo>
                      <a:pt x="2049" y="490"/>
                      <a:pt x="1799" y="102"/>
                      <a:pt x="1406" y="17"/>
                    </a:cubicBezTo>
                    <a:cubicBezTo>
                      <a:pt x="1355" y="6"/>
                      <a:pt x="1303" y="1"/>
                      <a:pt x="1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7"/>
              <p:cNvSpPr/>
              <p:nvPr/>
            </p:nvSpPr>
            <p:spPr>
              <a:xfrm flipH="1">
                <a:off x="6933365" y="2941858"/>
                <a:ext cx="111308" cy="193355"/>
              </a:xfrm>
              <a:custGeom>
                <a:avLst/>
                <a:gdLst/>
                <a:ahLst/>
                <a:cxnLst/>
                <a:rect l="l" t="t" r="r" b="b"/>
                <a:pathLst>
                  <a:path w="2051" h="3563" extrusionOk="0">
                    <a:moveTo>
                      <a:pt x="1253" y="0"/>
                    </a:moveTo>
                    <a:cubicBezTo>
                      <a:pt x="917" y="0"/>
                      <a:pt x="615" y="233"/>
                      <a:pt x="542" y="574"/>
                    </a:cubicBezTo>
                    <a:lnTo>
                      <a:pt x="87" y="2679"/>
                    </a:lnTo>
                    <a:cubicBezTo>
                      <a:pt x="1" y="3073"/>
                      <a:pt x="251" y="3461"/>
                      <a:pt x="645" y="3546"/>
                    </a:cubicBezTo>
                    <a:cubicBezTo>
                      <a:pt x="696" y="3557"/>
                      <a:pt x="748" y="3562"/>
                      <a:pt x="799" y="3562"/>
                    </a:cubicBezTo>
                    <a:cubicBezTo>
                      <a:pt x="1134" y="3562"/>
                      <a:pt x="1436" y="3329"/>
                      <a:pt x="1509" y="2988"/>
                    </a:cubicBezTo>
                    <a:lnTo>
                      <a:pt x="1965" y="883"/>
                    </a:lnTo>
                    <a:cubicBezTo>
                      <a:pt x="2050" y="489"/>
                      <a:pt x="1800" y="101"/>
                      <a:pt x="1408" y="17"/>
                    </a:cubicBezTo>
                    <a:cubicBezTo>
                      <a:pt x="1356" y="5"/>
                      <a:pt x="1304" y="0"/>
                      <a:pt x="12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7"/>
              <p:cNvSpPr/>
              <p:nvPr/>
            </p:nvSpPr>
            <p:spPr>
              <a:xfrm flipH="1">
                <a:off x="5438823" y="3142160"/>
                <a:ext cx="314006" cy="151840"/>
              </a:xfrm>
              <a:custGeom>
                <a:avLst/>
                <a:gdLst/>
                <a:ahLst/>
                <a:cxnLst/>
                <a:rect l="l" t="t" r="r" b="b"/>
                <a:pathLst>
                  <a:path w="5786" h="2798" extrusionOk="0">
                    <a:moveTo>
                      <a:pt x="5180" y="1"/>
                    </a:moveTo>
                    <a:cubicBezTo>
                      <a:pt x="4976" y="1"/>
                      <a:pt x="4781" y="119"/>
                      <a:pt x="4693" y="318"/>
                    </a:cubicBezTo>
                    <a:cubicBezTo>
                      <a:pt x="4307" y="1189"/>
                      <a:pt x="3451" y="1732"/>
                      <a:pt x="2525" y="1732"/>
                    </a:cubicBezTo>
                    <a:cubicBezTo>
                      <a:pt x="2390" y="1732"/>
                      <a:pt x="2252" y="1721"/>
                      <a:pt x="2115" y="1697"/>
                    </a:cubicBezTo>
                    <a:lnTo>
                      <a:pt x="662" y="1444"/>
                    </a:lnTo>
                    <a:cubicBezTo>
                      <a:pt x="632" y="1439"/>
                      <a:pt x="601" y="1436"/>
                      <a:pt x="571" y="1436"/>
                    </a:cubicBezTo>
                    <a:cubicBezTo>
                      <a:pt x="317" y="1436"/>
                      <a:pt x="92" y="1618"/>
                      <a:pt x="47" y="1877"/>
                    </a:cubicBezTo>
                    <a:cubicBezTo>
                      <a:pt x="0" y="2141"/>
                      <a:pt x="158" y="2394"/>
                      <a:pt x="405" y="2474"/>
                    </a:cubicBezTo>
                    <a:cubicBezTo>
                      <a:pt x="429" y="2483"/>
                      <a:pt x="453" y="2489"/>
                      <a:pt x="479" y="2493"/>
                    </a:cubicBezTo>
                    <a:lnTo>
                      <a:pt x="1932" y="2746"/>
                    </a:lnTo>
                    <a:cubicBezTo>
                      <a:pt x="2131" y="2781"/>
                      <a:pt x="2329" y="2798"/>
                      <a:pt x="2525" y="2798"/>
                    </a:cubicBezTo>
                    <a:cubicBezTo>
                      <a:pt x="3868" y="2798"/>
                      <a:pt x="5108" y="2011"/>
                      <a:pt x="5667" y="749"/>
                    </a:cubicBezTo>
                    <a:cubicBezTo>
                      <a:pt x="5785" y="479"/>
                      <a:pt x="5664" y="165"/>
                      <a:pt x="5394" y="46"/>
                    </a:cubicBezTo>
                    <a:cubicBezTo>
                      <a:pt x="5325" y="15"/>
                      <a:pt x="5252" y="1"/>
                      <a:pt x="5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7"/>
              <p:cNvSpPr/>
              <p:nvPr/>
            </p:nvSpPr>
            <p:spPr>
              <a:xfrm flipH="1">
                <a:off x="5543999" y="2995258"/>
                <a:ext cx="213770" cy="230094"/>
              </a:xfrm>
              <a:custGeom>
                <a:avLst/>
                <a:gdLst/>
                <a:ahLst/>
                <a:cxnLst/>
                <a:rect l="l" t="t" r="r" b="b"/>
                <a:pathLst>
                  <a:path w="3939" h="4240" extrusionOk="0">
                    <a:moveTo>
                      <a:pt x="3307" y="1"/>
                    </a:moveTo>
                    <a:cubicBezTo>
                      <a:pt x="3296" y="1"/>
                      <a:pt x="3285" y="1"/>
                      <a:pt x="3274" y="2"/>
                    </a:cubicBezTo>
                    <a:cubicBezTo>
                      <a:pt x="2980" y="20"/>
                      <a:pt x="2757" y="273"/>
                      <a:pt x="2777" y="567"/>
                    </a:cubicBezTo>
                    <a:cubicBezTo>
                      <a:pt x="2847" y="1658"/>
                      <a:pt x="2167" y="2650"/>
                      <a:pt x="1126" y="2980"/>
                    </a:cubicBezTo>
                    <a:lnTo>
                      <a:pt x="435" y="3200"/>
                    </a:lnTo>
                    <a:cubicBezTo>
                      <a:pt x="155" y="3289"/>
                      <a:pt x="1" y="3587"/>
                      <a:pt x="88" y="3868"/>
                    </a:cubicBezTo>
                    <a:cubicBezTo>
                      <a:pt x="148" y="4051"/>
                      <a:pt x="296" y="4181"/>
                      <a:pt x="472" y="4224"/>
                    </a:cubicBezTo>
                    <a:cubicBezTo>
                      <a:pt x="513" y="4234"/>
                      <a:pt x="555" y="4239"/>
                      <a:pt x="598" y="4239"/>
                    </a:cubicBezTo>
                    <a:cubicBezTo>
                      <a:pt x="651" y="4239"/>
                      <a:pt x="705" y="4231"/>
                      <a:pt x="758" y="4214"/>
                    </a:cubicBezTo>
                    <a:lnTo>
                      <a:pt x="1447" y="3995"/>
                    </a:lnTo>
                    <a:cubicBezTo>
                      <a:pt x="2956" y="3516"/>
                      <a:pt x="3939" y="2079"/>
                      <a:pt x="3839" y="499"/>
                    </a:cubicBezTo>
                    <a:cubicBezTo>
                      <a:pt x="3821" y="218"/>
                      <a:pt x="3587" y="1"/>
                      <a:pt x="3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7"/>
              <p:cNvSpPr/>
              <p:nvPr/>
            </p:nvSpPr>
            <p:spPr>
              <a:xfrm flipH="1">
                <a:off x="6831717" y="2553520"/>
                <a:ext cx="417445" cy="240514"/>
              </a:xfrm>
              <a:custGeom>
                <a:avLst/>
                <a:gdLst/>
                <a:ahLst/>
                <a:cxnLst/>
                <a:rect l="l" t="t" r="r" b="b"/>
                <a:pathLst>
                  <a:path w="7692" h="4432" extrusionOk="0">
                    <a:moveTo>
                      <a:pt x="2638" y="0"/>
                    </a:moveTo>
                    <a:cubicBezTo>
                      <a:pt x="1529" y="0"/>
                      <a:pt x="620" y="328"/>
                      <a:pt x="229" y="900"/>
                    </a:cubicBezTo>
                    <a:cubicBezTo>
                      <a:pt x="150" y="1015"/>
                      <a:pt x="93" y="1141"/>
                      <a:pt x="58" y="1274"/>
                    </a:cubicBezTo>
                    <a:lnTo>
                      <a:pt x="58" y="1276"/>
                    </a:lnTo>
                    <a:cubicBezTo>
                      <a:pt x="0" y="1498"/>
                      <a:pt x="11" y="1729"/>
                      <a:pt x="84" y="1960"/>
                    </a:cubicBezTo>
                    <a:cubicBezTo>
                      <a:pt x="368" y="2881"/>
                      <a:pt x="1598" y="3807"/>
                      <a:pt x="3219" y="4220"/>
                    </a:cubicBezTo>
                    <a:cubicBezTo>
                      <a:pt x="3777" y="4364"/>
                      <a:pt x="4324" y="4431"/>
                      <a:pt x="4829" y="4431"/>
                    </a:cubicBezTo>
                    <a:cubicBezTo>
                      <a:pt x="6161" y="4431"/>
                      <a:pt x="7203" y="3960"/>
                      <a:pt x="7409" y="3157"/>
                    </a:cubicBezTo>
                    <a:cubicBezTo>
                      <a:pt x="7692" y="2048"/>
                      <a:pt x="6277" y="731"/>
                      <a:pt x="4246" y="211"/>
                    </a:cubicBezTo>
                    <a:cubicBezTo>
                      <a:pt x="3688" y="68"/>
                      <a:pt x="3142" y="0"/>
                      <a:pt x="26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7"/>
              <p:cNvSpPr/>
              <p:nvPr/>
            </p:nvSpPr>
            <p:spPr>
              <a:xfrm flipH="1">
                <a:off x="7214049" y="2602415"/>
                <a:ext cx="35113" cy="57524"/>
              </a:xfrm>
              <a:custGeom>
                <a:avLst/>
                <a:gdLst/>
                <a:ahLst/>
                <a:cxnLst/>
                <a:rect l="l" t="t" r="r" b="b"/>
                <a:pathLst>
                  <a:path w="647" h="1060" extrusionOk="0">
                    <a:moveTo>
                      <a:pt x="227" y="1"/>
                    </a:moveTo>
                    <a:cubicBezTo>
                      <a:pt x="149" y="114"/>
                      <a:pt x="91" y="240"/>
                      <a:pt x="58" y="375"/>
                    </a:cubicBezTo>
                    <a:cubicBezTo>
                      <a:pt x="0" y="597"/>
                      <a:pt x="11" y="828"/>
                      <a:pt x="84" y="1059"/>
                    </a:cubicBezTo>
                    <a:cubicBezTo>
                      <a:pt x="330" y="1020"/>
                      <a:pt x="529" y="875"/>
                      <a:pt x="583" y="661"/>
                    </a:cubicBezTo>
                    <a:cubicBezTo>
                      <a:pt x="647" y="413"/>
                      <a:pt x="496" y="149"/>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7"/>
              <p:cNvSpPr/>
              <p:nvPr/>
            </p:nvSpPr>
            <p:spPr>
              <a:xfrm flipH="1">
                <a:off x="7295997" y="2889979"/>
                <a:ext cx="109028" cy="154825"/>
              </a:xfrm>
              <a:custGeom>
                <a:avLst/>
                <a:gdLst/>
                <a:ahLst/>
                <a:cxnLst/>
                <a:rect l="l" t="t" r="r" b="b"/>
                <a:pathLst>
                  <a:path w="2009" h="2853" extrusionOk="0">
                    <a:moveTo>
                      <a:pt x="1036" y="0"/>
                    </a:moveTo>
                    <a:cubicBezTo>
                      <a:pt x="887" y="0"/>
                      <a:pt x="753" y="104"/>
                      <a:pt x="720" y="255"/>
                    </a:cubicBezTo>
                    <a:lnTo>
                      <a:pt x="271" y="2327"/>
                    </a:lnTo>
                    <a:cubicBezTo>
                      <a:pt x="234" y="2501"/>
                      <a:pt x="0" y="2598"/>
                      <a:pt x="176" y="2636"/>
                    </a:cubicBezTo>
                    <a:lnTo>
                      <a:pt x="1139" y="2845"/>
                    </a:lnTo>
                    <a:cubicBezTo>
                      <a:pt x="1162" y="2850"/>
                      <a:pt x="1186" y="2852"/>
                      <a:pt x="1208" y="2852"/>
                    </a:cubicBezTo>
                    <a:cubicBezTo>
                      <a:pt x="1357" y="2852"/>
                      <a:pt x="1491" y="2749"/>
                      <a:pt x="1524" y="2596"/>
                    </a:cubicBezTo>
                    <a:lnTo>
                      <a:pt x="1971" y="526"/>
                    </a:lnTo>
                    <a:cubicBezTo>
                      <a:pt x="2009" y="352"/>
                      <a:pt x="1898" y="179"/>
                      <a:pt x="1724" y="141"/>
                    </a:cubicBezTo>
                    <a:lnTo>
                      <a:pt x="1105" y="8"/>
                    </a:lnTo>
                    <a:cubicBezTo>
                      <a:pt x="1081" y="3"/>
                      <a:pt x="1058" y="0"/>
                      <a:pt x="1036"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7"/>
              <p:cNvSpPr/>
              <p:nvPr/>
            </p:nvSpPr>
            <p:spPr>
              <a:xfrm flipH="1">
                <a:off x="7323620" y="2886180"/>
                <a:ext cx="86126" cy="152383"/>
              </a:xfrm>
              <a:custGeom>
                <a:avLst/>
                <a:gdLst/>
                <a:ahLst/>
                <a:cxnLst/>
                <a:rect l="l" t="t" r="r" b="b"/>
                <a:pathLst>
                  <a:path w="1587" h="2808" extrusionOk="0">
                    <a:moveTo>
                      <a:pt x="802" y="1"/>
                    </a:moveTo>
                    <a:cubicBezTo>
                      <a:pt x="653" y="1"/>
                      <a:pt x="519" y="104"/>
                      <a:pt x="487" y="255"/>
                    </a:cubicBezTo>
                    <a:lnTo>
                      <a:pt x="39" y="2327"/>
                    </a:lnTo>
                    <a:cubicBezTo>
                      <a:pt x="1" y="2501"/>
                      <a:pt x="112" y="2674"/>
                      <a:pt x="286" y="2712"/>
                    </a:cubicBezTo>
                    <a:lnTo>
                      <a:pt x="717" y="2800"/>
                    </a:lnTo>
                    <a:cubicBezTo>
                      <a:pt x="741" y="2805"/>
                      <a:pt x="764" y="2807"/>
                      <a:pt x="786" y="2807"/>
                    </a:cubicBezTo>
                    <a:cubicBezTo>
                      <a:pt x="935" y="2807"/>
                      <a:pt x="1069" y="2704"/>
                      <a:pt x="1102" y="2551"/>
                    </a:cubicBezTo>
                    <a:lnTo>
                      <a:pt x="1549" y="481"/>
                    </a:lnTo>
                    <a:cubicBezTo>
                      <a:pt x="1587" y="306"/>
                      <a:pt x="1476" y="134"/>
                      <a:pt x="1302" y="96"/>
                    </a:cubicBezTo>
                    <a:lnTo>
                      <a:pt x="870" y="8"/>
                    </a:lnTo>
                    <a:cubicBezTo>
                      <a:pt x="847" y="3"/>
                      <a:pt x="824"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7"/>
              <p:cNvSpPr/>
              <p:nvPr/>
            </p:nvSpPr>
            <p:spPr>
              <a:xfrm flipH="1">
                <a:off x="7251441" y="2467832"/>
                <a:ext cx="130574" cy="488625"/>
              </a:xfrm>
              <a:custGeom>
                <a:avLst/>
                <a:gdLst/>
                <a:ahLst/>
                <a:cxnLst/>
                <a:rect l="l" t="t" r="r" b="b"/>
                <a:pathLst>
                  <a:path w="2406" h="9004" extrusionOk="0">
                    <a:moveTo>
                      <a:pt x="2107" y="1"/>
                    </a:moveTo>
                    <a:cubicBezTo>
                      <a:pt x="1980" y="1"/>
                      <a:pt x="1867" y="89"/>
                      <a:pt x="1839" y="216"/>
                    </a:cubicBezTo>
                    <a:lnTo>
                      <a:pt x="32" y="8671"/>
                    </a:lnTo>
                    <a:cubicBezTo>
                      <a:pt x="0" y="8818"/>
                      <a:pt x="94" y="8965"/>
                      <a:pt x="243" y="8997"/>
                    </a:cubicBezTo>
                    <a:cubicBezTo>
                      <a:pt x="262" y="9001"/>
                      <a:pt x="281" y="9003"/>
                      <a:pt x="300" y="9003"/>
                    </a:cubicBezTo>
                    <a:cubicBezTo>
                      <a:pt x="426" y="9003"/>
                      <a:pt x="539" y="8915"/>
                      <a:pt x="567" y="8786"/>
                    </a:cubicBezTo>
                    <a:lnTo>
                      <a:pt x="2374" y="331"/>
                    </a:lnTo>
                    <a:cubicBezTo>
                      <a:pt x="2406" y="184"/>
                      <a:pt x="2312" y="39"/>
                      <a:pt x="2165" y="7"/>
                    </a:cubicBezTo>
                    <a:cubicBezTo>
                      <a:pt x="2145" y="3"/>
                      <a:pt x="2126" y="1"/>
                      <a:pt x="2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7"/>
              <p:cNvSpPr/>
              <p:nvPr/>
            </p:nvSpPr>
            <p:spPr>
              <a:xfrm flipH="1">
                <a:off x="5824303" y="3448771"/>
                <a:ext cx="109137" cy="70005"/>
              </a:xfrm>
              <a:custGeom>
                <a:avLst/>
                <a:gdLst/>
                <a:ahLst/>
                <a:cxnLst/>
                <a:rect l="l" t="t" r="r" b="b"/>
                <a:pathLst>
                  <a:path w="2011" h="1290" extrusionOk="0">
                    <a:moveTo>
                      <a:pt x="134" y="0"/>
                    </a:moveTo>
                    <a:lnTo>
                      <a:pt x="1" y="288"/>
                    </a:lnTo>
                    <a:cubicBezTo>
                      <a:pt x="272" y="609"/>
                      <a:pt x="558" y="832"/>
                      <a:pt x="834" y="983"/>
                    </a:cubicBezTo>
                    <a:cubicBezTo>
                      <a:pt x="1228" y="1198"/>
                      <a:pt x="1602" y="1271"/>
                      <a:pt x="1883" y="1289"/>
                    </a:cubicBezTo>
                    <a:lnTo>
                      <a:pt x="2011" y="1015"/>
                    </a:lnTo>
                    <a:lnTo>
                      <a:pt x="2011" y="1015"/>
                    </a:lnTo>
                    <a:cubicBezTo>
                      <a:pt x="2008" y="1015"/>
                      <a:pt x="2006" y="1015"/>
                      <a:pt x="2004" y="1015"/>
                    </a:cubicBezTo>
                    <a:cubicBezTo>
                      <a:pt x="1583" y="1015"/>
                      <a:pt x="809" y="877"/>
                      <a:pt x="13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7"/>
              <p:cNvSpPr/>
              <p:nvPr/>
            </p:nvSpPr>
            <p:spPr>
              <a:xfrm flipH="1">
                <a:off x="5932897" y="3623241"/>
                <a:ext cx="103384" cy="81944"/>
              </a:xfrm>
              <a:custGeom>
                <a:avLst/>
                <a:gdLst/>
                <a:ahLst/>
                <a:cxnLst/>
                <a:rect l="l" t="t" r="r" b="b"/>
                <a:pathLst>
                  <a:path w="1905" h="1510" extrusionOk="0">
                    <a:moveTo>
                      <a:pt x="192" y="1"/>
                    </a:moveTo>
                    <a:cubicBezTo>
                      <a:pt x="129" y="75"/>
                      <a:pt x="66" y="149"/>
                      <a:pt x="1" y="221"/>
                    </a:cubicBezTo>
                    <a:cubicBezTo>
                      <a:pt x="352" y="726"/>
                      <a:pt x="773" y="1054"/>
                      <a:pt x="1163" y="1267"/>
                    </a:cubicBezTo>
                    <a:cubicBezTo>
                      <a:pt x="1358" y="1375"/>
                      <a:pt x="1546" y="1452"/>
                      <a:pt x="1711" y="1510"/>
                    </a:cubicBezTo>
                    <a:cubicBezTo>
                      <a:pt x="1778" y="1434"/>
                      <a:pt x="1841" y="1357"/>
                      <a:pt x="1905" y="1279"/>
                    </a:cubicBezTo>
                    <a:cubicBezTo>
                      <a:pt x="1440" y="1143"/>
                      <a:pt x="723" y="811"/>
                      <a:pt x="192"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7"/>
              <p:cNvSpPr/>
              <p:nvPr/>
            </p:nvSpPr>
            <p:spPr>
              <a:xfrm flipH="1">
                <a:off x="6078070" y="3732427"/>
                <a:ext cx="93941" cy="96162"/>
              </a:xfrm>
              <a:custGeom>
                <a:avLst/>
                <a:gdLst/>
                <a:ahLst/>
                <a:cxnLst/>
                <a:rect l="l" t="t" r="r" b="b"/>
                <a:pathLst>
                  <a:path w="1731" h="1772" extrusionOk="0">
                    <a:moveTo>
                      <a:pt x="249" y="0"/>
                    </a:moveTo>
                    <a:cubicBezTo>
                      <a:pt x="168" y="46"/>
                      <a:pt x="84" y="90"/>
                      <a:pt x="1" y="132"/>
                    </a:cubicBezTo>
                    <a:cubicBezTo>
                      <a:pt x="342" y="940"/>
                      <a:pt x="948" y="1456"/>
                      <a:pt x="1464" y="1771"/>
                    </a:cubicBezTo>
                    <a:cubicBezTo>
                      <a:pt x="1554" y="1718"/>
                      <a:pt x="1643" y="1665"/>
                      <a:pt x="1731" y="1609"/>
                    </a:cubicBezTo>
                    <a:cubicBezTo>
                      <a:pt x="1223" y="1330"/>
                      <a:pt x="587" y="835"/>
                      <a:pt x="24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7"/>
              <p:cNvSpPr/>
              <p:nvPr/>
            </p:nvSpPr>
            <p:spPr>
              <a:xfrm flipH="1">
                <a:off x="6273876" y="3788648"/>
                <a:ext cx="65287" cy="112768"/>
              </a:xfrm>
              <a:custGeom>
                <a:avLst/>
                <a:gdLst/>
                <a:ahLst/>
                <a:cxnLst/>
                <a:rect l="l" t="t" r="r" b="b"/>
                <a:pathLst>
                  <a:path w="1203" h="2078" extrusionOk="0">
                    <a:moveTo>
                      <a:pt x="294" y="0"/>
                    </a:moveTo>
                    <a:cubicBezTo>
                      <a:pt x="200" y="16"/>
                      <a:pt x="105" y="28"/>
                      <a:pt x="11" y="40"/>
                    </a:cubicBezTo>
                    <a:cubicBezTo>
                      <a:pt x="0" y="1050"/>
                      <a:pt x="468" y="1706"/>
                      <a:pt x="857" y="2077"/>
                    </a:cubicBezTo>
                    <a:cubicBezTo>
                      <a:pt x="972" y="2057"/>
                      <a:pt x="1088" y="2036"/>
                      <a:pt x="1203" y="2012"/>
                    </a:cubicBezTo>
                    <a:cubicBezTo>
                      <a:pt x="839" y="1724"/>
                      <a:pt x="264" y="1096"/>
                      <a:pt x="294"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7"/>
              <p:cNvSpPr/>
              <p:nvPr/>
            </p:nvSpPr>
            <p:spPr>
              <a:xfrm flipH="1">
                <a:off x="6513586" y="3767267"/>
                <a:ext cx="57906" cy="130351"/>
              </a:xfrm>
              <a:custGeom>
                <a:avLst/>
                <a:gdLst/>
                <a:ahLst/>
                <a:cxnLst/>
                <a:rect l="l" t="t" r="r" b="b"/>
                <a:pathLst>
                  <a:path w="1067" h="2402" extrusionOk="0">
                    <a:moveTo>
                      <a:pt x="359" y="1"/>
                    </a:moveTo>
                    <a:lnTo>
                      <a:pt x="359" y="1"/>
                    </a:lnTo>
                    <a:cubicBezTo>
                      <a:pt x="0" y="912"/>
                      <a:pt x="299" y="1732"/>
                      <a:pt x="668" y="2311"/>
                    </a:cubicBezTo>
                    <a:cubicBezTo>
                      <a:pt x="800" y="2344"/>
                      <a:pt x="934" y="2374"/>
                      <a:pt x="1067" y="2401"/>
                    </a:cubicBezTo>
                    <a:cubicBezTo>
                      <a:pt x="665" y="1880"/>
                      <a:pt x="246" y="1043"/>
                      <a:pt x="631" y="90"/>
                    </a:cubicBezTo>
                    <a:cubicBezTo>
                      <a:pt x="540" y="63"/>
                      <a:pt x="450" y="32"/>
                      <a:pt x="35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7"/>
              <p:cNvSpPr/>
              <p:nvPr/>
            </p:nvSpPr>
            <p:spPr>
              <a:xfrm flipH="1">
                <a:off x="7583357" y="4330509"/>
                <a:ext cx="495811" cy="409231"/>
              </a:xfrm>
              <a:custGeom>
                <a:avLst/>
                <a:gdLst/>
                <a:ahLst/>
                <a:cxnLst/>
                <a:rect l="l" t="t" r="r" b="b"/>
                <a:pathLst>
                  <a:path w="9136" h="7541" extrusionOk="0">
                    <a:moveTo>
                      <a:pt x="229" y="0"/>
                    </a:moveTo>
                    <a:cubicBezTo>
                      <a:pt x="153" y="56"/>
                      <a:pt x="77" y="114"/>
                      <a:pt x="0" y="173"/>
                    </a:cubicBezTo>
                    <a:cubicBezTo>
                      <a:pt x="652" y="1229"/>
                      <a:pt x="1609" y="1856"/>
                      <a:pt x="1972" y="2068"/>
                    </a:cubicBezTo>
                    <a:cubicBezTo>
                      <a:pt x="1721" y="2419"/>
                      <a:pt x="1468" y="2810"/>
                      <a:pt x="1224" y="3243"/>
                    </a:cubicBezTo>
                    <a:lnTo>
                      <a:pt x="1165" y="3349"/>
                    </a:lnTo>
                    <a:lnTo>
                      <a:pt x="1260" y="3424"/>
                    </a:lnTo>
                    <a:cubicBezTo>
                      <a:pt x="2589" y="4481"/>
                      <a:pt x="3825" y="5275"/>
                      <a:pt x="4914" y="5871"/>
                    </a:cubicBezTo>
                    <a:cubicBezTo>
                      <a:pt x="6909" y="6964"/>
                      <a:pt x="8405" y="7391"/>
                      <a:pt x="9058" y="7541"/>
                    </a:cubicBezTo>
                    <a:cubicBezTo>
                      <a:pt x="9085" y="7450"/>
                      <a:pt x="9111" y="7359"/>
                      <a:pt x="9135" y="7268"/>
                    </a:cubicBezTo>
                    <a:cubicBezTo>
                      <a:pt x="8187" y="7053"/>
                      <a:pt x="5235" y="6196"/>
                      <a:pt x="1532" y="3278"/>
                    </a:cubicBezTo>
                    <a:cubicBezTo>
                      <a:pt x="1962" y="2528"/>
                      <a:pt x="2425" y="1907"/>
                      <a:pt x="2842" y="1420"/>
                    </a:cubicBezTo>
                    <a:cubicBezTo>
                      <a:pt x="2771" y="1356"/>
                      <a:pt x="2701" y="1289"/>
                      <a:pt x="2633" y="1223"/>
                    </a:cubicBezTo>
                    <a:cubicBezTo>
                      <a:pt x="2475" y="1408"/>
                      <a:pt x="2309" y="1612"/>
                      <a:pt x="2140" y="1838"/>
                    </a:cubicBezTo>
                    <a:cubicBezTo>
                      <a:pt x="1824" y="1653"/>
                      <a:pt x="859" y="1033"/>
                      <a:pt x="2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7"/>
              <p:cNvSpPr/>
              <p:nvPr/>
            </p:nvSpPr>
            <p:spPr>
              <a:xfrm flipH="1">
                <a:off x="5751690" y="2942510"/>
                <a:ext cx="152662" cy="266399"/>
              </a:xfrm>
              <a:custGeom>
                <a:avLst/>
                <a:gdLst/>
                <a:ahLst/>
                <a:cxnLst/>
                <a:rect l="l" t="t" r="r" b="b"/>
                <a:pathLst>
                  <a:path w="2813" h="4909" extrusionOk="0">
                    <a:moveTo>
                      <a:pt x="2207" y="1"/>
                    </a:moveTo>
                    <a:cubicBezTo>
                      <a:pt x="2100" y="1"/>
                      <a:pt x="1992" y="33"/>
                      <a:pt x="1899" y="100"/>
                    </a:cubicBezTo>
                    <a:cubicBezTo>
                      <a:pt x="832" y="859"/>
                      <a:pt x="237" y="1719"/>
                      <a:pt x="134" y="2655"/>
                    </a:cubicBezTo>
                    <a:cubicBezTo>
                      <a:pt x="1" y="3850"/>
                      <a:pt x="743" y="4696"/>
                      <a:pt x="775" y="4730"/>
                    </a:cubicBezTo>
                    <a:cubicBezTo>
                      <a:pt x="816" y="4777"/>
                      <a:pt x="864" y="4815"/>
                      <a:pt x="916" y="4843"/>
                    </a:cubicBezTo>
                    <a:cubicBezTo>
                      <a:pt x="995" y="4886"/>
                      <a:pt x="1084" y="4908"/>
                      <a:pt x="1172" y="4908"/>
                    </a:cubicBezTo>
                    <a:cubicBezTo>
                      <a:pt x="1298" y="4908"/>
                      <a:pt x="1425" y="4864"/>
                      <a:pt x="1526" y="4773"/>
                    </a:cubicBezTo>
                    <a:cubicBezTo>
                      <a:pt x="1744" y="4577"/>
                      <a:pt x="1764" y="4243"/>
                      <a:pt x="1570" y="4023"/>
                    </a:cubicBezTo>
                    <a:cubicBezTo>
                      <a:pt x="1555" y="4006"/>
                      <a:pt x="1108" y="3472"/>
                      <a:pt x="1193" y="2760"/>
                    </a:cubicBezTo>
                    <a:cubicBezTo>
                      <a:pt x="1267" y="2142"/>
                      <a:pt x="1712" y="1539"/>
                      <a:pt x="2515" y="968"/>
                    </a:cubicBezTo>
                    <a:cubicBezTo>
                      <a:pt x="2756" y="797"/>
                      <a:pt x="2812" y="465"/>
                      <a:pt x="2641" y="226"/>
                    </a:cubicBezTo>
                    <a:cubicBezTo>
                      <a:pt x="2538" y="79"/>
                      <a:pt x="2374" y="1"/>
                      <a:pt x="2207"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7"/>
              <p:cNvSpPr/>
              <p:nvPr/>
            </p:nvSpPr>
            <p:spPr>
              <a:xfrm flipH="1">
                <a:off x="5654438" y="3155672"/>
                <a:ext cx="227228" cy="125412"/>
              </a:xfrm>
              <a:custGeom>
                <a:avLst/>
                <a:gdLst/>
                <a:ahLst/>
                <a:cxnLst/>
                <a:rect l="l" t="t" r="r" b="b"/>
                <a:pathLst>
                  <a:path w="4187" h="2311" extrusionOk="0">
                    <a:moveTo>
                      <a:pt x="1065" y="1"/>
                    </a:moveTo>
                    <a:cubicBezTo>
                      <a:pt x="624" y="1"/>
                      <a:pt x="296" y="126"/>
                      <a:pt x="193" y="374"/>
                    </a:cubicBezTo>
                    <a:cubicBezTo>
                      <a:pt x="1" y="843"/>
                      <a:pt x="695" y="1573"/>
                      <a:pt x="1744" y="2005"/>
                    </a:cubicBezTo>
                    <a:cubicBezTo>
                      <a:pt x="2240" y="2209"/>
                      <a:pt x="2726" y="2310"/>
                      <a:pt x="3122" y="2310"/>
                    </a:cubicBezTo>
                    <a:cubicBezTo>
                      <a:pt x="3563" y="2310"/>
                      <a:pt x="3891" y="2185"/>
                      <a:pt x="3994" y="1937"/>
                    </a:cubicBezTo>
                    <a:cubicBezTo>
                      <a:pt x="4186" y="1467"/>
                      <a:pt x="3492" y="737"/>
                      <a:pt x="2443" y="306"/>
                    </a:cubicBezTo>
                    <a:cubicBezTo>
                      <a:pt x="1947" y="102"/>
                      <a:pt x="1461"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7"/>
              <p:cNvSpPr/>
              <p:nvPr/>
            </p:nvSpPr>
            <p:spPr>
              <a:xfrm flipH="1">
                <a:off x="5700567" y="3181178"/>
                <a:ext cx="130031" cy="74455"/>
              </a:xfrm>
              <a:custGeom>
                <a:avLst/>
                <a:gdLst/>
                <a:ahLst/>
                <a:cxnLst/>
                <a:rect l="l" t="t" r="r" b="b"/>
                <a:pathLst>
                  <a:path w="2396" h="1372" extrusionOk="0">
                    <a:moveTo>
                      <a:pt x="542" y="0"/>
                    </a:moveTo>
                    <a:cubicBezTo>
                      <a:pt x="280" y="0"/>
                      <a:pt x="85" y="75"/>
                      <a:pt x="25" y="222"/>
                    </a:cubicBezTo>
                    <a:cubicBezTo>
                      <a:pt x="4" y="270"/>
                      <a:pt x="1" y="323"/>
                      <a:pt x="11" y="381"/>
                    </a:cubicBezTo>
                    <a:cubicBezTo>
                      <a:pt x="61" y="646"/>
                      <a:pt x="431" y="979"/>
                      <a:pt x="946" y="1190"/>
                    </a:cubicBezTo>
                    <a:cubicBezTo>
                      <a:pt x="1240" y="1311"/>
                      <a:pt x="1529" y="1371"/>
                      <a:pt x="1764" y="1371"/>
                    </a:cubicBezTo>
                    <a:cubicBezTo>
                      <a:pt x="1907" y="1371"/>
                      <a:pt x="2030" y="1349"/>
                      <a:pt x="2123" y="1305"/>
                    </a:cubicBezTo>
                    <a:cubicBezTo>
                      <a:pt x="2198" y="1269"/>
                      <a:pt x="2253" y="1217"/>
                      <a:pt x="2280" y="1150"/>
                    </a:cubicBezTo>
                    <a:cubicBezTo>
                      <a:pt x="2395" y="872"/>
                      <a:pt x="1983" y="437"/>
                      <a:pt x="1361" y="181"/>
                    </a:cubicBezTo>
                    <a:cubicBezTo>
                      <a:pt x="1066" y="60"/>
                      <a:pt x="777" y="0"/>
                      <a:pt x="5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7"/>
              <p:cNvSpPr/>
              <p:nvPr/>
            </p:nvSpPr>
            <p:spPr>
              <a:xfrm flipH="1">
                <a:off x="5715383" y="3198218"/>
                <a:ext cx="114618" cy="57415"/>
              </a:xfrm>
              <a:custGeom>
                <a:avLst/>
                <a:gdLst/>
                <a:ahLst/>
                <a:cxnLst/>
                <a:rect l="l" t="t" r="r" b="b"/>
                <a:pathLst>
                  <a:path w="2112" h="1058" extrusionOk="0">
                    <a:moveTo>
                      <a:pt x="357" y="1"/>
                    </a:moveTo>
                    <a:cubicBezTo>
                      <a:pt x="215" y="1"/>
                      <a:pt x="92" y="23"/>
                      <a:pt x="0" y="67"/>
                    </a:cubicBezTo>
                    <a:cubicBezTo>
                      <a:pt x="50" y="332"/>
                      <a:pt x="420" y="665"/>
                      <a:pt x="935" y="876"/>
                    </a:cubicBezTo>
                    <a:cubicBezTo>
                      <a:pt x="1229" y="997"/>
                      <a:pt x="1518" y="1057"/>
                      <a:pt x="1753" y="1057"/>
                    </a:cubicBezTo>
                    <a:cubicBezTo>
                      <a:pt x="1896" y="1057"/>
                      <a:pt x="2019" y="1035"/>
                      <a:pt x="2112" y="991"/>
                    </a:cubicBezTo>
                    <a:cubicBezTo>
                      <a:pt x="2062" y="724"/>
                      <a:pt x="1691" y="393"/>
                      <a:pt x="1177" y="182"/>
                    </a:cubicBezTo>
                    <a:cubicBezTo>
                      <a:pt x="881" y="61"/>
                      <a:pt x="592" y="1"/>
                      <a:pt x="3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7"/>
              <p:cNvSpPr/>
              <p:nvPr/>
            </p:nvSpPr>
            <p:spPr>
              <a:xfrm flipH="1">
                <a:off x="5786151" y="3380340"/>
                <a:ext cx="962424" cy="529651"/>
              </a:xfrm>
              <a:custGeom>
                <a:avLst/>
                <a:gdLst/>
                <a:ahLst/>
                <a:cxnLst/>
                <a:rect l="l" t="t" r="r" b="b"/>
                <a:pathLst>
                  <a:path w="17734" h="9760" extrusionOk="0">
                    <a:moveTo>
                      <a:pt x="15739" y="1"/>
                    </a:moveTo>
                    <a:lnTo>
                      <a:pt x="15416" y="698"/>
                    </a:lnTo>
                    <a:cubicBezTo>
                      <a:pt x="15477" y="798"/>
                      <a:pt x="15631" y="958"/>
                      <a:pt x="16025" y="1146"/>
                    </a:cubicBezTo>
                    <a:cubicBezTo>
                      <a:pt x="16588" y="1416"/>
                      <a:pt x="16802" y="2108"/>
                      <a:pt x="16494" y="2650"/>
                    </a:cubicBezTo>
                    <a:cubicBezTo>
                      <a:pt x="15065" y="5155"/>
                      <a:pt x="11958" y="9266"/>
                      <a:pt x="6459" y="9266"/>
                    </a:cubicBezTo>
                    <a:cubicBezTo>
                      <a:pt x="4623" y="9266"/>
                      <a:pt x="2519" y="8808"/>
                      <a:pt x="122" y="7677"/>
                    </a:cubicBezTo>
                    <a:lnTo>
                      <a:pt x="120" y="7677"/>
                    </a:lnTo>
                    <a:lnTo>
                      <a:pt x="1" y="8035"/>
                    </a:lnTo>
                    <a:lnTo>
                      <a:pt x="2649" y="9041"/>
                    </a:lnTo>
                    <a:cubicBezTo>
                      <a:pt x="3070" y="9201"/>
                      <a:pt x="3498" y="9335"/>
                      <a:pt x="3931" y="9441"/>
                    </a:cubicBezTo>
                    <a:cubicBezTo>
                      <a:pt x="4065" y="9474"/>
                      <a:pt x="4197" y="9504"/>
                      <a:pt x="4330" y="9531"/>
                    </a:cubicBezTo>
                    <a:cubicBezTo>
                      <a:pt x="5062" y="9683"/>
                      <a:pt x="5806" y="9759"/>
                      <a:pt x="6549" y="9759"/>
                    </a:cubicBezTo>
                    <a:cubicBezTo>
                      <a:pt x="7169" y="9759"/>
                      <a:pt x="7788" y="9707"/>
                      <a:pt x="8401" y="9601"/>
                    </a:cubicBezTo>
                    <a:cubicBezTo>
                      <a:pt x="8516" y="9581"/>
                      <a:pt x="8632" y="9560"/>
                      <a:pt x="8747" y="9536"/>
                    </a:cubicBezTo>
                    <a:cubicBezTo>
                      <a:pt x="9407" y="9401"/>
                      <a:pt x="10057" y="9204"/>
                      <a:pt x="10692" y="8945"/>
                    </a:cubicBezTo>
                    <a:cubicBezTo>
                      <a:pt x="11176" y="8748"/>
                      <a:pt x="11643" y="8518"/>
                      <a:pt x="12088" y="8258"/>
                    </a:cubicBezTo>
                    <a:cubicBezTo>
                      <a:pt x="12178" y="8206"/>
                      <a:pt x="12267" y="8153"/>
                      <a:pt x="12355" y="8097"/>
                    </a:cubicBezTo>
                    <a:cubicBezTo>
                      <a:pt x="13286" y="7520"/>
                      <a:pt x="14121" y="6806"/>
                      <a:pt x="14836" y="5984"/>
                    </a:cubicBezTo>
                    <a:cubicBezTo>
                      <a:pt x="14903" y="5910"/>
                      <a:pt x="14966" y="5833"/>
                      <a:pt x="15030" y="5755"/>
                    </a:cubicBezTo>
                    <a:cubicBezTo>
                      <a:pt x="15617" y="5042"/>
                      <a:pt x="16117" y="4250"/>
                      <a:pt x="16513" y="3392"/>
                    </a:cubicBezTo>
                    <a:lnTo>
                      <a:pt x="16903" y="2550"/>
                    </a:lnTo>
                    <a:lnTo>
                      <a:pt x="17032" y="2276"/>
                    </a:lnTo>
                    <a:lnTo>
                      <a:pt x="17733" y="761"/>
                    </a:lnTo>
                    <a:lnTo>
                      <a:pt x="17733" y="761"/>
                    </a:lnTo>
                    <a:cubicBezTo>
                      <a:pt x="17707" y="763"/>
                      <a:pt x="17680" y="763"/>
                      <a:pt x="17653" y="763"/>
                    </a:cubicBezTo>
                    <a:cubicBezTo>
                      <a:pt x="17351" y="763"/>
                      <a:pt x="16980" y="687"/>
                      <a:pt x="16602" y="531"/>
                    </a:cubicBezTo>
                    <a:cubicBezTo>
                      <a:pt x="16249" y="386"/>
                      <a:pt x="15951" y="198"/>
                      <a:pt x="1573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7"/>
              <p:cNvSpPr/>
              <p:nvPr/>
            </p:nvSpPr>
            <p:spPr>
              <a:xfrm flipH="1">
                <a:off x="7643542" y="3236477"/>
                <a:ext cx="309882" cy="354475"/>
              </a:xfrm>
              <a:custGeom>
                <a:avLst/>
                <a:gdLst/>
                <a:ahLst/>
                <a:cxnLst/>
                <a:rect l="l" t="t" r="r" b="b"/>
                <a:pathLst>
                  <a:path w="5710" h="6532" extrusionOk="0">
                    <a:moveTo>
                      <a:pt x="3284" y="0"/>
                    </a:moveTo>
                    <a:cubicBezTo>
                      <a:pt x="2143" y="0"/>
                      <a:pt x="978" y="1045"/>
                      <a:pt x="523" y="2573"/>
                    </a:cubicBezTo>
                    <a:cubicBezTo>
                      <a:pt x="1" y="4335"/>
                      <a:pt x="620" y="6074"/>
                      <a:pt x="1908" y="6457"/>
                    </a:cubicBezTo>
                    <a:cubicBezTo>
                      <a:pt x="2078" y="6507"/>
                      <a:pt x="2251" y="6532"/>
                      <a:pt x="2425" y="6532"/>
                    </a:cubicBezTo>
                    <a:cubicBezTo>
                      <a:pt x="3567" y="6532"/>
                      <a:pt x="4732" y="5488"/>
                      <a:pt x="5187" y="3959"/>
                    </a:cubicBezTo>
                    <a:cubicBezTo>
                      <a:pt x="5710" y="2197"/>
                      <a:pt x="5092" y="459"/>
                      <a:pt x="3803" y="75"/>
                    </a:cubicBezTo>
                    <a:cubicBezTo>
                      <a:pt x="3632" y="25"/>
                      <a:pt x="3458" y="0"/>
                      <a:pt x="32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7"/>
              <p:cNvSpPr/>
              <p:nvPr/>
            </p:nvSpPr>
            <p:spPr>
              <a:xfrm flipH="1">
                <a:off x="7703565" y="3266107"/>
                <a:ext cx="271784" cy="283873"/>
              </a:xfrm>
              <a:custGeom>
                <a:avLst/>
                <a:gdLst/>
                <a:ahLst/>
                <a:cxnLst/>
                <a:rect l="l" t="t" r="r" b="b"/>
                <a:pathLst>
                  <a:path w="5008" h="5231" extrusionOk="0">
                    <a:moveTo>
                      <a:pt x="2952" y="0"/>
                    </a:moveTo>
                    <a:cubicBezTo>
                      <a:pt x="1968" y="0"/>
                      <a:pt x="770" y="643"/>
                      <a:pt x="420" y="1821"/>
                    </a:cubicBezTo>
                    <a:cubicBezTo>
                      <a:pt x="0" y="3228"/>
                      <a:pt x="951" y="4867"/>
                      <a:pt x="1981" y="5173"/>
                    </a:cubicBezTo>
                    <a:cubicBezTo>
                      <a:pt x="2111" y="5212"/>
                      <a:pt x="2242" y="5230"/>
                      <a:pt x="2374" y="5230"/>
                    </a:cubicBezTo>
                    <a:cubicBezTo>
                      <a:pt x="3290" y="5230"/>
                      <a:pt x="4223" y="4340"/>
                      <a:pt x="4588" y="3110"/>
                    </a:cubicBezTo>
                    <a:cubicBezTo>
                      <a:pt x="5008" y="1701"/>
                      <a:pt x="4525" y="381"/>
                      <a:pt x="3496" y="75"/>
                    </a:cubicBezTo>
                    <a:cubicBezTo>
                      <a:pt x="3328" y="25"/>
                      <a:pt x="3144" y="0"/>
                      <a:pt x="2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7"/>
              <p:cNvSpPr/>
              <p:nvPr/>
            </p:nvSpPr>
            <p:spPr>
              <a:xfrm flipH="1">
                <a:off x="7819919" y="3327755"/>
                <a:ext cx="113044" cy="122862"/>
              </a:xfrm>
              <a:custGeom>
                <a:avLst/>
                <a:gdLst/>
                <a:ahLst/>
                <a:cxnLst/>
                <a:rect l="l" t="t" r="r" b="b"/>
                <a:pathLst>
                  <a:path w="2083" h="2264" extrusionOk="0">
                    <a:moveTo>
                      <a:pt x="1336" y="0"/>
                    </a:moveTo>
                    <a:cubicBezTo>
                      <a:pt x="980" y="0"/>
                      <a:pt x="572" y="282"/>
                      <a:pt x="322" y="738"/>
                    </a:cubicBezTo>
                    <a:cubicBezTo>
                      <a:pt x="1" y="1324"/>
                      <a:pt x="63" y="1976"/>
                      <a:pt x="460" y="2192"/>
                    </a:cubicBezTo>
                    <a:cubicBezTo>
                      <a:pt x="548" y="2241"/>
                      <a:pt x="646" y="2264"/>
                      <a:pt x="747" y="2264"/>
                    </a:cubicBezTo>
                    <a:cubicBezTo>
                      <a:pt x="1104" y="2264"/>
                      <a:pt x="1511" y="1982"/>
                      <a:pt x="1761" y="1526"/>
                    </a:cubicBezTo>
                    <a:cubicBezTo>
                      <a:pt x="2082" y="940"/>
                      <a:pt x="2020" y="288"/>
                      <a:pt x="1623" y="72"/>
                    </a:cubicBezTo>
                    <a:cubicBezTo>
                      <a:pt x="1535" y="23"/>
                      <a:pt x="1438" y="0"/>
                      <a:pt x="13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7"/>
              <p:cNvSpPr/>
              <p:nvPr/>
            </p:nvSpPr>
            <p:spPr>
              <a:xfrm flipH="1">
                <a:off x="7791102" y="3331607"/>
                <a:ext cx="116843" cy="134855"/>
              </a:xfrm>
              <a:custGeom>
                <a:avLst/>
                <a:gdLst/>
                <a:ahLst/>
                <a:cxnLst/>
                <a:rect l="l" t="t" r="r" b="b"/>
                <a:pathLst>
                  <a:path w="2153" h="2485" extrusionOk="0">
                    <a:moveTo>
                      <a:pt x="1162" y="1"/>
                    </a:moveTo>
                    <a:lnTo>
                      <a:pt x="1163" y="1"/>
                    </a:lnTo>
                    <a:lnTo>
                      <a:pt x="1163" y="1"/>
                    </a:lnTo>
                    <a:cubicBezTo>
                      <a:pt x="1163" y="1"/>
                      <a:pt x="1162" y="1"/>
                      <a:pt x="1162" y="1"/>
                    </a:cubicBezTo>
                    <a:close/>
                    <a:moveTo>
                      <a:pt x="1163" y="1"/>
                    </a:moveTo>
                    <a:lnTo>
                      <a:pt x="1163" y="1"/>
                    </a:lnTo>
                    <a:cubicBezTo>
                      <a:pt x="1559" y="218"/>
                      <a:pt x="1621" y="869"/>
                      <a:pt x="1300" y="1455"/>
                    </a:cubicBezTo>
                    <a:cubicBezTo>
                      <a:pt x="1050" y="1911"/>
                      <a:pt x="642" y="2193"/>
                      <a:pt x="286" y="2193"/>
                    </a:cubicBezTo>
                    <a:cubicBezTo>
                      <a:pt x="185" y="2193"/>
                      <a:pt x="88" y="2171"/>
                      <a:pt x="0" y="2123"/>
                    </a:cubicBezTo>
                    <a:lnTo>
                      <a:pt x="0" y="2123"/>
                    </a:lnTo>
                    <a:lnTo>
                      <a:pt x="530" y="2414"/>
                    </a:lnTo>
                    <a:cubicBezTo>
                      <a:pt x="619" y="2462"/>
                      <a:pt x="716" y="2485"/>
                      <a:pt x="817" y="2485"/>
                    </a:cubicBezTo>
                    <a:cubicBezTo>
                      <a:pt x="1174" y="2485"/>
                      <a:pt x="1582" y="2202"/>
                      <a:pt x="1832" y="1747"/>
                    </a:cubicBezTo>
                    <a:cubicBezTo>
                      <a:pt x="2153" y="1161"/>
                      <a:pt x="2091" y="510"/>
                      <a:pt x="1694" y="292"/>
                    </a:cubicBezTo>
                    <a:lnTo>
                      <a:pt x="11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7"/>
              <p:cNvSpPr/>
              <p:nvPr/>
            </p:nvSpPr>
            <p:spPr>
              <a:xfrm flipH="1">
                <a:off x="7763370" y="3293837"/>
                <a:ext cx="538738" cy="843697"/>
              </a:xfrm>
              <a:custGeom>
                <a:avLst/>
                <a:gdLst/>
                <a:ahLst/>
                <a:cxnLst/>
                <a:rect l="l" t="t" r="r" b="b"/>
                <a:pathLst>
                  <a:path w="9927" h="15547" extrusionOk="0">
                    <a:moveTo>
                      <a:pt x="5545" y="1"/>
                    </a:moveTo>
                    <a:cubicBezTo>
                      <a:pt x="5470" y="1"/>
                      <a:pt x="5395" y="3"/>
                      <a:pt x="5320" y="6"/>
                    </a:cubicBezTo>
                    <a:cubicBezTo>
                      <a:pt x="5202" y="11"/>
                      <a:pt x="5082" y="21"/>
                      <a:pt x="4962" y="35"/>
                    </a:cubicBezTo>
                    <a:cubicBezTo>
                      <a:pt x="4785" y="56"/>
                      <a:pt x="4610" y="85"/>
                      <a:pt x="4434" y="126"/>
                    </a:cubicBezTo>
                    <a:cubicBezTo>
                      <a:pt x="3786" y="271"/>
                      <a:pt x="3178" y="544"/>
                      <a:pt x="2645" y="921"/>
                    </a:cubicBezTo>
                    <a:cubicBezTo>
                      <a:pt x="2559" y="983"/>
                      <a:pt x="2472" y="1048"/>
                      <a:pt x="2390" y="1116"/>
                    </a:cubicBezTo>
                    <a:cubicBezTo>
                      <a:pt x="2066" y="1378"/>
                      <a:pt x="1774" y="1681"/>
                      <a:pt x="1523" y="2022"/>
                    </a:cubicBezTo>
                    <a:cubicBezTo>
                      <a:pt x="1185" y="2481"/>
                      <a:pt x="902" y="2975"/>
                      <a:pt x="679" y="3490"/>
                    </a:cubicBezTo>
                    <a:lnTo>
                      <a:pt x="679" y="3491"/>
                    </a:lnTo>
                    <a:cubicBezTo>
                      <a:pt x="635" y="3596"/>
                      <a:pt x="591" y="3702"/>
                      <a:pt x="552" y="3808"/>
                    </a:cubicBezTo>
                    <a:cubicBezTo>
                      <a:pt x="161" y="4841"/>
                      <a:pt x="0" y="5957"/>
                      <a:pt x="87" y="7077"/>
                    </a:cubicBezTo>
                    <a:cubicBezTo>
                      <a:pt x="94" y="7189"/>
                      <a:pt x="106" y="7301"/>
                      <a:pt x="120" y="7413"/>
                    </a:cubicBezTo>
                    <a:cubicBezTo>
                      <a:pt x="149" y="7655"/>
                      <a:pt x="191" y="7899"/>
                      <a:pt x="244" y="8140"/>
                    </a:cubicBezTo>
                    <a:cubicBezTo>
                      <a:pt x="443" y="9047"/>
                      <a:pt x="799" y="9885"/>
                      <a:pt x="1292" y="10630"/>
                    </a:cubicBezTo>
                    <a:cubicBezTo>
                      <a:pt x="1360" y="10733"/>
                      <a:pt x="1429" y="10833"/>
                      <a:pt x="1503" y="10930"/>
                    </a:cubicBezTo>
                    <a:cubicBezTo>
                      <a:pt x="2054" y="11680"/>
                      <a:pt x="2753" y="12324"/>
                      <a:pt x="3575" y="12834"/>
                    </a:cubicBezTo>
                    <a:cubicBezTo>
                      <a:pt x="3663" y="12890"/>
                      <a:pt x="3752" y="12943"/>
                      <a:pt x="3843" y="12995"/>
                    </a:cubicBezTo>
                    <a:cubicBezTo>
                      <a:pt x="3881" y="13016"/>
                      <a:pt x="3917" y="13037"/>
                      <a:pt x="3955" y="13057"/>
                    </a:cubicBezTo>
                    <a:lnTo>
                      <a:pt x="8260" y="15415"/>
                    </a:lnTo>
                    <a:cubicBezTo>
                      <a:pt x="8422" y="15504"/>
                      <a:pt x="8596" y="15547"/>
                      <a:pt x="8768" y="15547"/>
                    </a:cubicBezTo>
                    <a:cubicBezTo>
                      <a:pt x="8798" y="15547"/>
                      <a:pt x="8829" y="15545"/>
                      <a:pt x="8860" y="15542"/>
                    </a:cubicBezTo>
                    <a:cubicBezTo>
                      <a:pt x="9204" y="15514"/>
                      <a:pt x="9528" y="15318"/>
                      <a:pt x="9705" y="14994"/>
                    </a:cubicBezTo>
                    <a:cubicBezTo>
                      <a:pt x="9926" y="14590"/>
                      <a:pt x="9860" y="14108"/>
                      <a:pt x="9573" y="13781"/>
                    </a:cubicBezTo>
                    <a:cubicBezTo>
                      <a:pt x="9493" y="13690"/>
                      <a:pt x="9396" y="13610"/>
                      <a:pt x="9282" y="13549"/>
                    </a:cubicBezTo>
                    <a:lnTo>
                      <a:pt x="4978" y="11191"/>
                    </a:lnTo>
                    <a:cubicBezTo>
                      <a:pt x="4967" y="11185"/>
                      <a:pt x="4956" y="11178"/>
                      <a:pt x="4946" y="11171"/>
                    </a:cubicBezTo>
                    <a:cubicBezTo>
                      <a:pt x="4853" y="11121"/>
                      <a:pt x="4766" y="11069"/>
                      <a:pt x="4681" y="11015"/>
                    </a:cubicBezTo>
                    <a:cubicBezTo>
                      <a:pt x="3995" y="10585"/>
                      <a:pt x="3431" y="10024"/>
                      <a:pt x="3015" y="9370"/>
                    </a:cubicBezTo>
                    <a:cubicBezTo>
                      <a:pt x="2965" y="9290"/>
                      <a:pt x="2916" y="9209"/>
                      <a:pt x="2871" y="9128"/>
                    </a:cubicBezTo>
                    <a:cubicBezTo>
                      <a:pt x="2621" y="8682"/>
                      <a:pt x="2436" y="8198"/>
                      <a:pt x="2322" y="7683"/>
                    </a:cubicBezTo>
                    <a:cubicBezTo>
                      <a:pt x="2274" y="7463"/>
                      <a:pt x="2241" y="7242"/>
                      <a:pt x="2219" y="7021"/>
                    </a:cubicBezTo>
                    <a:cubicBezTo>
                      <a:pt x="2210" y="6924"/>
                      <a:pt x="2204" y="6827"/>
                      <a:pt x="2201" y="6730"/>
                    </a:cubicBezTo>
                    <a:cubicBezTo>
                      <a:pt x="2169" y="5921"/>
                      <a:pt x="2315" y="5111"/>
                      <a:pt x="2622" y="4374"/>
                    </a:cubicBezTo>
                    <a:cubicBezTo>
                      <a:pt x="2660" y="4285"/>
                      <a:pt x="2700" y="4197"/>
                      <a:pt x="2740" y="4109"/>
                    </a:cubicBezTo>
                    <a:cubicBezTo>
                      <a:pt x="2880" y="3822"/>
                      <a:pt x="3045" y="3546"/>
                      <a:pt x="3236" y="3288"/>
                    </a:cubicBezTo>
                    <a:cubicBezTo>
                      <a:pt x="3449" y="2999"/>
                      <a:pt x="3707" y="2761"/>
                      <a:pt x="3993" y="2576"/>
                    </a:cubicBezTo>
                    <a:cubicBezTo>
                      <a:pt x="4070" y="2528"/>
                      <a:pt x="4149" y="2483"/>
                      <a:pt x="4229" y="2442"/>
                    </a:cubicBezTo>
                    <a:cubicBezTo>
                      <a:pt x="4632" y="2234"/>
                      <a:pt x="5077" y="2126"/>
                      <a:pt x="5530" y="2126"/>
                    </a:cubicBezTo>
                    <a:cubicBezTo>
                      <a:pt x="5588" y="2126"/>
                      <a:pt x="5647" y="2127"/>
                      <a:pt x="5706" y="2131"/>
                    </a:cubicBezTo>
                    <a:cubicBezTo>
                      <a:pt x="5797" y="2136"/>
                      <a:pt x="5889" y="2145"/>
                      <a:pt x="5980" y="2160"/>
                    </a:cubicBezTo>
                    <a:cubicBezTo>
                      <a:pt x="6291" y="2207"/>
                      <a:pt x="6598" y="2307"/>
                      <a:pt x="6892" y="2460"/>
                    </a:cubicBezTo>
                    <a:cubicBezTo>
                      <a:pt x="7049" y="2542"/>
                      <a:pt x="7217" y="2580"/>
                      <a:pt x="7383" y="2580"/>
                    </a:cubicBezTo>
                    <a:cubicBezTo>
                      <a:pt x="7767" y="2580"/>
                      <a:pt x="8138" y="2372"/>
                      <a:pt x="8328" y="2007"/>
                    </a:cubicBezTo>
                    <a:cubicBezTo>
                      <a:pt x="8378" y="1911"/>
                      <a:pt x="8411" y="1810"/>
                      <a:pt x="8430" y="1710"/>
                    </a:cubicBezTo>
                    <a:cubicBezTo>
                      <a:pt x="8513" y="1262"/>
                      <a:pt x="8299" y="794"/>
                      <a:pt x="7875" y="571"/>
                    </a:cubicBezTo>
                    <a:cubicBezTo>
                      <a:pt x="7152" y="194"/>
                      <a:pt x="6351" y="1"/>
                      <a:pt x="5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7"/>
              <p:cNvSpPr/>
              <p:nvPr/>
            </p:nvSpPr>
            <p:spPr>
              <a:xfrm flipH="1">
                <a:off x="7895463" y="3967568"/>
                <a:ext cx="85964" cy="100341"/>
              </a:xfrm>
              <a:custGeom>
                <a:avLst/>
                <a:gdLst/>
                <a:ahLst/>
                <a:cxnLst/>
                <a:rect l="l" t="t" r="r" b="b"/>
                <a:pathLst>
                  <a:path w="1584" h="1849" extrusionOk="0">
                    <a:moveTo>
                      <a:pt x="1306" y="1"/>
                    </a:moveTo>
                    <a:cubicBezTo>
                      <a:pt x="888" y="283"/>
                      <a:pt x="311" y="813"/>
                      <a:pt x="0" y="1713"/>
                    </a:cubicBezTo>
                    <a:lnTo>
                      <a:pt x="249" y="1849"/>
                    </a:lnTo>
                    <a:cubicBezTo>
                      <a:pt x="561" y="884"/>
                      <a:pt x="1197" y="380"/>
                      <a:pt x="1583" y="152"/>
                    </a:cubicBezTo>
                    <a:lnTo>
                      <a:pt x="1306" y="1"/>
                    </a:ln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7"/>
              <p:cNvSpPr/>
              <p:nvPr/>
            </p:nvSpPr>
            <p:spPr>
              <a:xfrm flipH="1">
                <a:off x="8033689" y="3891540"/>
                <a:ext cx="74404" cy="107504"/>
              </a:xfrm>
              <a:custGeom>
                <a:avLst/>
                <a:gdLst/>
                <a:ahLst/>
                <a:cxnLst/>
                <a:rect l="l" t="t" r="r" b="b"/>
                <a:pathLst>
                  <a:path w="1371" h="1981" extrusionOk="0">
                    <a:moveTo>
                      <a:pt x="1106" y="1"/>
                    </a:moveTo>
                    <a:cubicBezTo>
                      <a:pt x="624" y="327"/>
                      <a:pt x="114" y="885"/>
                      <a:pt x="0" y="1820"/>
                    </a:cubicBezTo>
                    <a:cubicBezTo>
                      <a:pt x="88" y="1876"/>
                      <a:pt x="177" y="1929"/>
                      <a:pt x="268" y="1981"/>
                    </a:cubicBezTo>
                    <a:cubicBezTo>
                      <a:pt x="345" y="985"/>
                      <a:pt x="894" y="443"/>
                      <a:pt x="1371" y="157"/>
                    </a:cubicBezTo>
                    <a:cubicBezTo>
                      <a:pt x="1280" y="107"/>
                      <a:pt x="1191" y="55"/>
                      <a:pt x="1106"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7"/>
              <p:cNvSpPr/>
              <p:nvPr/>
            </p:nvSpPr>
            <p:spPr>
              <a:xfrm flipH="1">
                <a:off x="8138484" y="3789137"/>
                <a:ext cx="93507" cy="97899"/>
              </a:xfrm>
              <a:custGeom>
                <a:avLst/>
                <a:gdLst/>
                <a:ahLst/>
                <a:cxnLst/>
                <a:rect l="l" t="t" r="r" b="b"/>
                <a:pathLst>
                  <a:path w="1723" h="1804" extrusionOk="0">
                    <a:moveTo>
                      <a:pt x="1579" y="1"/>
                    </a:moveTo>
                    <a:cubicBezTo>
                      <a:pt x="1005" y="190"/>
                      <a:pt x="303" y="603"/>
                      <a:pt x="0" y="1503"/>
                    </a:cubicBezTo>
                    <a:cubicBezTo>
                      <a:pt x="67" y="1606"/>
                      <a:pt x="137" y="1705"/>
                      <a:pt x="211" y="1803"/>
                    </a:cubicBezTo>
                    <a:cubicBezTo>
                      <a:pt x="443" y="818"/>
                      <a:pt x="1162" y="411"/>
                      <a:pt x="1723" y="243"/>
                    </a:cubicBezTo>
                    <a:cubicBezTo>
                      <a:pt x="1673" y="163"/>
                      <a:pt x="1626" y="82"/>
                      <a:pt x="1579"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7"/>
              <p:cNvSpPr/>
              <p:nvPr/>
            </p:nvSpPr>
            <p:spPr>
              <a:xfrm flipH="1">
                <a:off x="8181575" y="3656616"/>
                <a:ext cx="115866" cy="39507"/>
              </a:xfrm>
              <a:custGeom>
                <a:avLst/>
                <a:gdLst/>
                <a:ahLst/>
                <a:cxnLst/>
                <a:rect l="l" t="t" r="r" b="b"/>
                <a:pathLst>
                  <a:path w="2135" h="728" extrusionOk="0">
                    <a:moveTo>
                      <a:pt x="1480" y="1"/>
                    </a:moveTo>
                    <a:cubicBezTo>
                      <a:pt x="1005" y="1"/>
                      <a:pt x="505" y="80"/>
                      <a:pt x="99" y="327"/>
                    </a:cubicBezTo>
                    <a:cubicBezTo>
                      <a:pt x="66" y="346"/>
                      <a:pt x="32" y="367"/>
                      <a:pt x="1" y="392"/>
                    </a:cubicBezTo>
                    <a:cubicBezTo>
                      <a:pt x="8" y="504"/>
                      <a:pt x="20" y="616"/>
                      <a:pt x="34" y="728"/>
                    </a:cubicBezTo>
                    <a:cubicBezTo>
                      <a:pt x="99" y="669"/>
                      <a:pt x="169" y="614"/>
                      <a:pt x="246" y="569"/>
                    </a:cubicBezTo>
                    <a:cubicBezTo>
                      <a:pt x="597" y="356"/>
                      <a:pt x="1039" y="287"/>
                      <a:pt x="1469" y="287"/>
                    </a:cubicBezTo>
                    <a:cubicBezTo>
                      <a:pt x="1700" y="287"/>
                      <a:pt x="1928" y="307"/>
                      <a:pt x="2135" y="336"/>
                    </a:cubicBezTo>
                    <a:cubicBezTo>
                      <a:pt x="2126" y="239"/>
                      <a:pt x="2118" y="142"/>
                      <a:pt x="2115" y="43"/>
                    </a:cubicBezTo>
                    <a:cubicBezTo>
                      <a:pt x="1917" y="18"/>
                      <a:pt x="1701" y="1"/>
                      <a:pt x="1480"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7"/>
              <p:cNvSpPr/>
              <p:nvPr/>
            </p:nvSpPr>
            <p:spPr>
              <a:xfrm flipH="1">
                <a:off x="8153300" y="3482146"/>
                <a:ext cx="118906" cy="49112"/>
              </a:xfrm>
              <a:custGeom>
                <a:avLst/>
                <a:gdLst/>
                <a:ahLst/>
                <a:cxnLst/>
                <a:rect l="l" t="t" r="r" b="b"/>
                <a:pathLst>
                  <a:path w="2191" h="905" extrusionOk="0">
                    <a:moveTo>
                      <a:pt x="404" y="1"/>
                    </a:moveTo>
                    <a:cubicBezTo>
                      <a:pt x="386" y="1"/>
                      <a:pt x="368" y="1"/>
                      <a:pt x="351" y="2"/>
                    </a:cubicBezTo>
                    <a:cubicBezTo>
                      <a:pt x="275" y="3"/>
                      <a:pt x="201" y="11"/>
                      <a:pt x="129" y="21"/>
                    </a:cubicBezTo>
                    <a:lnTo>
                      <a:pt x="128" y="21"/>
                    </a:lnTo>
                    <a:cubicBezTo>
                      <a:pt x="84" y="126"/>
                      <a:pt x="40" y="232"/>
                      <a:pt x="1" y="338"/>
                    </a:cubicBezTo>
                    <a:cubicBezTo>
                      <a:pt x="114" y="306"/>
                      <a:pt x="234" y="289"/>
                      <a:pt x="358" y="286"/>
                    </a:cubicBezTo>
                    <a:cubicBezTo>
                      <a:pt x="373" y="286"/>
                      <a:pt x="388" y="286"/>
                      <a:pt x="404" y="286"/>
                    </a:cubicBezTo>
                    <a:cubicBezTo>
                      <a:pt x="997" y="286"/>
                      <a:pt x="1612" y="599"/>
                      <a:pt x="2071" y="904"/>
                    </a:cubicBezTo>
                    <a:cubicBezTo>
                      <a:pt x="2109" y="815"/>
                      <a:pt x="2149" y="727"/>
                      <a:pt x="2191" y="641"/>
                    </a:cubicBezTo>
                    <a:cubicBezTo>
                      <a:pt x="1703" y="319"/>
                      <a:pt x="1054" y="1"/>
                      <a:pt x="40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7"/>
              <p:cNvSpPr/>
              <p:nvPr/>
            </p:nvSpPr>
            <p:spPr>
              <a:xfrm flipH="1">
                <a:off x="8072546" y="3343872"/>
                <a:ext cx="99857" cy="89867"/>
              </a:xfrm>
              <a:custGeom>
                <a:avLst/>
                <a:gdLst/>
                <a:ahLst/>
                <a:cxnLst/>
                <a:rect l="l" t="t" r="r" b="b"/>
                <a:pathLst>
                  <a:path w="1840" h="1656" extrusionOk="0">
                    <a:moveTo>
                      <a:pt x="255" y="0"/>
                    </a:moveTo>
                    <a:cubicBezTo>
                      <a:pt x="169" y="62"/>
                      <a:pt x="82" y="126"/>
                      <a:pt x="0" y="194"/>
                    </a:cubicBezTo>
                    <a:cubicBezTo>
                      <a:pt x="840" y="546"/>
                      <a:pt x="1324" y="1135"/>
                      <a:pt x="1603" y="1656"/>
                    </a:cubicBezTo>
                    <a:cubicBezTo>
                      <a:pt x="1680" y="1607"/>
                      <a:pt x="1759" y="1561"/>
                      <a:pt x="1839" y="1520"/>
                    </a:cubicBezTo>
                    <a:cubicBezTo>
                      <a:pt x="1550" y="985"/>
                      <a:pt x="1064" y="385"/>
                      <a:pt x="255"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7"/>
              <p:cNvSpPr/>
              <p:nvPr/>
            </p:nvSpPr>
            <p:spPr>
              <a:xfrm flipH="1">
                <a:off x="7976543" y="3294217"/>
                <a:ext cx="56278" cy="116838"/>
              </a:xfrm>
              <a:custGeom>
                <a:avLst/>
                <a:gdLst/>
                <a:ahLst/>
                <a:cxnLst/>
                <a:rect l="l" t="t" r="r" b="b"/>
                <a:pathLst>
                  <a:path w="1037" h="2153" extrusionOk="0">
                    <a:moveTo>
                      <a:pt x="359" y="0"/>
                    </a:moveTo>
                    <a:cubicBezTo>
                      <a:pt x="240" y="5"/>
                      <a:pt x="120" y="14"/>
                      <a:pt x="0" y="29"/>
                    </a:cubicBezTo>
                    <a:cubicBezTo>
                      <a:pt x="647" y="655"/>
                      <a:pt x="765" y="1506"/>
                      <a:pt x="744" y="2124"/>
                    </a:cubicBezTo>
                    <a:cubicBezTo>
                      <a:pt x="837" y="2129"/>
                      <a:pt x="927" y="2139"/>
                      <a:pt x="1018" y="2153"/>
                    </a:cubicBezTo>
                    <a:cubicBezTo>
                      <a:pt x="1037" y="1529"/>
                      <a:pt x="931" y="676"/>
                      <a:pt x="35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7"/>
              <p:cNvSpPr/>
              <p:nvPr/>
            </p:nvSpPr>
            <p:spPr>
              <a:xfrm flipH="1">
                <a:off x="7736452" y="3999912"/>
                <a:ext cx="152282" cy="183044"/>
              </a:xfrm>
              <a:custGeom>
                <a:avLst/>
                <a:gdLst/>
                <a:ahLst/>
                <a:cxnLst/>
                <a:rect l="l" t="t" r="r" b="b"/>
                <a:pathLst>
                  <a:path w="2806" h="3373" extrusionOk="0">
                    <a:moveTo>
                      <a:pt x="1568" y="0"/>
                    </a:moveTo>
                    <a:cubicBezTo>
                      <a:pt x="1422" y="0"/>
                      <a:pt x="1251" y="77"/>
                      <a:pt x="1076" y="214"/>
                    </a:cubicBezTo>
                    <a:cubicBezTo>
                      <a:pt x="832" y="403"/>
                      <a:pt x="579" y="711"/>
                      <a:pt x="378" y="1088"/>
                    </a:cubicBezTo>
                    <a:cubicBezTo>
                      <a:pt x="192" y="1435"/>
                      <a:pt x="78" y="1783"/>
                      <a:pt x="43" y="2075"/>
                    </a:cubicBezTo>
                    <a:cubicBezTo>
                      <a:pt x="1" y="2425"/>
                      <a:pt x="69" y="2698"/>
                      <a:pt x="255" y="2796"/>
                    </a:cubicBezTo>
                    <a:lnTo>
                      <a:pt x="1328" y="3372"/>
                    </a:lnTo>
                    <a:lnTo>
                      <a:pt x="2806" y="615"/>
                    </a:lnTo>
                    <a:lnTo>
                      <a:pt x="1732" y="40"/>
                    </a:lnTo>
                    <a:cubicBezTo>
                      <a:pt x="1683" y="13"/>
                      <a:pt x="1627" y="0"/>
                      <a:pt x="1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7"/>
              <p:cNvSpPr/>
              <p:nvPr/>
            </p:nvSpPr>
            <p:spPr>
              <a:xfrm flipH="1">
                <a:off x="7548081" y="4230820"/>
                <a:ext cx="189945" cy="94534"/>
              </a:xfrm>
              <a:custGeom>
                <a:avLst/>
                <a:gdLst/>
                <a:ahLst/>
                <a:cxnLst/>
                <a:rect l="l" t="t" r="r" b="b"/>
                <a:pathLst>
                  <a:path w="3500" h="1742" extrusionOk="0">
                    <a:moveTo>
                      <a:pt x="598" y="0"/>
                    </a:moveTo>
                    <a:cubicBezTo>
                      <a:pt x="442" y="0"/>
                      <a:pt x="287" y="69"/>
                      <a:pt x="182" y="202"/>
                    </a:cubicBezTo>
                    <a:cubicBezTo>
                      <a:pt x="0" y="432"/>
                      <a:pt x="38" y="765"/>
                      <a:pt x="267" y="948"/>
                    </a:cubicBezTo>
                    <a:cubicBezTo>
                      <a:pt x="326" y="995"/>
                      <a:pt x="542" y="1162"/>
                      <a:pt x="851" y="1330"/>
                    </a:cubicBezTo>
                    <a:cubicBezTo>
                      <a:pt x="1223" y="1534"/>
                      <a:pt x="1729" y="1741"/>
                      <a:pt x="2248" y="1741"/>
                    </a:cubicBezTo>
                    <a:cubicBezTo>
                      <a:pt x="2569" y="1741"/>
                      <a:pt x="2894" y="1663"/>
                      <a:pt x="3196" y="1456"/>
                    </a:cubicBezTo>
                    <a:cubicBezTo>
                      <a:pt x="3439" y="1289"/>
                      <a:pt x="3499" y="957"/>
                      <a:pt x="3334" y="715"/>
                    </a:cubicBezTo>
                    <a:cubicBezTo>
                      <a:pt x="3231" y="565"/>
                      <a:pt x="3064" y="484"/>
                      <a:pt x="2894" y="484"/>
                    </a:cubicBezTo>
                    <a:cubicBezTo>
                      <a:pt x="2790" y="484"/>
                      <a:pt x="2685" y="514"/>
                      <a:pt x="2593" y="577"/>
                    </a:cubicBezTo>
                    <a:cubicBezTo>
                      <a:pt x="2497" y="644"/>
                      <a:pt x="2378" y="671"/>
                      <a:pt x="2249" y="671"/>
                    </a:cubicBezTo>
                    <a:cubicBezTo>
                      <a:pt x="1796" y="671"/>
                      <a:pt x="1206" y="332"/>
                      <a:pt x="929" y="115"/>
                    </a:cubicBezTo>
                    <a:cubicBezTo>
                      <a:pt x="831" y="38"/>
                      <a:pt x="714" y="0"/>
                      <a:pt x="598" y="0"/>
                    </a:cubicBezTo>
                    <a:close/>
                  </a:path>
                </a:pathLst>
              </a:custGeom>
              <a:solidFill>
                <a:srgbClr val="444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7"/>
              <p:cNvSpPr/>
              <p:nvPr/>
            </p:nvSpPr>
            <p:spPr>
              <a:xfrm flipH="1">
                <a:off x="7621834" y="4029379"/>
                <a:ext cx="213227" cy="241002"/>
              </a:xfrm>
              <a:custGeom>
                <a:avLst/>
                <a:gdLst/>
                <a:ahLst/>
                <a:cxnLst/>
                <a:rect l="l" t="t" r="r" b="b"/>
                <a:pathLst>
                  <a:path w="3929" h="4441" extrusionOk="0">
                    <a:moveTo>
                      <a:pt x="2489" y="0"/>
                    </a:moveTo>
                    <a:cubicBezTo>
                      <a:pt x="2282" y="0"/>
                      <a:pt x="2057" y="21"/>
                      <a:pt x="1817" y="72"/>
                    </a:cubicBezTo>
                    <a:cubicBezTo>
                      <a:pt x="1767" y="45"/>
                      <a:pt x="1712" y="33"/>
                      <a:pt x="1652" y="33"/>
                    </a:cubicBezTo>
                    <a:cubicBezTo>
                      <a:pt x="1303" y="33"/>
                      <a:pt x="809" y="470"/>
                      <a:pt x="461" y="1120"/>
                    </a:cubicBezTo>
                    <a:cubicBezTo>
                      <a:pt x="63" y="1863"/>
                      <a:pt x="1" y="2609"/>
                      <a:pt x="314" y="2814"/>
                    </a:cubicBezTo>
                    <a:lnTo>
                      <a:pt x="308" y="2824"/>
                    </a:lnTo>
                    <a:cubicBezTo>
                      <a:pt x="763" y="4036"/>
                      <a:pt x="1703" y="4441"/>
                      <a:pt x="1703" y="4441"/>
                    </a:cubicBezTo>
                    <a:lnTo>
                      <a:pt x="3929" y="378"/>
                    </a:lnTo>
                    <a:cubicBezTo>
                      <a:pt x="3929" y="378"/>
                      <a:pt x="3373" y="0"/>
                      <a:pt x="2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7"/>
              <p:cNvSpPr/>
              <p:nvPr/>
            </p:nvSpPr>
            <p:spPr>
              <a:xfrm flipH="1">
                <a:off x="7594536" y="4046745"/>
                <a:ext cx="173121" cy="227272"/>
              </a:xfrm>
              <a:custGeom>
                <a:avLst/>
                <a:gdLst/>
                <a:ahLst/>
                <a:cxnLst/>
                <a:rect l="l" t="t" r="r" b="b"/>
                <a:pathLst>
                  <a:path w="3190" h="4188" extrusionOk="0">
                    <a:moveTo>
                      <a:pt x="2444" y="0"/>
                    </a:moveTo>
                    <a:cubicBezTo>
                      <a:pt x="1928" y="0"/>
                      <a:pt x="1199" y="646"/>
                      <a:pt x="684" y="1606"/>
                    </a:cubicBezTo>
                    <a:cubicBezTo>
                      <a:pt x="81" y="2730"/>
                      <a:pt x="1" y="3860"/>
                      <a:pt x="504" y="4130"/>
                    </a:cubicBezTo>
                    <a:cubicBezTo>
                      <a:pt x="577" y="4169"/>
                      <a:pt x="659" y="4188"/>
                      <a:pt x="747" y="4188"/>
                    </a:cubicBezTo>
                    <a:cubicBezTo>
                      <a:pt x="1262" y="4188"/>
                      <a:pt x="1991" y="3543"/>
                      <a:pt x="2506" y="2582"/>
                    </a:cubicBezTo>
                    <a:cubicBezTo>
                      <a:pt x="3109" y="1458"/>
                      <a:pt x="3189" y="328"/>
                      <a:pt x="2687" y="58"/>
                    </a:cubicBezTo>
                    <a:cubicBezTo>
                      <a:pt x="2613" y="19"/>
                      <a:pt x="2531" y="0"/>
                      <a:pt x="2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7"/>
              <p:cNvSpPr/>
              <p:nvPr/>
            </p:nvSpPr>
            <p:spPr>
              <a:xfrm flipH="1">
                <a:off x="7607670" y="4079414"/>
                <a:ext cx="118471" cy="170997"/>
              </a:xfrm>
              <a:custGeom>
                <a:avLst/>
                <a:gdLst/>
                <a:ahLst/>
                <a:cxnLst/>
                <a:rect l="l" t="t" r="r" b="b"/>
                <a:pathLst>
                  <a:path w="2183" h="3151" extrusionOk="0">
                    <a:moveTo>
                      <a:pt x="1620" y="0"/>
                    </a:moveTo>
                    <a:cubicBezTo>
                      <a:pt x="1608" y="0"/>
                      <a:pt x="1596" y="1"/>
                      <a:pt x="1584" y="2"/>
                    </a:cubicBezTo>
                    <a:cubicBezTo>
                      <a:pt x="1770" y="339"/>
                      <a:pt x="1662" y="1039"/>
                      <a:pt x="1288" y="1734"/>
                    </a:cubicBezTo>
                    <a:cubicBezTo>
                      <a:pt x="913" y="2436"/>
                      <a:pt x="386" y="2914"/>
                      <a:pt x="1" y="2942"/>
                    </a:cubicBezTo>
                    <a:cubicBezTo>
                      <a:pt x="40" y="3014"/>
                      <a:pt x="93" y="3072"/>
                      <a:pt x="161" y="3107"/>
                    </a:cubicBezTo>
                    <a:cubicBezTo>
                      <a:pt x="217" y="3136"/>
                      <a:pt x="278" y="3151"/>
                      <a:pt x="345" y="3151"/>
                    </a:cubicBezTo>
                    <a:cubicBezTo>
                      <a:pt x="732" y="3151"/>
                      <a:pt x="1279" y="2665"/>
                      <a:pt x="1667" y="1942"/>
                    </a:cubicBezTo>
                    <a:cubicBezTo>
                      <a:pt x="2120" y="1097"/>
                      <a:pt x="2182" y="247"/>
                      <a:pt x="1803" y="44"/>
                    </a:cubicBezTo>
                    <a:cubicBezTo>
                      <a:pt x="1748" y="14"/>
                      <a:pt x="1687"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7"/>
              <p:cNvSpPr/>
              <p:nvPr/>
            </p:nvSpPr>
            <p:spPr>
              <a:xfrm flipH="1">
                <a:off x="7630029" y="4079468"/>
                <a:ext cx="106098" cy="159601"/>
              </a:xfrm>
              <a:custGeom>
                <a:avLst/>
                <a:gdLst/>
                <a:ahLst/>
                <a:cxnLst/>
                <a:rect l="l" t="t" r="r" b="b"/>
                <a:pathLst>
                  <a:path w="1955" h="2941" extrusionOk="0">
                    <a:moveTo>
                      <a:pt x="1768" y="1"/>
                    </a:moveTo>
                    <a:lnTo>
                      <a:pt x="1768" y="1"/>
                    </a:lnTo>
                    <a:cubicBezTo>
                      <a:pt x="1385" y="29"/>
                      <a:pt x="857" y="506"/>
                      <a:pt x="482" y="1206"/>
                    </a:cubicBezTo>
                    <a:lnTo>
                      <a:pt x="482" y="1208"/>
                    </a:lnTo>
                    <a:cubicBezTo>
                      <a:pt x="108" y="1903"/>
                      <a:pt x="0" y="2601"/>
                      <a:pt x="185" y="2941"/>
                    </a:cubicBezTo>
                    <a:cubicBezTo>
                      <a:pt x="570" y="2913"/>
                      <a:pt x="1097" y="2435"/>
                      <a:pt x="1472" y="1733"/>
                    </a:cubicBezTo>
                    <a:cubicBezTo>
                      <a:pt x="1846" y="1038"/>
                      <a:pt x="1954" y="338"/>
                      <a:pt x="1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7"/>
              <p:cNvSpPr/>
              <p:nvPr/>
            </p:nvSpPr>
            <p:spPr>
              <a:xfrm flipH="1">
                <a:off x="7438836" y="4038876"/>
                <a:ext cx="242913" cy="163237"/>
              </a:xfrm>
              <a:custGeom>
                <a:avLst/>
                <a:gdLst/>
                <a:ahLst/>
                <a:cxnLst/>
                <a:rect l="l" t="t" r="r" b="b"/>
                <a:pathLst>
                  <a:path w="4476" h="3008" extrusionOk="0">
                    <a:moveTo>
                      <a:pt x="1924" y="0"/>
                    </a:moveTo>
                    <a:cubicBezTo>
                      <a:pt x="1473" y="0"/>
                      <a:pt x="975" y="91"/>
                      <a:pt x="431" y="273"/>
                    </a:cubicBezTo>
                    <a:cubicBezTo>
                      <a:pt x="151" y="365"/>
                      <a:pt x="1" y="667"/>
                      <a:pt x="95" y="945"/>
                    </a:cubicBezTo>
                    <a:cubicBezTo>
                      <a:pt x="139" y="1079"/>
                      <a:pt x="230" y="1182"/>
                      <a:pt x="343" y="1244"/>
                    </a:cubicBezTo>
                    <a:cubicBezTo>
                      <a:pt x="421" y="1286"/>
                      <a:pt x="509" y="1310"/>
                      <a:pt x="600" y="1310"/>
                    </a:cubicBezTo>
                    <a:cubicBezTo>
                      <a:pt x="655" y="1310"/>
                      <a:pt x="712" y="1301"/>
                      <a:pt x="767" y="1282"/>
                    </a:cubicBezTo>
                    <a:cubicBezTo>
                      <a:pt x="1203" y="1136"/>
                      <a:pt x="1588" y="1063"/>
                      <a:pt x="1919" y="1063"/>
                    </a:cubicBezTo>
                    <a:cubicBezTo>
                      <a:pt x="2255" y="1063"/>
                      <a:pt x="2537" y="1139"/>
                      <a:pt x="2761" y="1289"/>
                    </a:cubicBezTo>
                    <a:cubicBezTo>
                      <a:pt x="3339" y="1680"/>
                      <a:pt x="3397" y="2498"/>
                      <a:pt x="3397" y="2506"/>
                    </a:cubicBezTo>
                    <a:cubicBezTo>
                      <a:pt x="3414" y="2789"/>
                      <a:pt x="3651" y="3008"/>
                      <a:pt x="3931" y="3008"/>
                    </a:cubicBezTo>
                    <a:cubicBezTo>
                      <a:pt x="3940" y="3008"/>
                      <a:pt x="3949" y="3007"/>
                      <a:pt x="3959" y="3007"/>
                    </a:cubicBezTo>
                    <a:cubicBezTo>
                      <a:pt x="4251" y="2990"/>
                      <a:pt x="4475" y="2742"/>
                      <a:pt x="4460" y="2450"/>
                    </a:cubicBezTo>
                    <a:cubicBezTo>
                      <a:pt x="4457" y="2395"/>
                      <a:pt x="4381" y="1107"/>
                      <a:pt x="3366" y="415"/>
                    </a:cubicBezTo>
                    <a:cubicBezTo>
                      <a:pt x="2962" y="138"/>
                      <a:pt x="2479" y="0"/>
                      <a:pt x="1924"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7"/>
              <p:cNvSpPr/>
              <p:nvPr/>
            </p:nvSpPr>
            <p:spPr>
              <a:xfrm flipH="1">
                <a:off x="7494082" y="4112680"/>
                <a:ext cx="238679" cy="152383"/>
              </a:xfrm>
              <a:custGeom>
                <a:avLst/>
                <a:gdLst/>
                <a:ahLst/>
                <a:cxnLst/>
                <a:rect l="l" t="t" r="r" b="b"/>
                <a:pathLst>
                  <a:path w="4398" h="2808" extrusionOk="0">
                    <a:moveTo>
                      <a:pt x="1629" y="0"/>
                    </a:moveTo>
                    <a:cubicBezTo>
                      <a:pt x="1264" y="0"/>
                      <a:pt x="871" y="55"/>
                      <a:pt x="453" y="166"/>
                    </a:cubicBezTo>
                    <a:cubicBezTo>
                      <a:pt x="170" y="241"/>
                      <a:pt x="0" y="532"/>
                      <a:pt x="76" y="817"/>
                    </a:cubicBezTo>
                    <a:cubicBezTo>
                      <a:pt x="114" y="964"/>
                      <a:pt x="211" y="1080"/>
                      <a:pt x="335" y="1147"/>
                    </a:cubicBezTo>
                    <a:cubicBezTo>
                      <a:pt x="412" y="1190"/>
                      <a:pt x="500" y="1213"/>
                      <a:pt x="591" y="1213"/>
                    </a:cubicBezTo>
                    <a:cubicBezTo>
                      <a:pt x="635" y="1213"/>
                      <a:pt x="681" y="1208"/>
                      <a:pt x="726" y="1196"/>
                    </a:cubicBezTo>
                    <a:cubicBezTo>
                      <a:pt x="1054" y="1109"/>
                      <a:pt x="1354" y="1066"/>
                      <a:pt x="1625" y="1066"/>
                    </a:cubicBezTo>
                    <a:cubicBezTo>
                      <a:pt x="1999" y="1066"/>
                      <a:pt x="2318" y="1148"/>
                      <a:pt x="2580" y="1312"/>
                    </a:cubicBezTo>
                    <a:cubicBezTo>
                      <a:pt x="3161" y="1679"/>
                      <a:pt x="3298" y="2362"/>
                      <a:pt x="3299" y="2369"/>
                    </a:cubicBezTo>
                    <a:cubicBezTo>
                      <a:pt x="3344" y="2627"/>
                      <a:pt x="3567" y="2808"/>
                      <a:pt x="3820" y="2808"/>
                    </a:cubicBezTo>
                    <a:cubicBezTo>
                      <a:pt x="3851" y="2808"/>
                      <a:pt x="3883" y="2805"/>
                      <a:pt x="3914" y="2800"/>
                    </a:cubicBezTo>
                    <a:cubicBezTo>
                      <a:pt x="4203" y="2750"/>
                      <a:pt x="4397" y="2472"/>
                      <a:pt x="4347" y="2183"/>
                    </a:cubicBezTo>
                    <a:cubicBezTo>
                      <a:pt x="4340" y="2136"/>
                      <a:pt x="4140" y="1047"/>
                      <a:pt x="3164" y="423"/>
                    </a:cubicBezTo>
                    <a:cubicBezTo>
                      <a:pt x="2726" y="141"/>
                      <a:pt x="2212" y="0"/>
                      <a:pt x="1629" y="0"/>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7"/>
              <p:cNvSpPr/>
              <p:nvPr/>
            </p:nvSpPr>
            <p:spPr>
              <a:xfrm flipH="1">
                <a:off x="7830285" y="3293892"/>
                <a:ext cx="471823" cy="818680"/>
              </a:xfrm>
              <a:custGeom>
                <a:avLst/>
                <a:gdLst/>
                <a:ahLst/>
                <a:cxnLst/>
                <a:rect l="l" t="t" r="r" b="b"/>
                <a:pathLst>
                  <a:path w="8694" h="15086" extrusionOk="0">
                    <a:moveTo>
                      <a:pt x="5539" y="0"/>
                    </a:moveTo>
                    <a:cubicBezTo>
                      <a:pt x="5467" y="0"/>
                      <a:pt x="5394" y="2"/>
                      <a:pt x="5321" y="5"/>
                    </a:cubicBezTo>
                    <a:cubicBezTo>
                      <a:pt x="5202" y="11"/>
                      <a:pt x="5082" y="20"/>
                      <a:pt x="4962" y="35"/>
                    </a:cubicBezTo>
                    <a:cubicBezTo>
                      <a:pt x="4785" y="55"/>
                      <a:pt x="4610" y="85"/>
                      <a:pt x="4434" y="125"/>
                    </a:cubicBezTo>
                    <a:cubicBezTo>
                      <a:pt x="3786" y="272"/>
                      <a:pt x="3178" y="544"/>
                      <a:pt x="2645" y="921"/>
                    </a:cubicBezTo>
                    <a:cubicBezTo>
                      <a:pt x="2559" y="983"/>
                      <a:pt x="2472" y="1047"/>
                      <a:pt x="2390" y="1115"/>
                    </a:cubicBezTo>
                    <a:cubicBezTo>
                      <a:pt x="2066" y="1377"/>
                      <a:pt x="1774" y="1682"/>
                      <a:pt x="1523" y="2023"/>
                    </a:cubicBezTo>
                    <a:cubicBezTo>
                      <a:pt x="1185" y="2482"/>
                      <a:pt x="902" y="2974"/>
                      <a:pt x="679" y="3490"/>
                    </a:cubicBezTo>
                    <a:cubicBezTo>
                      <a:pt x="635" y="3595"/>
                      <a:pt x="591" y="3701"/>
                      <a:pt x="552" y="3807"/>
                    </a:cubicBezTo>
                    <a:cubicBezTo>
                      <a:pt x="161" y="4840"/>
                      <a:pt x="0" y="5956"/>
                      <a:pt x="87" y="7076"/>
                    </a:cubicBezTo>
                    <a:cubicBezTo>
                      <a:pt x="94" y="7188"/>
                      <a:pt x="106" y="7300"/>
                      <a:pt x="120" y="7412"/>
                    </a:cubicBezTo>
                    <a:cubicBezTo>
                      <a:pt x="149" y="7654"/>
                      <a:pt x="191" y="7898"/>
                      <a:pt x="244" y="8139"/>
                    </a:cubicBezTo>
                    <a:cubicBezTo>
                      <a:pt x="443" y="9046"/>
                      <a:pt x="799" y="9884"/>
                      <a:pt x="1292" y="10629"/>
                    </a:cubicBezTo>
                    <a:cubicBezTo>
                      <a:pt x="1360" y="10732"/>
                      <a:pt x="1429" y="10832"/>
                      <a:pt x="1503" y="10929"/>
                    </a:cubicBezTo>
                    <a:cubicBezTo>
                      <a:pt x="2054" y="11679"/>
                      <a:pt x="2753" y="12323"/>
                      <a:pt x="3575" y="12833"/>
                    </a:cubicBezTo>
                    <a:cubicBezTo>
                      <a:pt x="3663" y="12889"/>
                      <a:pt x="3752" y="12942"/>
                      <a:pt x="3843" y="12994"/>
                    </a:cubicBezTo>
                    <a:cubicBezTo>
                      <a:pt x="3881" y="13015"/>
                      <a:pt x="3917" y="13036"/>
                      <a:pt x="3955" y="13056"/>
                    </a:cubicBezTo>
                    <a:lnTo>
                      <a:pt x="7660" y="15085"/>
                    </a:lnTo>
                    <a:cubicBezTo>
                      <a:pt x="7695" y="14793"/>
                      <a:pt x="7809" y="14445"/>
                      <a:pt x="7995" y="14098"/>
                    </a:cubicBezTo>
                    <a:cubicBezTo>
                      <a:pt x="8196" y="13721"/>
                      <a:pt x="8448" y="13413"/>
                      <a:pt x="8693" y="13224"/>
                    </a:cubicBezTo>
                    <a:lnTo>
                      <a:pt x="7960" y="12824"/>
                    </a:lnTo>
                    <a:cubicBezTo>
                      <a:pt x="7948" y="12839"/>
                      <a:pt x="7936" y="12857"/>
                      <a:pt x="7924" y="12874"/>
                    </a:cubicBezTo>
                    <a:cubicBezTo>
                      <a:pt x="7592" y="13330"/>
                      <a:pt x="7074" y="13578"/>
                      <a:pt x="6547" y="13578"/>
                    </a:cubicBezTo>
                    <a:cubicBezTo>
                      <a:pt x="6252" y="13578"/>
                      <a:pt x="5954" y="13500"/>
                      <a:pt x="5685" y="13337"/>
                    </a:cubicBezTo>
                    <a:cubicBezTo>
                      <a:pt x="2247" y="11259"/>
                      <a:pt x="11" y="9592"/>
                      <a:pt x="1429" y="4623"/>
                    </a:cubicBezTo>
                    <a:cubicBezTo>
                      <a:pt x="2251" y="1748"/>
                      <a:pt x="4039" y="1040"/>
                      <a:pt x="5603" y="1040"/>
                    </a:cubicBezTo>
                    <a:cubicBezTo>
                      <a:pt x="7123" y="1040"/>
                      <a:pt x="8430" y="1709"/>
                      <a:pt x="8430" y="1709"/>
                    </a:cubicBezTo>
                    <a:cubicBezTo>
                      <a:pt x="8513" y="1262"/>
                      <a:pt x="8299" y="794"/>
                      <a:pt x="7875" y="570"/>
                    </a:cubicBezTo>
                    <a:cubicBezTo>
                      <a:pt x="7150" y="193"/>
                      <a:pt x="6346" y="0"/>
                      <a:pt x="5539" y="0"/>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1" name="Google Shape;681;p57"/>
            <p:cNvSpPr/>
            <p:nvPr/>
          </p:nvSpPr>
          <p:spPr>
            <a:xfrm>
              <a:off x="4735653" y="2458731"/>
              <a:ext cx="1729200" cy="1618500"/>
            </a:xfrm>
            <a:prstGeom prst="wedgeEllipse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Golos Text"/>
                  <a:ea typeface="Golos Text"/>
                  <a:cs typeface="Golos Text"/>
                  <a:sym typeface="Golos Text"/>
                </a:rPr>
                <a:t>Today is so hot</a:t>
              </a:r>
              <a:endParaRPr b="1">
                <a:latin typeface="Golos Text"/>
                <a:ea typeface="Golos Text"/>
                <a:cs typeface="Golos Text"/>
                <a:sym typeface="Golos Text"/>
              </a:endParaRPr>
            </a:p>
          </p:txBody>
        </p:sp>
        <p:sp>
          <p:nvSpPr>
            <p:cNvPr id="682" name="Google Shape;682;p57"/>
            <p:cNvSpPr/>
            <p:nvPr/>
          </p:nvSpPr>
          <p:spPr>
            <a:xfrm>
              <a:off x="7686425" y="1876213"/>
              <a:ext cx="552300" cy="467100"/>
            </a:xfrm>
            <a:prstGeom prst="wedgeEllipseCallout">
              <a:avLst>
                <a:gd name="adj1" fmla="val -20833"/>
                <a:gd name="adj2" fmla="val 625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a:t>
              </a:r>
              <a:endParaRPr>
                <a:latin typeface="Golos Text"/>
                <a:ea typeface="Golos Text"/>
                <a:cs typeface="Golos Text"/>
                <a:sym typeface="Golos Text"/>
              </a:endParaRPr>
            </a:p>
          </p:txBody>
        </p:sp>
      </p:grpSp>
      <p:sp>
        <p:nvSpPr>
          <p:cNvPr id="683" name="Google Shape;683;p57"/>
          <p:cNvSpPr txBox="1">
            <a:spLocks noGrp="1"/>
          </p:cNvSpPr>
          <p:nvPr>
            <p:ph type="body" idx="4294967295"/>
          </p:nvPr>
        </p:nvSpPr>
        <p:spPr>
          <a:xfrm>
            <a:off x="5068325" y="2496438"/>
            <a:ext cx="3469200" cy="1392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Học sinh học môn sinh học</a:t>
            </a:r>
            <a:endParaRPr>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Học sinh đến trường</a:t>
            </a:r>
            <a:endParaRPr>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Môn sinh học là một môn khoa học tự nhiên</a:t>
            </a:r>
            <a:endParaRPr>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Hoa lá sinh sôi nảy nở</a:t>
            </a:r>
            <a:endParaRPr>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58"/>
          <p:cNvSpPr txBox="1">
            <a:spLocks noGrp="1"/>
          </p:cNvSpPr>
          <p:nvPr>
            <p:ph type="title"/>
          </p:nvPr>
        </p:nvSpPr>
        <p:spPr>
          <a:xfrm>
            <a:off x="715100" y="5138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Similarity</a:t>
            </a:r>
            <a:endParaRPr/>
          </a:p>
        </p:txBody>
      </p:sp>
      <p:sp>
        <p:nvSpPr>
          <p:cNvPr id="689" name="Google Shape;689;p58"/>
          <p:cNvSpPr txBox="1">
            <a:spLocks noGrp="1"/>
          </p:cNvSpPr>
          <p:nvPr>
            <p:ph type="body" idx="1"/>
          </p:nvPr>
        </p:nvSpPr>
        <p:spPr>
          <a:xfrm>
            <a:off x="715100" y="1758150"/>
            <a:ext cx="4065300" cy="2083200"/>
          </a:xfrm>
          <a:prstGeom prst="rect">
            <a:avLst/>
          </a:prstGeom>
        </p:spPr>
        <p:txBody>
          <a:bodyPr spcFirstLastPara="1" wrap="square" lIns="91425" tIns="91425" rIns="91425" bIns="91425" anchor="t" anchorCtr="0">
            <a:noAutofit/>
          </a:bodyPr>
          <a:lstStyle/>
          <a:p>
            <a:pPr marL="0" lvl="0" indent="0" algn="l" rtl="0">
              <a:spcBef>
                <a:spcPts val="1500"/>
              </a:spcBef>
              <a:spcAft>
                <a:spcPts val="0"/>
              </a:spcAft>
              <a:buNone/>
            </a:pPr>
            <a:r>
              <a:rPr lang="en"/>
              <a:t>Define vector space whole similar word are close with each other</a:t>
            </a:r>
            <a:endParaRPr/>
          </a:p>
          <a:p>
            <a:pPr marL="0" lvl="0" indent="0" algn="l" rtl="0">
              <a:spcBef>
                <a:spcPts val="1500"/>
              </a:spcBef>
              <a:spcAft>
                <a:spcPts val="1500"/>
              </a:spcAft>
              <a:buNone/>
            </a:pPr>
            <a:r>
              <a:rPr lang="en"/>
              <a:t>king - man + women = queen</a:t>
            </a:r>
            <a:endParaRPr/>
          </a:p>
        </p:txBody>
      </p:sp>
      <p:pic>
        <p:nvPicPr>
          <p:cNvPr id="690" name="Google Shape;690;p58"/>
          <p:cNvPicPr preferRelativeResize="0"/>
          <p:nvPr/>
        </p:nvPicPr>
        <p:blipFill>
          <a:blip r:embed="rId3">
            <a:alphaModFix/>
          </a:blip>
          <a:stretch>
            <a:fillRect/>
          </a:stretch>
        </p:blipFill>
        <p:spPr>
          <a:xfrm>
            <a:off x="4941750" y="1193550"/>
            <a:ext cx="3763790" cy="3212400"/>
          </a:xfrm>
          <a:prstGeom prst="rect">
            <a:avLst/>
          </a:prstGeom>
          <a:noFill/>
          <a:ln>
            <a:noFill/>
          </a:ln>
        </p:spPr>
      </p:pic>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59"/>
          <p:cNvSpPr txBox="1">
            <a:spLocks noGrp="1"/>
          </p:cNvSpPr>
          <p:nvPr>
            <p:ph type="title"/>
          </p:nvPr>
        </p:nvSpPr>
        <p:spPr>
          <a:xfrm>
            <a:off x="715100" y="3064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One hot encoding</a:t>
            </a:r>
            <a:endParaRPr/>
          </a:p>
        </p:txBody>
      </p:sp>
      <p:sp>
        <p:nvSpPr>
          <p:cNvPr id="696" name="Google Shape;696;p59"/>
          <p:cNvSpPr txBox="1">
            <a:spLocks noGrp="1"/>
          </p:cNvSpPr>
          <p:nvPr>
            <p:ph type="body" idx="1"/>
          </p:nvPr>
        </p:nvSpPr>
        <p:spPr>
          <a:xfrm>
            <a:off x="760375" y="1233350"/>
            <a:ext cx="7405800" cy="396300"/>
          </a:xfrm>
          <a:prstGeom prst="rect">
            <a:avLst/>
          </a:prstGeom>
        </p:spPr>
        <p:txBody>
          <a:bodyPr spcFirstLastPara="1" wrap="square" lIns="91425" tIns="91425" rIns="91425" bIns="91425" anchor="t" anchorCtr="0">
            <a:noAutofit/>
          </a:bodyPr>
          <a:lstStyle/>
          <a:p>
            <a:pPr marL="0" marR="0" lvl="0" indent="0" algn="l" rtl="0">
              <a:lnSpc>
                <a:spcPct val="150000"/>
              </a:lnSpc>
              <a:spcBef>
                <a:spcPts val="0"/>
              </a:spcBef>
              <a:spcAft>
                <a:spcPts val="0"/>
              </a:spcAft>
              <a:buNone/>
            </a:pPr>
            <a:r>
              <a:rPr lang="en"/>
              <a:t>Example:Vocabulary V have v=|V|  is number of words in vocab</a:t>
            </a:r>
            <a:endParaRPr/>
          </a:p>
          <a:p>
            <a:pPr marL="0" marR="0" lvl="0" indent="0" algn="l" rtl="0">
              <a:lnSpc>
                <a:spcPct val="150000"/>
              </a:lnSpc>
              <a:spcBef>
                <a:spcPts val="0"/>
              </a:spcBef>
              <a:spcAft>
                <a:spcPts val="0"/>
              </a:spcAft>
              <a:buNone/>
            </a:pPr>
            <a:endParaRPr/>
          </a:p>
        </p:txBody>
      </p:sp>
      <p:pic>
        <p:nvPicPr>
          <p:cNvPr id="697" name="Google Shape;697;p59"/>
          <p:cNvPicPr preferRelativeResize="0"/>
          <p:nvPr/>
        </p:nvPicPr>
        <p:blipFill>
          <a:blip r:embed="rId3">
            <a:alphaModFix/>
          </a:blip>
          <a:stretch>
            <a:fillRect/>
          </a:stretch>
        </p:blipFill>
        <p:spPr>
          <a:xfrm>
            <a:off x="1598575" y="1709625"/>
            <a:ext cx="2657802" cy="3209050"/>
          </a:xfrm>
          <a:prstGeom prst="rect">
            <a:avLst/>
          </a:prstGeom>
          <a:noFill/>
          <a:ln>
            <a:noFill/>
          </a:ln>
        </p:spPr>
      </p:pic>
      <p:sp>
        <p:nvSpPr>
          <p:cNvPr id="698" name="Google Shape;698;p59"/>
          <p:cNvSpPr txBox="1">
            <a:spLocks noGrp="1"/>
          </p:cNvSpPr>
          <p:nvPr>
            <p:ph type="body" idx="1"/>
          </p:nvPr>
        </p:nvSpPr>
        <p:spPr>
          <a:xfrm>
            <a:off x="5201250" y="2444475"/>
            <a:ext cx="2408100" cy="14658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t>Issues:</a:t>
            </a:r>
            <a:endParaRPr/>
          </a:p>
          <a:p>
            <a:pPr marL="0" lvl="0" indent="0" algn="l" rtl="0">
              <a:lnSpc>
                <a:spcPct val="150000"/>
              </a:lnSpc>
              <a:spcBef>
                <a:spcPts val="0"/>
              </a:spcBef>
              <a:spcAft>
                <a:spcPts val="0"/>
              </a:spcAft>
              <a:buNone/>
            </a:pPr>
            <a:r>
              <a:rPr lang="en"/>
              <a:t>•Long sparse vector</a:t>
            </a:r>
            <a:endParaRPr/>
          </a:p>
          <a:p>
            <a:pPr marL="0" lvl="0" indent="0" algn="l" rtl="0">
              <a:lnSpc>
                <a:spcPct val="150000"/>
              </a:lnSpc>
              <a:spcBef>
                <a:spcPts val="0"/>
              </a:spcBef>
              <a:spcAft>
                <a:spcPts val="0"/>
              </a:spcAft>
              <a:buNone/>
            </a:pPr>
            <a:r>
              <a:rPr lang="en"/>
              <a:t>•No notion of similarity</a:t>
            </a:r>
            <a:endParaRPr/>
          </a:p>
          <a:p>
            <a:pPr marL="0" lvl="0" indent="0" algn="l" rtl="0">
              <a:lnSpc>
                <a:spcPct val="150000"/>
              </a:lnSpc>
              <a:spcBef>
                <a:spcPts val="0"/>
              </a:spcBef>
              <a:spcAft>
                <a:spcPts val="0"/>
              </a:spcAft>
              <a:buNone/>
            </a:pPr>
            <a:r>
              <a:rPr lang="en"/>
              <a:t>•No notion of meaning</a:t>
            </a:r>
            <a:endParaRPr>
              <a:solidFill>
                <a:srgbClr val="3C3C3B"/>
              </a:solidFill>
              <a:latin typeface="Arial"/>
              <a:ea typeface="Arial"/>
              <a:cs typeface="Arial"/>
              <a:sym typeface="Arial"/>
            </a:endParaRPr>
          </a:p>
          <a:p>
            <a:pPr marL="0" lvl="0" indent="0" algn="l" rtl="0">
              <a:spcBef>
                <a:spcPts val="0"/>
              </a:spcBef>
              <a:spcAft>
                <a:spcPts val="0"/>
              </a:spcAft>
              <a:buNone/>
            </a:pPr>
            <a:endParaRPr sz="1100">
              <a:solidFill>
                <a:srgbClr val="3C3C3B"/>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60"/>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 Embedding</a:t>
            </a:r>
            <a:endParaRPr sz="3000"/>
          </a:p>
        </p:txBody>
      </p:sp>
      <p:graphicFrame>
        <p:nvGraphicFramePr>
          <p:cNvPr id="704" name="Google Shape;704;p60"/>
          <p:cNvGraphicFramePr/>
          <p:nvPr/>
        </p:nvGraphicFramePr>
        <p:xfrm>
          <a:off x="715100" y="861400"/>
          <a:ext cx="7837500" cy="2458100"/>
        </p:xfrm>
        <a:graphic>
          <a:graphicData uri="http://schemas.openxmlformats.org/drawingml/2006/table">
            <a:tbl>
              <a:tblPr>
                <a:noFill/>
                <a:tableStyleId>{61315BB9-0D7E-4E61-AD38-CF0247EF620F}</a:tableStyleId>
              </a:tblPr>
              <a:tblGrid>
                <a:gridCol w="2612500">
                  <a:extLst>
                    <a:ext uri="{9D8B030D-6E8A-4147-A177-3AD203B41FA5}">
                      <a16:colId xmlns:a16="http://schemas.microsoft.com/office/drawing/2014/main" xmlns="" val="20000"/>
                    </a:ext>
                  </a:extLst>
                </a:gridCol>
                <a:gridCol w="2612500">
                  <a:extLst>
                    <a:ext uri="{9D8B030D-6E8A-4147-A177-3AD203B41FA5}">
                      <a16:colId xmlns:a16="http://schemas.microsoft.com/office/drawing/2014/main" xmlns="" val="20001"/>
                    </a:ext>
                  </a:extLst>
                </a:gridCol>
                <a:gridCol w="2612500">
                  <a:extLst>
                    <a:ext uri="{9D8B030D-6E8A-4147-A177-3AD203B41FA5}">
                      <a16:colId xmlns:a16="http://schemas.microsoft.com/office/drawing/2014/main" xmlns="" val="20002"/>
                    </a:ext>
                  </a:extLst>
                </a:gridCol>
              </a:tblGrid>
              <a:tr h="522100">
                <a:tc>
                  <a:txBody>
                    <a:bodyPr/>
                    <a:lstStyle/>
                    <a:p>
                      <a:pPr marL="0" lvl="0" indent="0" algn="ctr" rtl="0">
                        <a:lnSpc>
                          <a:spcPct val="115000"/>
                        </a:lnSpc>
                        <a:spcBef>
                          <a:spcPts val="0"/>
                        </a:spcBef>
                        <a:spcAft>
                          <a:spcPts val="0"/>
                        </a:spcAft>
                        <a:buNone/>
                      </a:pPr>
                      <a:r>
                        <a:rPr lang="en" b="1">
                          <a:solidFill>
                            <a:srgbClr val="FFFFFF"/>
                          </a:solidFill>
                        </a:rPr>
                        <a:t>Word</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tc>
                  <a:txBody>
                    <a:bodyPr/>
                    <a:lstStyle/>
                    <a:p>
                      <a:pPr marL="0" lvl="0" indent="0" algn="ctr" rtl="0">
                        <a:lnSpc>
                          <a:spcPct val="115000"/>
                        </a:lnSpc>
                        <a:spcBef>
                          <a:spcPts val="0"/>
                        </a:spcBef>
                        <a:spcAft>
                          <a:spcPts val="0"/>
                        </a:spcAft>
                        <a:buNone/>
                      </a:pPr>
                      <a:r>
                        <a:rPr lang="en" b="1">
                          <a:solidFill>
                            <a:srgbClr val="FFFFFF"/>
                          </a:solidFill>
                        </a:rPr>
                        <a:t>“Royalty” Feature</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tc>
                  <a:txBody>
                    <a:bodyPr/>
                    <a:lstStyle/>
                    <a:p>
                      <a:pPr marL="0" lvl="0" indent="0" algn="ctr" rtl="0">
                        <a:lnSpc>
                          <a:spcPct val="115000"/>
                        </a:lnSpc>
                        <a:spcBef>
                          <a:spcPts val="0"/>
                        </a:spcBef>
                        <a:spcAft>
                          <a:spcPts val="0"/>
                        </a:spcAft>
                        <a:buNone/>
                      </a:pPr>
                      <a:r>
                        <a:rPr lang="en" b="1">
                          <a:solidFill>
                            <a:srgbClr val="FFFFFF"/>
                          </a:solidFill>
                        </a:rPr>
                        <a:t>“Masculinity” Feature</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extLst>
                  <a:ext uri="{0D108BD9-81ED-4DB2-BD59-A6C34878D82A}">
                    <a16:rowId xmlns:a16="http://schemas.microsoft.com/office/drawing/2014/main" xmlns="" val="10000"/>
                  </a:ext>
                </a:extLst>
              </a:tr>
              <a:tr h="484000">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Queen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0.958123</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0.03591294</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xmlns="" val="10001"/>
                  </a:ext>
                </a:extLst>
              </a:tr>
              <a:tr h="484000">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King</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0.94981289</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0.92959219</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xmlns="" val="10002"/>
                  </a:ext>
                </a:extLst>
              </a:tr>
              <a:tr h="484000">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Man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0.051231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0.9592109321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xmlns="" val="10003"/>
                  </a:ext>
                </a:extLst>
              </a:tr>
              <a:tr h="484000">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Woman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0.0912987</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0.04912983189</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xmlns="" val="10004"/>
                  </a:ext>
                </a:extLst>
              </a:tr>
            </a:tbl>
          </a:graphicData>
        </a:graphic>
      </p:graphicFrame>
      <p:sp>
        <p:nvSpPr>
          <p:cNvPr id="705" name="Google Shape;705;p60"/>
          <p:cNvSpPr txBox="1">
            <a:spLocks noGrp="1"/>
          </p:cNvSpPr>
          <p:nvPr>
            <p:ph type="body" idx="4294967295"/>
          </p:nvPr>
        </p:nvSpPr>
        <p:spPr>
          <a:xfrm>
            <a:off x="715100" y="3669900"/>
            <a:ext cx="78375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this example, we could identify the concept of Masculinity by the vector &lt;0,1&gt; and Royalty by &lt;1,0&gt;.</a:t>
            </a:r>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709"/>
        <p:cNvGrpSpPr/>
        <p:nvPr/>
      </p:nvGrpSpPr>
      <p:grpSpPr>
        <a:xfrm>
          <a:off x="0" y="0"/>
          <a:ext cx="0" cy="0"/>
          <a:chOff x="0" y="0"/>
          <a:chExt cx="0" cy="0"/>
        </a:xfrm>
      </p:grpSpPr>
      <p:sp>
        <p:nvSpPr>
          <p:cNvPr id="710" name="Google Shape;710;p61"/>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 Embedding</a:t>
            </a:r>
            <a:endParaRPr sz="3000"/>
          </a:p>
        </p:txBody>
      </p:sp>
      <p:sp>
        <p:nvSpPr>
          <p:cNvPr id="711" name="Google Shape;711;p61"/>
          <p:cNvSpPr txBox="1">
            <a:spLocks noGrp="1"/>
          </p:cNvSpPr>
          <p:nvPr>
            <p:ph type="body" idx="4294967295"/>
          </p:nvPr>
        </p:nvSpPr>
        <p:spPr>
          <a:xfrm>
            <a:off x="715100" y="3669900"/>
            <a:ext cx="78375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However, in real world examples, it is rarely this simple. In general, we do not know exactly what each of the N features mean</a:t>
            </a:r>
            <a:endParaRPr/>
          </a:p>
        </p:txBody>
      </p:sp>
      <p:graphicFrame>
        <p:nvGraphicFramePr>
          <p:cNvPr id="712" name="Google Shape;712;p61"/>
          <p:cNvGraphicFramePr/>
          <p:nvPr/>
        </p:nvGraphicFramePr>
        <p:xfrm>
          <a:off x="715100" y="1066800"/>
          <a:ext cx="7976600" cy="2400375"/>
        </p:xfrm>
        <a:graphic>
          <a:graphicData uri="http://schemas.openxmlformats.org/drawingml/2006/table">
            <a:tbl>
              <a:tblPr>
                <a:noFill/>
                <a:tableStyleId>{61315BB9-0D7E-4E61-AD38-CF0247EF620F}</a:tableStyleId>
              </a:tblPr>
              <a:tblGrid>
                <a:gridCol w="1994150">
                  <a:extLst>
                    <a:ext uri="{9D8B030D-6E8A-4147-A177-3AD203B41FA5}">
                      <a16:colId xmlns:a16="http://schemas.microsoft.com/office/drawing/2014/main" xmlns="" val="20000"/>
                    </a:ext>
                  </a:extLst>
                </a:gridCol>
                <a:gridCol w="1994150">
                  <a:extLst>
                    <a:ext uri="{9D8B030D-6E8A-4147-A177-3AD203B41FA5}">
                      <a16:colId xmlns:a16="http://schemas.microsoft.com/office/drawing/2014/main" xmlns="" val="20001"/>
                    </a:ext>
                  </a:extLst>
                </a:gridCol>
                <a:gridCol w="1994150">
                  <a:extLst>
                    <a:ext uri="{9D8B030D-6E8A-4147-A177-3AD203B41FA5}">
                      <a16:colId xmlns:a16="http://schemas.microsoft.com/office/drawing/2014/main" xmlns="" val="20002"/>
                    </a:ext>
                  </a:extLst>
                </a:gridCol>
                <a:gridCol w="1994150">
                  <a:extLst>
                    <a:ext uri="{9D8B030D-6E8A-4147-A177-3AD203B41FA5}">
                      <a16:colId xmlns:a16="http://schemas.microsoft.com/office/drawing/2014/main" xmlns="" val="20003"/>
                    </a:ext>
                  </a:extLst>
                </a:gridCol>
              </a:tblGrid>
              <a:tr h="480075">
                <a:tc>
                  <a:txBody>
                    <a:bodyPr/>
                    <a:lstStyle/>
                    <a:p>
                      <a:pPr marL="0" lvl="0" indent="0" algn="ctr" rtl="0">
                        <a:lnSpc>
                          <a:spcPct val="115000"/>
                        </a:lnSpc>
                        <a:spcBef>
                          <a:spcPts val="0"/>
                        </a:spcBef>
                        <a:spcAft>
                          <a:spcPts val="0"/>
                        </a:spcAft>
                        <a:buNone/>
                      </a:pPr>
                      <a:r>
                        <a:rPr lang="en" b="1">
                          <a:solidFill>
                            <a:srgbClr val="FFFFFF"/>
                          </a:solidFill>
                        </a:rPr>
                        <a:t>Word</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tc>
                  <a:txBody>
                    <a:bodyPr/>
                    <a:lstStyle/>
                    <a:p>
                      <a:pPr marL="0" lvl="0" indent="0" algn="ctr" rtl="0">
                        <a:lnSpc>
                          <a:spcPct val="115000"/>
                        </a:lnSpc>
                        <a:spcBef>
                          <a:spcPts val="0"/>
                        </a:spcBef>
                        <a:spcAft>
                          <a:spcPts val="0"/>
                        </a:spcAft>
                        <a:buNone/>
                      </a:pPr>
                      <a:r>
                        <a:rPr lang="en" b="1">
                          <a:solidFill>
                            <a:srgbClr val="FFFFFF"/>
                          </a:solidFill>
                        </a:rPr>
                        <a:t>Feature 1</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tc>
                  <a:txBody>
                    <a:bodyPr/>
                    <a:lstStyle/>
                    <a:p>
                      <a:pPr marL="0" lvl="0" indent="0" algn="ctr" rtl="0">
                        <a:lnSpc>
                          <a:spcPct val="115000"/>
                        </a:lnSpc>
                        <a:spcBef>
                          <a:spcPts val="0"/>
                        </a:spcBef>
                        <a:spcAft>
                          <a:spcPts val="0"/>
                        </a:spcAft>
                        <a:buNone/>
                      </a:pPr>
                      <a:r>
                        <a:rPr lang="en" b="1">
                          <a:solidFill>
                            <a:srgbClr val="FFFFFF"/>
                          </a:solidFill>
                        </a:rPr>
                        <a:t>Feature 2</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tc>
                  <a:txBody>
                    <a:bodyPr/>
                    <a:lstStyle/>
                    <a:p>
                      <a:pPr marL="0" lvl="0" indent="0" algn="ctr" rtl="0">
                        <a:lnSpc>
                          <a:spcPct val="115000"/>
                        </a:lnSpc>
                        <a:spcBef>
                          <a:spcPts val="0"/>
                        </a:spcBef>
                        <a:spcAft>
                          <a:spcPts val="0"/>
                        </a:spcAft>
                        <a:buNone/>
                      </a:pPr>
                      <a:r>
                        <a:rPr lang="en" b="1">
                          <a:solidFill>
                            <a:srgbClr val="FFFFFF"/>
                          </a:solidFill>
                        </a:rPr>
                        <a:t>Feature 3</a:t>
                      </a:r>
                      <a:endParaRPr b="1">
                        <a:solidFill>
                          <a:srgbClr val="FFFFFF"/>
                        </a:solidFill>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solidFill>
                      <a:srgbClr val="191919"/>
                    </a:solidFill>
                  </a:tcPr>
                </a:tc>
                <a:extLst>
                  <a:ext uri="{0D108BD9-81ED-4DB2-BD59-A6C34878D82A}">
                    <a16:rowId xmlns:a16="http://schemas.microsoft.com/office/drawing/2014/main" xmlns="" val="10000"/>
                  </a:ext>
                </a:extLst>
              </a:tr>
              <a:tr h="480075">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Queen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0.854712</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0.32145</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0.123512</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xmlns="" val="10001"/>
                  </a:ext>
                </a:extLst>
              </a:tr>
              <a:tr h="480075">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King</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0.9521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0.23151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0.721385</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xmlns="" val="10002"/>
                  </a:ext>
                </a:extLst>
              </a:tr>
              <a:tr h="480075">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Man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0.12351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0.067231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0.85921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xmlns="" val="10003"/>
                  </a:ext>
                </a:extLst>
              </a:tr>
              <a:tr h="480075">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Woman</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0.23131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0.123151</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Golos Text"/>
                          <a:ea typeface="Golos Text"/>
                          <a:cs typeface="Golos Text"/>
                          <a:sym typeface="Golos Text"/>
                        </a:rPr>
                        <a:t>0.011249</a:t>
                      </a:r>
                      <a:endParaRPr>
                        <a:solidFill>
                          <a:schemeClr val="dk1"/>
                        </a:solidFill>
                        <a:latin typeface="Golos Text"/>
                        <a:ea typeface="Golos Text"/>
                        <a:cs typeface="Golos Text"/>
                        <a:sym typeface="Golos Text"/>
                      </a:endParaRPr>
                    </a:p>
                  </a:txBody>
                  <a:tcPr marL="91425" marR="91425" marT="91425" marB="91425">
                    <a:lnL w="19050" cap="flat" cmpd="sng">
                      <a:solidFill>
                        <a:srgbClr val="000000"/>
                      </a:solidFill>
                      <a:prstDash val="solid"/>
                      <a:round/>
                      <a:headEnd type="none" w="sm" len="sm"/>
                      <a:tailEnd type="none" w="sm" len="sm"/>
                    </a:lnL>
                    <a:lnR w="19050" cap="flat" cmpd="sng">
                      <a:solidFill>
                        <a:srgbClr val="000000"/>
                      </a:solidFill>
                      <a:prstDash val="solid"/>
                      <a:round/>
                      <a:headEnd type="none" w="sm" len="sm"/>
                      <a:tailEnd type="none" w="sm" len="sm"/>
                    </a:lnR>
                    <a:lnT w="19050" cap="flat" cmpd="sng">
                      <a:solidFill>
                        <a:srgbClr val="000000"/>
                      </a:solidFill>
                      <a:prstDash val="solid"/>
                      <a:round/>
                      <a:headEnd type="none" w="sm" len="sm"/>
                      <a:tailEnd type="none" w="sm" len="sm"/>
                    </a:lnT>
                    <a:lnB w="19050" cap="flat" cmpd="sng">
                      <a:solidFill>
                        <a:srgbClr val="000000"/>
                      </a:solidFill>
                      <a:prstDash val="solid"/>
                      <a:round/>
                      <a:headEnd type="none" w="sm" len="sm"/>
                      <a:tailEnd type="none" w="sm" len="sm"/>
                    </a:lnB>
                  </a:tcPr>
                </a:tc>
                <a:extLst>
                  <a:ext uri="{0D108BD9-81ED-4DB2-BD59-A6C34878D82A}">
                    <a16:rowId xmlns:a16="http://schemas.microsoft.com/office/drawing/2014/main" xmlns="" val="10004"/>
                  </a:ext>
                </a:extLst>
              </a:tr>
            </a:tbl>
          </a:graphicData>
        </a:graphic>
      </p:graphicFrame>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62"/>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Word2Vec</a:t>
            </a:r>
            <a:endParaRPr/>
          </a:p>
        </p:txBody>
      </p:sp>
      <p:sp>
        <p:nvSpPr>
          <p:cNvPr id="718" name="Google Shape;718;p62"/>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03</a:t>
            </a:r>
            <a:endParaRPr dirty="0"/>
          </a:p>
        </p:txBody>
      </p:sp>
      <p:cxnSp>
        <p:nvCxnSpPr>
          <p:cNvPr id="719" name="Google Shape;719;p62"/>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720" name="Google Shape;720;p62"/>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63"/>
          <p:cNvSpPr txBox="1">
            <a:spLocks noGrp="1"/>
          </p:cNvSpPr>
          <p:nvPr>
            <p:ph type="title"/>
          </p:nvPr>
        </p:nvSpPr>
        <p:spPr>
          <a:xfrm>
            <a:off x="715100" y="5138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Word2Vec</a:t>
            </a:r>
            <a:endParaRPr/>
          </a:p>
        </p:txBody>
      </p:sp>
      <p:sp>
        <p:nvSpPr>
          <p:cNvPr id="726" name="Google Shape;726;p63"/>
          <p:cNvSpPr txBox="1">
            <a:spLocks noGrp="1"/>
          </p:cNvSpPr>
          <p:nvPr>
            <p:ph type="body" idx="1"/>
          </p:nvPr>
        </p:nvSpPr>
        <p:spPr>
          <a:xfrm>
            <a:off x="715050" y="1193550"/>
            <a:ext cx="7713900" cy="3212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t>Word2Vec is a collection of algorithms developed by Google to generate word embeddings based on word context. Both algorithms utilize a neural network to optimize the embeddings. The first model type is called a Continuous Bag of Words (CBOW), and predicts a word given the words surrounding it. The second model type is called Skip-Gram  and does the opposite; given a word, predict the words surrounding it. </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(a)</a:t>
            </a:r>
            <a:r>
              <a:rPr lang="en" sz="2000">
                <a:latin typeface="Golos Text Medium"/>
                <a:ea typeface="Golos Text Medium"/>
                <a:cs typeface="Golos Text Medium"/>
                <a:sym typeface="Golos Text Medium"/>
              </a:rPr>
              <a:t> Continuous Bag of Words (CBOW)</a:t>
            </a:r>
            <a:endParaRPr sz="2000">
              <a:latin typeface="Golos Text Medium"/>
              <a:ea typeface="Golos Text Medium"/>
              <a:cs typeface="Golos Text Medium"/>
              <a:sym typeface="Golos Text Medium"/>
            </a:endParaRPr>
          </a:p>
          <a:p>
            <a:pPr marL="0" lvl="0" indent="0" algn="l" rtl="0">
              <a:spcBef>
                <a:spcPts val="1000"/>
              </a:spcBef>
              <a:spcAft>
                <a:spcPts val="0"/>
              </a:spcAft>
              <a:buNone/>
            </a:pPr>
            <a:r>
              <a:rPr lang="en"/>
              <a:t>Predict target word from context words.</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Skip-Gram</a:t>
            </a:r>
            <a:endParaRPr sz="2000">
              <a:latin typeface="Golos Text Medium"/>
              <a:ea typeface="Golos Text Medium"/>
              <a:cs typeface="Golos Text Medium"/>
              <a:sym typeface="Golos Text Medium"/>
            </a:endParaRPr>
          </a:p>
          <a:p>
            <a:pPr marL="0" lvl="0" indent="0" algn="l" rtl="0">
              <a:spcBef>
                <a:spcPts val="1000"/>
              </a:spcBef>
              <a:spcAft>
                <a:spcPts val="1000"/>
              </a:spcAft>
              <a:buNone/>
            </a:pPr>
            <a:r>
              <a:rPr lang="en"/>
              <a:t>Predict context words from target word</a:t>
            </a:r>
            <a:endParaRP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p64"/>
          <p:cNvSpPr txBox="1">
            <a:spLocks noGrp="1"/>
          </p:cNvSpPr>
          <p:nvPr>
            <p:ph type="title"/>
          </p:nvPr>
        </p:nvSpPr>
        <p:spPr>
          <a:xfrm>
            <a:off x="715100" y="3064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CBOW</a:t>
            </a:r>
            <a:endParaRPr/>
          </a:p>
        </p:txBody>
      </p:sp>
      <p:pic>
        <p:nvPicPr>
          <p:cNvPr id="732" name="Google Shape;732;p64"/>
          <p:cNvPicPr preferRelativeResize="0"/>
          <p:nvPr/>
        </p:nvPicPr>
        <p:blipFill>
          <a:blip r:embed="rId3">
            <a:alphaModFix/>
          </a:blip>
          <a:stretch>
            <a:fillRect/>
          </a:stretch>
        </p:blipFill>
        <p:spPr>
          <a:xfrm>
            <a:off x="4156300" y="152400"/>
            <a:ext cx="3859206" cy="4838700"/>
          </a:xfrm>
          <a:prstGeom prst="rect">
            <a:avLst/>
          </a:prstGeom>
          <a:noFill/>
          <a:ln>
            <a:noFill/>
          </a:ln>
        </p:spPr>
      </p:pic>
      <p:sp>
        <p:nvSpPr>
          <p:cNvPr id="733" name="Google Shape;733;p64"/>
          <p:cNvSpPr/>
          <p:nvPr/>
        </p:nvSpPr>
        <p:spPr>
          <a:xfrm>
            <a:off x="3395050" y="152400"/>
            <a:ext cx="3984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0000</a:t>
            </a:r>
            <a:endParaRPr>
              <a:latin typeface="Golos Text"/>
              <a:ea typeface="Golos Text"/>
              <a:cs typeface="Golos Text"/>
              <a:sym typeface="Golos Text"/>
            </a:endParaRPr>
          </a:p>
        </p:txBody>
      </p:sp>
      <p:sp>
        <p:nvSpPr>
          <p:cNvPr id="734" name="Google Shape;734;p64"/>
          <p:cNvSpPr/>
          <p:nvPr/>
        </p:nvSpPr>
        <p:spPr>
          <a:xfrm>
            <a:off x="3395050" y="1776750"/>
            <a:ext cx="3984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100</a:t>
            </a:r>
            <a:endParaRPr>
              <a:latin typeface="Golos Text"/>
              <a:ea typeface="Golos Text"/>
              <a:cs typeface="Golos Text"/>
              <a:sym typeface="Golos Text"/>
            </a:endParaRPr>
          </a:p>
        </p:txBody>
      </p:sp>
      <p:sp>
        <p:nvSpPr>
          <p:cNvPr id="735" name="Google Shape;735;p64"/>
          <p:cNvSpPr/>
          <p:nvPr/>
        </p:nvSpPr>
        <p:spPr>
          <a:xfrm>
            <a:off x="3395050" y="3459600"/>
            <a:ext cx="3984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10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000</a:t>
            </a:r>
            <a:endParaRPr>
              <a:latin typeface="Golos Text"/>
              <a:ea typeface="Golos Text"/>
              <a:cs typeface="Golos Text"/>
              <a:sym typeface="Golos Text"/>
            </a:endParaRPr>
          </a:p>
        </p:txBody>
      </p:sp>
      <p:sp>
        <p:nvSpPr>
          <p:cNvPr id="736" name="Google Shape;736;p64"/>
          <p:cNvSpPr txBox="1">
            <a:spLocks noGrp="1"/>
          </p:cNvSpPr>
          <p:nvPr>
            <p:ph type="body" idx="1"/>
          </p:nvPr>
        </p:nvSpPr>
        <p:spPr>
          <a:xfrm>
            <a:off x="715050" y="1013800"/>
            <a:ext cx="1973700" cy="3938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Em yêu trường em</a:t>
            </a:r>
            <a:endParaRPr>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Tôi thích phở</a:t>
            </a:r>
            <a:endParaRPr>
              <a:latin typeface="Times New Roman"/>
              <a:ea typeface="Times New Roman"/>
              <a:cs typeface="Times New Roman"/>
              <a:sym typeface="Times New Roman"/>
            </a:endParaRPr>
          </a:p>
          <a:p>
            <a:pPr marL="0" lvl="0" indent="0" algn="l" rtl="0">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'em',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'phở',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'thích',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'trường',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'tôi',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'yêu', </a:t>
            </a:r>
            <a:endParaRPr>
              <a:latin typeface="Times New Roman"/>
              <a:ea typeface="Times New Roman"/>
              <a:cs typeface="Times New Roman"/>
              <a:sym typeface="Times New Roman"/>
            </a:endParaRPr>
          </a:p>
          <a:p>
            <a:pPr marL="0" lvl="0" indent="0" algn="l" rtl="0">
              <a:spcBef>
                <a:spcPts val="0"/>
              </a:spcBef>
              <a:spcAft>
                <a:spcPts val="0"/>
              </a:spcAft>
              <a:buNone/>
            </a:pPr>
            <a:r>
              <a:rPr lang="en">
                <a:latin typeface="Times New Roman"/>
                <a:ea typeface="Times New Roman"/>
                <a:cs typeface="Times New Roman"/>
                <a:sym typeface="Times New Roman"/>
              </a:rPr>
              <a:t>}</a:t>
            </a:r>
            <a:r>
              <a:rPr lang="en" sz="1050">
                <a:solidFill>
                  <a:srgbClr val="F8F8F2"/>
                </a:solidFill>
                <a:latin typeface="Courier New"/>
                <a:ea typeface="Courier New"/>
                <a:cs typeface="Courier New"/>
                <a:sym typeface="Courier New"/>
              </a:rPr>
              <a:t>ở'}</a:t>
            </a:r>
            <a:endParaRPr>
              <a:latin typeface="Times New Roman"/>
              <a:ea typeface="Times New Roman"/>
              <a:cs typeface="Times New Roman"/>
              <a:sym typeface="Times New Roman"/>
            </a:endParaRPr>
          </a:p>
        </p:txBody>
      </p:sp>
      <p:sp>
        <p:nvSpPr>
          <p:cNvPr id="737" name="Google Shape;737;p64"/>
          <p:cNvSpPr/>
          <p:nvPr/>
        </p:nvSpPr>
        <p:spPr>
          <a:xfrm>
            <a:off x="8182825" y="1806000"/>
            <a:ext cx="7440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0.09</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0.05</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0.64</a:t>
            </a:r>
            <a:endParaRPr>
              <a:latin typeface="Golos Text"/>
              <a:ea typeface="Golos Text"/>
              <a:cs typeface="Golos Text"/>
              <a:sym typeface="Golos Text"/>
            </a:endParaRP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65"/>
          <p:cNvSpPr txBox="1">
            <a:spLocks noGrp="1"/>
          </p:cNvSpPr>
          <p:nvPr>
            <p:ph type="title"/>
          </p:nvPr>
        </p:nvSpPr>
        <p:spPr>
          <a:xfrm>
            <a:off x="715100" y="3064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Skip-Gram</a:t>
            </a:r>
            <a:endParaRPr/>
          </a:p>
        </p:txBody>
      </p:sp>
      <p:pic>
        <p:nvPicPr>
          <p:cNvPr id="743" name="Google Shape;743;p65"/>
          <p:cNvPicPr preferRelativeResize="0"/>
          <p:nvPr/>
        </p:nvPicPr>
        <p:blipFill>
          <a:blip r:embed="rId3">
            <a:alphaModFix/>
          </a:blip>
          <a:stretch>
            <a:fillRect/>
          </a:stretch>
        </p:blipFill>
        <p:spPr>
          <a:xfrm>
            <a:off x="4337375" y="152400"/>
            <a:ext cx="3695957" cy="4838700"/>
          </a:xfrm>
          <a:prstGeom prst="rect">
            <a:avLst/>
          </a:prstGeom>
          <a:noFill/>
          <a:ln>
            <a:noFill/>
          </a:ln>
        </p:spPr>
      </p:pic>
      <p:sp>
        <p:nvSpPr>
          <p:cNvPr id="744" name="Google Shape;744;p65"/>
          <p:cNvSpPr txBox="1">
            <a:spLocks noGrp="1"/>
          </p:cNvSpPr>
          <p:nvPr>
            <p:ph type="body" idx="1"/>
          </p:nvPr>
        </p:nvSpPr>
        <p:spPr>
          <a:xfrm>
            <a:off x="715050" y="1013800"/>
            <a:ext cx="1973700" cy="3938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Em yêu trường em</a:t>
            </a:r>
            <a:endParaRPr>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
                <a:latin typeface="Times New Roman"/>
                <a:ea typeface="Times New Roman"/>
                <a:cs typeface="Times New Roman"/>
                <a:sym typeface="Times New Roman"/>
              </a:rPr>
              <a:t>Tôi thích phở</a:t>
            </a:r>
            <a:endParaRPr>
              <a:latin typeface="Times New Roman"/>
              <a:ea typeface="Times New Roman"/>
              <a:cs typeface="Times New Roman"/>
              <a:sym typeface="Times New Roman"/>
            </a:endParaRPr>
          </a:p>
          <a:p>
            <a:pPr marL="0" lvl="0" indent="0" algn="l" rtl="0">
              <a:spcBef>
                <a:spcPts val="0"/>
              </a:spcBef>
              <a:spcAft>
                <a:spcPts val="0"/>
              </a:spcAft>
              <a:buNone/>
            </a:pPr>
            <a:r>
              <a:rPr lang="en">
                <a:latin typeface="Times New Roman"/>
                <a:ea typeface="Times New Roman"/>
                <a:cs typeface="Times New Roman"/>
                <a:sym typeface="Times New Roman"/>
              </a:rPr>
              <a:t>{</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'em',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'phở',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'thích',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'trường',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'tôi', </a:t>
            </a:r>
            <a:endParaRPr>
              <a:latin typeface="Times New Roman"/>
              <a:ea typeface="Times New Roman"/>
              <a:cs typeface="Times New Roman"/>
              <a:sym typeface="Times New Roman"/>
            </a:endParaRPr>
          </a:p>
          <a:p>
            <a:pPr marL="0" lvl="0" indent="457200" algn="l" rtl="0">
              <a:spcBef>
                <a:spcPts val="0"/>
              </a:spcBef>
              <a:spcAft>
                <a:spcPts val="0"/>
              </a:spcAft>
              <a:buNone/>
            </a:pPr>
            <a:r>
              <a:rPr lang="en">
                <a:latin typeface="Times New Roman"/>
                <a:ea typeface="Times New Roman"/>
                <a:cs typeface="Times New Roman"/>
                <a:sym typeface="Times New Roman"/>
              </a:rPr>
              <a:t>'yêu', </a:t>
            </a:r>
            <a:endParaRPr>
              <a:latin typeface="Times New Roman"/>
              <a:ea typeface="Times New Roman"/>
              <a:cs typeface="Times New Roman"/>
              <a:sym typeface="Times New Roman"/>
            </a:endParaRPr>
          </a:p>
          <a:p>
            <a:pPr marL="0" lvl="0" indent="0" algn="l" rtl="0">
              <a:spcBef>
                <a:spcPts val="0"/>
              </a:spcBef>
              <a:spcAft>
                <a:spcPts val="0"/>
              </a:spcAft>
              <a:buNone/>
            </a:pPr>
            <a:r>
              <a:rPr lang="en">
                <a:latin typeface="Times New Roman"/>
                <a:ea typeface="Times New Roman"/>
                <a:cs typeface="Times New Roman"/>
                <a:sym typeface="Times New Roman"/>
              </a:rPr>
              <a:t>}</a:t>
            </a:r>
            <a:r>
              <a:rPr lang="en" sz="1050">
                <a:solidFill>
                  <a:srgbClr val="F8F8F2"/>
                </a:solidFill>
                <a:latin typeface="Courier New"/>
                <a:ea typeface="Courier New"/>
                <a:cs typeface="Courier New"/>
                <a:sym typeface="Courier New"/>
              </a:rPr>
              <a:t>ở'}</a:t>
            </a:r>
            <a:endParaRPr>
              <a:latin typeface="Times New Roman"/>
              <a:ea typeface="Times New Roman"/>
              <a:cs typeface="Times New Roman"/>
              <a:sym typeface="Times New Roman"/>
            </a:endParaRPr>
          </a:p>
        </p:txBody>
      </p:sp>
      <p:sp>
        <p:nvSpPr>
          <p:cNvPr id="745" name="Google Shape;745;p65"/>
          <p:cNvSpPr/>
          <p:nvPr/>
        </p:nvSpPr>
        <p:spPr>
          <a:xfrm>
            <a:off x="8175275" y="152400"/>
            <a:ext cx="7332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0.7</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0.04</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0.09</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0.05</a:t>
            </a:r>
            <a:endParaRPr>
              <a:latin typeface="Golos Text"/>
              <a:ea typeface="Golos Text"/>
              <a:cs typeface="Golos Text"/>
              <a:sym typeface="Golos Text"/>
            </a:endParaRPr>
          </a:p>
        </p:txBody>
      </p:sp>
      <p:sp>
        <p:nvSpPr>
          <p:cNvPr id="746" name="Google Shape;746;p65"/>
          <p:cNvSpPr/>
          <p:nvPr/>
        </p:nvSpPr>
        <p:spPr>
          <a:xfrm>
            <a:off x="8175275" y="1776750"/>
            <a:ext cx="7332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0.05</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0.03</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0.69</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0.11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0.1</a:t>
            </a:r>
            <a:endParaRPr>
              <a:latin typeface="Golos Text"/>
              <a:ea typeface="Golos Text"/>
              <a:cs typeface="Golos Text"/>
              <a:sym typeface="Golos Text"/>
            </a:endParaRPr>
          </a:p>
        </p:txBody>
      </p:sp>
      <p:sp>
        <p:nvSpPr>
          <p:cNvPr id="747" name="Google Shape;747;p65"/>
          <p:cNvSpPr/>
          <p:nvPr/>
        </p:nvSpPr>
        <p:spPr>
          <a:xfrm>
            <a:off x="8175275" y="3459600"/>
            <a:ext cx="7332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0.51</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0.06</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0.2</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0.01</a:t>
            </a:r>
            <a:endParaRPr>
              <a:latin typeface="Golos Text"/>
              <a:ea typeface="Golos Text"/>
              <a:cs typeface="Golos Text"/>
              <a:sym typeface="Golos Text"/>
            </a:endParaRPr>
          </a:p>
        </p:txBody>
      </p:sp>
      <p:sp>
        <p:nvSpPr>
          <p:cNvPr id="748" name="Google Shape;748;p65"/>
          <p:cNvSpPr/>
          <p:nvPr/>
        </p:nvSpPr>
        <p:spPr>
          <a:xfrm>
            <a:off x="3797025" y="1728925"/>
            <a:ext cx="398400" cy="1531500"/>
          </a:xfrm>
          <a:prstGeom prst="bracketPair">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00</a:t>
            </a:r>
            <a:endParaRPr>
              <a:latin typeface="Golos Text"/>
              <a:ea typeface="Golos Text"/>
              <a:cs typeface="Golos Text"/>
              <a:sym typeface="Golos Text"/>
            </a:endParaRPr>
          </a:p>
          <a:p>
            <a:pPr marL="0" lvl="0" indent="0" algn="ctr" rtl="0">
              <a:spcBef>
                <a:spcPts val="0"/>
              </a:spcBef>
              <a:spcAft>
                <a:spcPts val="0"/>
              </a:spcAft>
              <a:buNone/>
            </a:pPr>
            <a:r>
              <a:rPr lang="en">
                <a:latin typeface="Golos Text"/>
                <a:ea typeface="Golos Text"/>
                <a:cs typeface="Golos Text"/>
                <a:sym typeface="Golos Text"/>
              </a:rPr>
              <a:t>0001</a:t>
            </a:r>
            <a:endParaRPr>
              <a:latin typeface="Golos Text"/>
              <a:ea typeface="Golos Text"/>
              <a:cs typeface="Golos Text"/>
              <a:sym typeface="Golos Text"/>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3"/>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Word-based</a:t>
            </a:r>
            <a:endParaRPr sz="3000"/>
          </a:p>
        </p:txBody>
      </p:sp>
      <p:graphicFrame>
        <p:nvGraphicFramePr>
          <p:cNvPr id="224" name="Google Shape;224;p23"/>
          <p:cNvGraphicFramePr/>
          <p:nvPr/>
        </p:nvGraphicFramePr>
        <p:xfrm>
          <a:off x="952500" y="1868100"/>
          <a:ext cx="7239000" cy="396210"/>
        </p:xfrm>
        <a:graphic>
          <a:graphicData uri="http://schemas.openxmlformats.org/drawingml/2006/table">
            <a:tbl>
              <a:tblPr>
                <a:noFill/>
                <a:tableStyleId>{7D9A748A-5EDF-47A2-A65E-5F4390420DF3}</a:tableStyleId>
              </a:tblPr>
              <a:tblGrid>
                <a:gridCol w="2413000">
                  <a:extLst>
                    <a:ext uri="{9D8B030D-6E8A-4147-A177-3AD203B41FA5}">
                      <a16:colId xmlns:a16="http://schemas.microsoft.com/office/drawing/2014/main" xmlns="" val="20000"/>
                    </a:ext>
                  </a:extLst>
                </a:gridCol>
                <a:gridCol w="2413000">
                  <a:extLst>
                    <a:ext uri="{9D8B030D-6E8A-4147-A177-3AD203B41FA5}">
                      <a16:colId xmlns:a16="http://schemas.microsoft.com/office/drawing/2014/main" xmlns="" val="20001"/>
                    </a:ext>
                  </a:extLst>
                </a:gridCol>
                <a:gridCol w="2413000">
                  <a:extLst>
                    <a:ext uri="{9D8B030D-6E8A-4147-A177-3AD203B41FA5}">
                      <a16:colId xmlns:a16="http://schemas.microsoft.com/office/drawing/2014/main" xmlns="" val="20002"/>
                    </a:ext>
                  </a:extLst>
                </a:gridCol>
              </a:tblGrid>
              <a:tr h="341875">
                <a:tc>
                  <a:txBody>
                    <a:bodyPr/>
                    <a:lstStyle/>
                    <a:p>
                      <a:pPr marL="0" lvl="0" indent="0" algn="ctr" rtl="0">
                        <a:spcBef>
                          <a:spcPts val="0"/>
                        </a:spcBef>
                        <a:spcAft>
                          <a:spcPts val="0"/>
                        </a:spcAft>
                        <a:buNone/>
                      </a:pPr>
                      <a:r>
                        <a:rPr lang="en"/>
                        <a:t>Learning</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word-based</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tokenization!</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sp>
        <p:nvSpPr>
          <p:cNvPr id="225" name="Google Shape;225;p23"/>
          <p:cNvSpPr/>
          <p:nvPr/>
        </p:nvSpPr>
        <p:spPr>
          <a:xfrm>
            <a:off x="1702050" y="2851850"/>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250</a:t>
            </a:r>
            <a:endParaRPr>
              <a:latin typeface="Golos Text"/>
              <a:ea typeface="Golos Text"/>
              <a:cs typeface="Golos Text"/>
              <a:sym typeface="Golos Text"/>
            </a:endParaRPr>
          </a:p>
        </p:txBody>
      </p:sp>
      <p:sp>
        <p:nvSpPr>
          <p:cNvPr id="226" name="Google Shape;226;p23"/>
          <p:cNvSpPr/>
          <p:nvPr/>
        </p:nvSpPr>
        <p:spPr>
          <a:xfrm>
            <a:off x="4095175" y="2851850"/>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731</a:t>
            </a:r>
            <a:endParaRPr>
              <a:latin typeface="Golos Text"/>
              <a:ea typeface="Golos Text"/>
              <a:cs typeface="Golos Text"/>
              <a:sym typeface="Golos Text"/>
            </a:endParaRPr>
          </a:p>
        </p:txBody>
      </p:sp>
      <p:sp>
        <p:nvSpPr>
          <p:cNvPr id="227" name="Google Shape;227;p23"/>
          <p:cNvSpPr/>
          <p:nvPr/>
        </p:nvSpPr>
        <p:spPr>
          <a:xfrm>
            <a:off x="6488300" y="2851850"/>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1024</a:t>
            </a:r>
            <a:endParaRPr>
              <a:latin typeface="Golos Text"/>
              <a:ea typeface="Golos Text"/>
              <a:cs typeface="Golos Text"/>
              <a:sym typeface="Golos Text"/>
            </a:endParaRPr>
          </a:p>
        </p:txBody>
      </p:sp>
      <p:cxnSp>
        <p:nvCxnSpPr>
          <p:cNvPr id="228" name="Google Shape;228;p23"/>
          <p:cNvCxnSpPr>
            <a:endCxn id="225" idx="0"/>
          </p:cNvCxnSpPr>
          <p:nvPr/>
        </p:nvCxnSpPr>
        <p:spPr>
          <a:xfrm>
            <a:off x="2181900" y="2263250"/>
            <a:ext cx="0" cy="588600"/>
          </a:xfrm>
          <a:prstGeom prst="straightConnector1">
            <a:avLst/>
          </a:prstGeom>
          <a:noFill/>
          <a:ln w="9525" cap="flat" cmpd="sng">
            <a:solidFill>
              <a:schemeClr val="dk2"/>
            </a:solidFill>
            <a:prstDash val="solid"/>
            <a:round/>
            <a:headEnd type="none" w="med" len="med"/>
            <a:tailEnd type="triangle" w="med" len="med"/>
          </a:ln>
        </p:spPr>
      </p:cxnSp>
      <p:cxnSp>
        <p:nvCxnSpPr>
          <p:cNvPr id="229" name="Google Shape;229;p23"/>
          <p:cNvCxnSpPr>
            <a:endCxn id="226" idx="0"/>
          </p:cNvCxnSpPr>
          <p:nvPr/>
        </p:nvCxnSpPr>
        <p:spPr>
          <a:xfrm>
            <a:off x="4572025" y="2254250"/>
            <a:ext cx="3000" cy="597600"/>
          </a:xfrm>
          <a:prstGeom prst="straightConnector1">
            <a:avLst/>
          </a:prstGeom>
          <a:noFill/>
          <a:ln w="9525" cap="flat" cmpd="sng">
            <a:solidFill>
              <a:schemeClr val="dk2"/>
            </a:solidFill>
            <a:prstDash val="solid"/>
            <a:round/>
            <a:headEnd type="none" w="med" len="med"/>
            <a:tailEnd type="triangle" w="med" len="med"/>
          </a:ln>
        </p:spPr>
      </p:cxnSp>
      <p:cxnSp>
        <p:nvCxnSpPr>
          <p:cNvPr id="230" name="Google Shape;230;p23"/>
          <p:cNvCxnSpPr>
            <a:endCxn id="227" idx="0"/>
          </p:cNvCxnSpPr>
          <p:nvPr/>
        </p:nvCxnSpPr>
        <p:spPr>
          <a:xfrm>
            <a:off x="6943850" y="2254250"/>
            <a:ext cx="24300" cy="5976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Shape 741"/>
        <p:cNvGrpSpPr/>
        <p:nvPr/>
      </p:nvGrpSpPr>
      <p:grpSpPr>
        <a:xfrm>
          <a:off x="0" y="0"/>
          <a:ext cx="0" cy="0"/>
          <a:chOff x="0" y="0"/>
          <a:chExt cx="0" cy="0"/>
        </a:xfrm>
      </p:grpSpPr>
      <p:sp>
        <p:nvSpPr>
          <p:cNvPr id="742" name="Google Shape;742;p65"/>
          <p:cNvSpPr txBox="1">
            <a:spLocks noGrp="1"/>
          </p:cNvSpPr>
          <p:nvPr>
            <p:ph type="title"/>
          </p:nvPr>
        </p:nvSpPr>
        <p:spPr>
          <a:xfrm>
            <a:off x="715099" y="306400"/>
            <a:ext cx="5850087"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Input Hidden Weights Matrix</a:t>
            </a:r>
            <a:endParaRPr dirty="0"/>
          </a:p>
        </p:txBody>
      </p:sp>
      <mc:AlternateContent xmlns:mc="http://schemas.openxmlformats.org/markup-compatibility/2006" xmlns:a14="http://schemas.microsoft.com/office/drawing/2010/main">
        <mc:Choice Requires="a14">
          <p:graphicFrame>
            <p:nvGraphicFramePr>
              <p:cNvPr id="4" name="Table 3">
                <a:extLst>
                  <a:ext uri="{FF2B5EF4-FFF2-40B4-BE49-F238E27FC236}">
                    <a16:creationId xmlns:a16="http://schemas.microsoft.com/office/drawing/2014/main" xmlns="" id="{2B6A2CB3-ACE1-70A0-46FA-57F8F9483A2A}"/>
                  </a:ext>
                </a:extLst>
              </p:cNvPr>
              <p:cNvGraphicFramePr>
                <a:graphicFrameLocks noGrp="1"/>
              </p:cNvGraphicFramePr>
              <p:nvPr>
                <p:extLst>
                  <p:ext uri="{D42A27DB-BD31-4B8C-83A1-F6EECF244321}">
                    <p14:modId xmlns:p14="http://schemas.microsoft.com/office/powerpoint/2010/main" val="817405366"/>
                  </p:ext>
                </p:extLst>
              </p:nvPr>
            </p:nvGraphicFramePr>
            <p:xfrm>
              <a:off x="1376737" y="1115102"/>
              <a:ext cx="561654" cy="3128124"/>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xmlns="" val="2309126133"/>
                        </a:ext>
                      </a:extLst>
                    </a:gridCol>
                  </a:tblGrid>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0</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3521363274"/>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1</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228311118"/>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2</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2537335558"/>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3</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973421978"/>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4</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4270720177"/>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5</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344669719"/>
                      </a:ext>
                    </a:extLst>
                  </a:tr>
                </a:tbl>
              </a:graphicData>
            </a:graphic>
          </p:graphicFrame>
        </mc:Choice>
        <mc:Fallback xmlns="">
          <p:graphicFrame>
            <p:nvGraphicFramePr>
              <p:cNvPr id="4" name="Table 3">
                <a:extLst>
                  <a:ext uri="{FF2B5EF4-FFF2-40B4-BE49-F238E27FC236}">
                    <a16:creationId xmlns:a16="http://schemas.microsoft.com/office/drawing/2014/main" id="{2B6A2CB3-ACE1-70A0-46FA-57F8F9483A2A}"/>
                  </a:ext>
                </a:extLst>
              </p:cNvPr>
              <p:cNvGraphicFramePr>
                <a:graphicFrameLocks noGrp="1"/>
              </p:cNvGraphicFramePr>
              <p:nvPr>
                <p:extLst>
                  <p:ext uri="{D42A27DB-BD31-4B8C-83A1-F6EECF244321}">
                    <p14:modId xmlns:p14="http://schemas.microsoft.com/office/powerpoint/2010/main" val="817405366"/>
                  </p:ext>
                </p:extLst>
              </p:nvPr>
            </p:nvGraphicFramePr>
            <p:xfrm>
              <a:off x="1376737" y="1115102"/>
              <a:ext cx="561654" cy="3128124"/>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val="2309126133"/>
                        </a:ext>
                      </a:extLst>
                    </a:gridCol>
                  </a:tblGrid>
                  <a:tr h="521354">
                    <a:tc>
                      <a:txBody>
                        <a:bodyPr/>
                        <a:lstStyle/>
                        <a:p>
                          <a:endParaRPr lang="en-US"/>
                        </a:p>
                      </a:txBody>
                      <a:tcPr anchor="ctr">
                        <a:blipFill>
                          <a:blip r:embed="rId3"/>
                          <a:stretch>
                            <a:fillRect r="-2151" b="-500000"/>
                          </a:stretch>
                        </a:blipFill>
                      </a:tcPr>
                    </a:tc>
                    <a:extLst>
                      <a:ext uri="{0D108BD9-81ED-4DB2-BD59-A6C34878D82A}">
                        <a16:rowId xmlns:a16="http://schemas.microsoft.com/office/drawing/2014/main" val="3521363274"/>
                      </a:ext>
                    </a:extLst>
                  </a:tr>
                  <a:tr h="521354">
                    <a:tc>
                      <a:txBody>
                        <a:bodyPr/>
                        <a:lstStyle/>
                        <a:p>
                          <a:endParaRPr lang="en-US"/>
                        </a:p>
                      </a:txBody>
                      <a:tcPr anchor="ctr">
                        <a:blipFill>
                          <a:blip r:embed="rId3"/>
                          <a:stretch>
                            <a:fillRect t="-100000" r="-2151" b="-400000"/>
                          </a:stretch>
                        </a:blipFill>
                      </a:tcPr>
                    </a:tc>
                    <a:extLst>
                      <a:ext uri="{0D108BD9-81ED-4DB2-BD59-A6C34878D82A}">
                        <a16:rowId xmlns:a16="http://schemas.microsoft.com/office/drawing/2014/main" val="228311118"/>
                      </a:ext>
                    </a:extLst>
                  </a:tr>
                  <a:tr h="521354">
                    <a:tc>
                      <a:txBody>
                        <a:bodyPr/>
                        <a:lstStyle/>
                        <a:p>
                          <a:endParaRPr lang="en-US"/>
                        </a:p>
                      </a:txBody>
                      <a:tcPr anchor="ctr">
                        <a:blipFill>
                          <a:blip r:embed="rId3"/>
                          <a:stretch>
                            <a:fillRect t="-200000" r="-2151" b="-300000"/>
                          </a:stretch>
                        </a:blipFill>
                      </a:tcPr>
                    </a:tc>
                    <a:extLst>
                      <a:ext uri="{0D108BD9-81ED-4DB2-BD59-A6C34878D82A}">
                        <a16:rowId xmlns:a16="http://schemas.microsoft.com/office/drawing/2014/main" val="2537335558"/>
                      </a:ext>
                    </a:extLst>
                  </a:tr>
                  <a:tr h="521354">
                    <a:tc>
                      <a:txBody>
                        <a:bodyPr/>
                        <a:lstStyle/>
                        <a:p>
                          <a:endParaRPr lang="en-US"/>
                        </a:p>
                      </a:txBody>
                      <a:tcPr anchor="ctr">
                        <a:blipFill>
                          <a:blip r:embed="rId3"/>
                          <a:stretch>
                            <a:fillRect t="-303529" r="-2151" b="-203529"/>
                          </a:stretch>
                        </a:blipFill>
                      </a:tcPr>
                    </a:tc>
                    <a:extLst>
                      <a:ext uri="{0D108BD9-81ED-4DB2-BD59-A6C34878D82A}">
                        <a16:rowId xmlns:a16="http://schemas.microsoft.com/office/drawing/2014/main" val="973421978"/>
                      </a:ext>
                    </a:extLst>
                  </a:tr>
                  <a:tr h="521354">
                    <a:tc>
                      <a:txBody>
                        <a:bodyPr/>
                        <a:lstStyle/>
                        <a:p>
                          <a:endParaRPr lang="en-US"/>
                        </a:p>
                      </a:txBody>
                      <a:tcPr anchor="ctr">
                        <a:blipFill>
                          <a:blip r:embed="rId3"/>
                          <a:stretch>
                            <a:fillRect t="-398837" r="-2151" b="-101163"/>
                          </a:stretch>
                        </a:blipFill>
                      </a:tcPr>
                    </a:tc>
                    <a:extLst>
                      <a:ext uri="{0D108BD9-81ED-4DB2-BD59-A6C34878D82A}">
                        <a16:rowId xmlns:a16="http://schemas.microsoft.com/office/drawing/2014/main" val="4270720177"/>
                      </a:ext>
                    </a:extLst>
                  </a:tr>
                  <a:tr h="521354">
                    <a:tc>
                      <a:txBody>
                        <a:bodyPr/>
                        <a:lstStyle/>
                        <a:p>
                          <a:endParaRPr lang="en-US"/>
                        </a:p>
                      </a:txBody>
                      <a:tcPr anchor="ctr">
                        <a:blipFill>
                          <a:blip r:embed="rId3"/>
                          <a:stretch>
                            <a:fillRect t="-498837" r="-2151" b="-1163"/>
                          </a:stretch>
                        </a:blipFill>
                      </a:tcPr>
                    </a:tc>
                    <a:extLst>
                      <a:ext uri="{0D108BD9-81ED-4DB2-BD59-A6C34878D82A}">
                        <a16:rowId xmlns:a16="http://schemas.microsoft.com/office/drawing/2014/main" val="344669719"/>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6" name="Table 5">
                <a:extLst>
                  <a:ext uri="{FF2B5EF4-FFF2-40B4-BE49-F238E27FC236}">
                    <a16:creationId xmlns:a16="http://schemas.microsoft.com/office/drawing/2014/main" xmlns="" id="{A1F96042-C7E2-DDDC-BB4F-B59C83CBC9F5}"/>
                  </a:ext>
                </a:extLst>
              </p:cNvPr>
              <p:cNvGraphicFramePr>
                <a:graphicFrameLocks noGrp="1"/>
              </p:cNvGraphicFramePr>
              <p:nvPr>
                <p:extLst>
                  <p:ext uri="{D42A27DB-BD31-4B8C-83A1-F6EECF244321}">
                    <p14:modId xmlns:p14="http://schemas.microsoft.com/office/powerpoint/2010/main" val="278898247"/>
                  </p:ext>
                </p:extLst>
              </p:nvPr>
            </p:nvGraphicFramePr>
            <p:xfrm>
              <a:off x="3229511" y="1813743"/>
              <a:ext cx="561654" cy="1730841"/>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xmlns="" val="2482022354"/>
                        </a:ext>
                      </a:extLst>
                    </a:gridCol>
                  </a:tblGrid>
                  <a:tr h="576947">
                    <a:tc>
                      <a:txBody>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b="0" i="1" smtClean="0">
                                        <a:latin typeface="Cambria Math" panose="02040503050406030204" pitchFamily="18" charset="0"/>
                                      </a:rPr>
                                      <m:t>h</m:t>
                                    </m:r>
                                  </m:e>
                                  <m:sub>
                                    <m:r>
                                      <a:rPr lang="en-US" b="0" i="1" smtClean="0">
                                        <a:latin typeface="Cambria Math" panose="02040503050406030204" pitchFamily="18" charset="0"/>
                                      </a:rPr>
                                      <m:t>0</m:t>
                                    </m:r>
                                  </m:sub>
                                </m:sSub>
                              </m:oMath>
                            </m:oMathPara>
                          </a14:m>
                          <a:endParaRPr lang="en-US" dirty="0"/>
                        </a:p>
                      </a:txBody>
                      <a:tcPr/>
                    </a:tc>
                    <a:extLst>
                      <a:ext uri="{0D108BD9-81ED-4DB2-BD59-A6C34878D82A}">
                        <a16:rowId xmlns:a16="http://schemas.microsoft.com/office/drawing/2014/main" xmlns="" val="164682327"/>
                      </a:ext>
                    </a:extLst>
                  </a:tr>
                  <a:tr h="576947">
                    <a:tc>
                      <a:txBody>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b="0" i="1" smtClean="0">
                                        <a:latin typeface="Cambria Math" panose="02040503050406030204" pitchFamily="18" charset="0"/>
                                      </a:rPr>
                                      <m:t>h</m:t>
                                    </m:r>
                                  </m:e>
                                  <m:sub>
                                    <m:r>
                                      <a:rPr lang="en-US" b="0" i="1" smtClean="0">
                                        <a:latin typeface="Cambria Math" panose="02040503050406030204" pitchFamily="18" charset="0"/>
                                      </a:rPr>
                                      <m:t>1</m:t>
                                    </m:r>
                                  </m:sub>
                                </m:sSub>
                              </m:oMath>
                            </m:oMathPara>
                          </a14:m>
                          <a:endParaRPr lang="en-US" dirty="0"/>
                        </a:p>
                      </a:txBody>
                      <a:tcPr/>
                    </a:tc>
                    <a:extLst>
                      <a:ext uri="{0D108BD9-81ED-4DB2-BD59-A6C34878D82A}">
                        <a16:rowId xmlns:a16="http://schemas.microsoft.com/office/drawing/2014/main" xmlns="" val="2637283328"/>
                      </a:ext>
                    </a:extLst>
                  </a:tr>
                  <a:tr h="576947">
                    <a:tc>
                      <a:txBody>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b="0" i="1" smtClean="0">
                                        <a:latin typeface="Cambria Math" panose="02040503050406030204" pitchFamily="18" charset="0"/>
                                      </a:rPr>
                                      <m:t>h</m:t>
                                    </m:r>
                                  </m:e>
                                  <m:sub>
                                    <m:r>
                                      <a:rPr lang="en-US" b="0" i="1" smtClean="0">
                                        <a:latin typeface="Cambria Math" panose="02040503050406030204" pitchFamily="18" charset="0"/>
                                      </a:rPr>
                                      <m:t>2</m:t>
                                    </m:r>
                                  </m:sub>
                                </m:sSub>
                              </m:oMath>
                            </m:oMathPara>
                          </a14:m>
                          <a:endParaRPr lang="en-US" dirty="0"/>
                        </a:p>
                      </a:txBody>
                      <a:tcPr/>
                    </a:tc>
                    <a:extLst>
                      <a:ext uri="{0D108BD9-81ED-4DB2-BD59-A6C34878D82A}">
                        <a16:rowId xmlns:a16="http://schemas.microsoft.com/office/drawing/2014/main" xmlns="" val="2206696563"/>
                      </a:ext>
                    </a:extLst>
                  </a:tr>
                </a:tbl>
              </a:graphicData>
            </a:graphic>
          </p:graphicFrame>
        </mc:Choice>
        <mc:Fallback xmlns="">
          <p:graphicFrame>
            <p:nvGraphicFramePr>
              <p:cNvPr id="6" name="Table 5">
                <a:extLst>
                  <a:ext uri="{FF2B5EF4-FFF2-40B4-BE49-F238E27FC236}">
                    <a16:creationId xmlns:a16="http://schemas.microsoft.com/office/drawing/2014/main" id="{A1F96042-C7E2-DDDC-BB4F-B59C83CBC9F5}"/>
                  </a:ext>
                </a:extLst>
              </p:cNvPr>
              <p:cNvGraphicFramePr>
                <a:graphicFrameLocks noGrp="1"/>
              </p:cNvGraphicFramePr>
              <p:nvPr>
                <p:extLst>
                  <p:ext uri="{D42A27DB-BD31-4B8C-83A1-F6EECF244321}">
                    <p14:modId xmlns:p14="http://schemas.microsoft.com/office/powerpoint/2010/main" val="278898247"/>
                  </p:ext>
                </p:extLst>
              </p:nvPr>
            </p:nvGraphicFramePr>
            <p:xfrm>
              <a:off x="3229511" y="1813743"/>
              <a:ext cx="561654" cy="1730841"/>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val="2482022354"/>
                        </a:ext>
                      </a:extLst>
                    </a:gridCol>
                  </a:tblGrid>
                  <a:tr h="576947">
                    <a:tc>
                      <a:txBody>
                        <a:bodyPr/>
                        <a:lstStyle/>
                        <a:p>
                          <a:endParaRPr lang="en-US"/>
                        </a:p>
                      </a:txBody>
                      <a:tcPr>
                        <a:blipFill>
                          <a:blip r:embed="rId4"/>
                          <a:stretch>
                            <a:fillRect l="-1075" t="-1053" r="-2151" b="-202105"/>
                          </a:stretch>
                        </a:blipFill>
                      </a:tcPr>
                    </a:tc>
                    <a:extLst>
                      <a:ext uri="{0D108BD9-81ED-4DB2-BD59-A6C34878D82A}">
                        <a16:rowId xmlns:a16="http://schemas.microsoft.com/office/drawing/2014/main" val="164682327"/>
                      </a:ext>
                    </a:extLst>
                  </a:tr>
                  <a:tr h="576947">
                    <a:tc>
                      <a:txBody>
                        <a:bodyPr/>
                        <a:lstStyle/>
                        <a:p>
                          <a:endParaRPr lang="en-US"/>
                        </a:p>
                      </a:txBody>
                      <a:tcPr>
                        <a:blipFill>
                          <a:blip r:embed="rId4"/>
                          <a:stretch>
                            <a:fillRect l="-1075" t="-101053" r="-2151" b="-102105"/>
                          </a:stretch>
                        </a:blipFill>
                      </a:tcPr>
                    </a:tc>
                    <a:extLst>
                      <a:ext uri="{0D108BD9-81ED-4DB2-BD59-A6C34878D82A}">
                        <a16:rowId xmlns:a16="http://schemas.microsoft.com/office/drawing/2014/main" val="2637283328"/>
                      </a:ext>
                    </a:extLst>
                  </a:tr>
                  <a:tr h="576947">
                    <a:tc>
                      <a:txBody>
                        <a:bodyPr/>
                        <a:lstStyle/>
                        <a:p>
                          <a:endParaRPr lang="en-US"/>
                        </a:p>
                      </a:txBody>
                      <a:tcPr>
                        <a:blipFill>
                          <a:blip r:embed="rId4"/>
                          <a:stretch>
                            <a:fillRect l="-1075" t="-201053" r="-2151" b="-2105"/>
                          </a:stretch>
                        </a:blipFill>
                      </a:tcPr>
                    </a:tc>
                    <a:extLst>
                      <a:ext uri="{0D108BD9-81ED-4DB2-BD59-A6C34878D82A}">
                        <a16:rowId xmlns:a16="http://schemas.microsoft.com/office/drawing/2014/main" val="2206696563"/>
                      </a:ext>
                    </a:extLst>
                  </a:tr>
                </a:tbl>
              </a:graphicData>
            </a:graphic>
          </p:graphicFrame>
        </mc:Fallback>
      </mc:AlternateContent>
      <p:cxnSp>
        <p:nvCxnSpPr>
          <p:cNvPr id="8" name="Straight Connector 7">
            <a:extLst>
              <a:ext uri="{FF2B5EF4-FFF2-40B4-BE49-F238E27FC236}">
                <a16:creationId xmlns:a16="http://schemas.microsoft.com/office/drawing/2014/main" xmlns="" id="{2CCC969C-0F2B-EF6C-1DED-2C070BF044EC}"/>
              </a:ext>
            </a:extLst>
          </p:cNvPr>
          <p:cNvCxnSpPr>
            <a:cxnSpLocks/>
          </p:cNvCxnSpPr>
          <p:nvPr/>
        </p:nvCxnSpPr>
        <p:spPr>
          <a:xfrm>
            <a:off x="1938391" y="1411610"/>
            <a:ext cx="1291120" cy="715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xmlns="" id="{E26084B6-0D6A-0461-90DC-E5548C3C7355}"/>
              </a:ext>
            </a:extLst>
          </p:cNvPr>
          <p:cNvCxnSpPr>
            <a:cxnSpLocks/>
          </p:cNvCxnSpPr>
          <p:nvPr/>
        </p:nvCxnSpPr>
        <p:spPr>
          <a:xfrm>
            <a:off x="1938391" y="1900719"/>
            <a:ext cx="1291120" cy="23630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xmlns="" id="{D9C9F222-1249-24AF-5D84-618BD82CA214}"/>
              </a:ext>
            </a:extLst>
          </p:cNvPr>
          <p:cNvCxnSpPr>
            <a:cxnSpLocks/>
          </p:cNvCxnSpPr>
          <p:nvPr/>
        </p:nvCxnSpPr>
        <p:spPr>
          <a:xfrm flipV="1">
            <a:off x="1938391" y="2137025"/>
            <a:ext cx="1291120" cy="267128"/>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xmlns="" id="{3CB5EE93-DF3E-E0FB-9DC0-E5E2E35805F6}"/>
              </a:ext>
            </a:extLst>
          </p:cNvPr>
          <p:cNvCxnSpPr>
            <a:cxnSpLocks/>
          </p:cNvCxnSpPr>
          <p:nvPr/>
        </p:nvCxnSpPr>
        <p:spPr>
          <a:xfrm flipV="1">
            <a:off x="1938391" y="2137025"/>
            <a:ext cx="1291120" cy="801384"/>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xmlns="" id="{1C9BE993-6AC0-3081-C048-9D8DE79DBB3F}"/>
              </a:ext>
            </a:extLst>
          </p:cNvPr>
          <p:cNvCxnSpPr>
            <a:cxnSpLocks/>
          </p:cNvCxnSpPr>
          <p:nvPr/>
        </p:nvCxnSpPr>
        <p:spPr>
          <a:xfrm flipV="1">
            <a:off x="1938391" y="2126751"/>
            <a:ext cx="1291120" cy="13459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xmlns="" id="{5BD3DD23-3067-DAF5-EEFB-21D95E68CB84}"/>
              </a:ext>
            </a:extLst>
          </p:cNvPr>
          <p:cNvCxnSpPr>
            <a:cxnSpLocks/>
          </p:cNvCxnSpPr>
          <p:nvPr/>
        </p:nvCxnSpPr>
        <p:spPr>
          <a:xfrm flipV="1">
            <a:off x="1938391" y="2126751"/>
            <a:ext cx="1291120" cy="1901647"/>
          </a:xfrm>
          <a:prstGeom prst="line">
            <a:avLst/>
          </a:prstGeom>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xmlns="" id="{8BB21F8A-1418-46CD-FF55-A0BCEE5AF19A}"/>
                  </a:ext>
                </a:extLst>
              </p:cNvPr>
              <p:cNvSpPr txBox="1"/>
              <p:nvPr/>
            </p:nvSpPr>
            <p:spPr>
              <a:xfrm>
                <a:off x="3640142" y="1168428"/>
                <a:ext cx="3830550" cy="163128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𝑈</m:t>
                      </m:r>
                      <m:r>
                        <a:rPr lang="en-US" sz="2000" b="0" i="1" smtClean="0">
                          <a:latin typeface="Cambria Math" panose="02040503050406030204" pitchFamily="18" charset="0"/>
                        </a:rPr>
                        <m:t>=</m:t>
                      </m:r>
                      <m:d>
                        <m:dPr>
                          <m:begChr m:val="["/>
                          <m:endChr m:val="]"/>
                          <m:ctrlPr>
                            <a:rPr lang="en-US" sz="2000" i="1" smtClean="0">
                              <a:latin typeface="Cambria Math"/>
                            </a:rPr>
                          </m:ctrlPr>
                        </m:dPr>
                        <m:e>
                          <m:m>
                            <m:mPr>
                              <m:mcs>
                                <m:mc>
                                  <m:mcPr>
                                    <m:count m:val="3"/>
                                    <m:mcJc m:val="center"/>
                                  </m:mcPr>
                                </m:mc>
                              </m:mcs>
                              <m:ctrlPr>
                                <a:rPr lang="en-US" sz="2000" i="1" smtClean="0">
                                  <a:latin typeface="Cambria Math"/>
                                </a:rPr>
                              </m:ctrlPr>
                            </m:mPr>
                            <m:mr>
                              <m:e>
                                <m:sSub>
                                  <m:sSubPr>
                                    <m:ctrlPr>
                                      <a:rPr lang="en-US" sz="2000" i="1" smtClean="0">
                                        <a:latin typeface="Cambria Math"/>
                                      </a:rPr>
                                    </m:ctrlPr>
                                  </m:sSubPr>
                                  <m:e>
                                    <m:r>
                                      <a:rPr lang="en-US" sz="2000" b="0" i="1" smtClean="0">
                                        <a:latin typeface="Cambria Math" panose="02040503050406030204" pitchFamily="18" charset="0"/>
                                      </a:rPr>
                                      <m:t>𝑢</m:t>
                                    </m:r>
                                  </m:e>
                                  <m:sub>
                                    <m:r>
                                      <a:rPr lang="en-US" sz="2000" b="0" i="1" smtClean="0">
                                        <a:latin typeface="Cambria Math" panose="02040503050406030204" pitchFamily="18" charset="0"/>
                                      </a:rPr>
                                      <m:t>00</m:t>
                                    </m:r>
                                  </m:sub>
                                </m:sSub>
                              </m:e>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01</m:t>
                                    </m:r>
                                  </m:sub>
                                </m:sSub>
                              </m:e>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02</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10</m:t>
                                    </m:r>
                                  </m:sub>
                                </m:sSub>
                              </m:e>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11</m:t>
                                    </m:r>
                                  </m:sub>
                                </m:sSub>
                              </m:e>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12</m:t>
                                    </m:r>
                                  </m:sub>
                                </m:sSub>
                              </m:e>
                            </m:mr>
                            <m:mr>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20</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30</m:t>
                                          </m:r>
                                        </m:sub>
                                      </m:sSub>
                                    </m:e>
                                  </m:mr>
                                  <m:mr>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40</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50</m:t>
                                                </m:r>
                                              </m:sub>
                                            </m:sSub>
                                          </m:e>
                                        </m:mr>
                                      </m:m>
                                    </m:e>
                                  </m:mr>
                                </m:m>
                              </m:e>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21</m:t>
                                          </m:r>
                                        </m:sub>
                                      </m:sSub>
                                    </m:e>
                                  </m:mr>
                                  <m:mr>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31</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41</m:t>
                                                </m:r>
                                              </m:sub>
                                            </m:sSub>
                                          </m:e>
                                        </m:mr>
                                      </m:m>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51</m:t>
                                          </m:r>
                                        </m:sub>
                                      </m:sSub>
                                    </m:e>
                                  </m:mr>
                                </m:m>
                              </m:e>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22</m:t>
                                          </m:r>
                                        </m:sub>
                                      </m:sSub>
                                    </m:e>
                                  </m:mr>
                                  <m:mr>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32</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42</m:t>
                                                </m:r>
                                              </m:sub>
                                            </m:sSub>
                                          </m:e>
                                        </m:mr>
                                      </m:m>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52</m:t>
                                          </m:r>
                                        </m:sub>
                                      </m:sSub>
                                    </m:e>
                                  </m:mr>
                                </m:m>
                              </m:e>
                            </m:mr>
                          </m:m>
                        </m:e>
                      </m:d>
                    </m:oMath>
                  </m:oMathPara>
                </a14:m>
                <a:endParaRPr lang="en-US" sz="2000" dirty="0"/>
              </a:p>
            </p:txBody>
          </p:sp>
        </mc:Choice>
        <mc:Fallback xmlns="">
          <p:sp>
            <p:nvSpPr>
              <p:cNvPr id="19" name="TextBox 18">
                <a:extLst>
                  <a:ext uri="{FF2B5EF4-FFF2-40B4-BE49-F238E27FC236}">
                    <a16:creationId xmlns:a16="http://schemas.microsoft.com/office/drawing/2014/main" id="{8BB21F8A-1418-46CD-FF55-A0BCEE5AF19A}"/>
                  </a:ext>
                </a:extLst>
              </p:cNvPr>
              <p:cNvSpPr txBox="1">
                <a:spLocks noRot="1" noChangeAspect="1" noMove="1" noResize="1" noEditPoints="1" noAdjustHandles="1" noChangeArrowheads="1" noChangeShapeType="1" noTextEdit="1"/>
              </p:cNvSpPr>
              <p:nvPr/>
            </p:nvSpPr>
            <p:spPr>
              <a:xfrm>
                <a:off x="3640142" y="1168428"/>
                <a:ext cx="3830550" cy="1631280"/>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xmlns="" id="{4A7E85B1-F409-5A50-2B89-4AC0BEB845F3}"/>
                  </a:ext>
                </a:extLst>
              </p:cNvPr>
              <p:cNvSpPr txBox="1"/>
              <p:nvPr/>
            </p:nvSpPr>
            <p:spPr>
              <a:xfrm>
                <a:off x="7369259" y="1411610"/>
                <a:ext cx="1024127" cy="97821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h</m:t>
                      </m:r>
                      <m:r>
                        <a:rPr lang="en-US" sz="2000" b="0" i="1" smtClean="0">
                          <a:latin typeface="Cambria Math" panose="02040503050406030204" pitchFamily="18" charset="0"/>
                        </a:rPr>
                        <m:t>=</m:t>
                      </m:r>
                      <m:d>
                        <m:dPr>
                          <m:begChr m:val="["/>
                          <m:endChr m:val="]"/>
                          <m:ctrlPr>
                            <a:rPr lang="en-US" sz="2000" i="1" smtClean="0">
                              <a:latin typeface="Cambria Math"/>
                            </a:rPr>
                          </m:ctrlPr>
                        </m:dPr>
                        <m:e>
                          <m:m>
                            <m:mPr>
                              <m:mcs>
                                <m:mc>
                                  <m:mcPr>
                                    <m:count m:val="1"/>
                                    <m:mcJc m:val="center"/>
                                  </m:mcPr>
                                </m:mc>
                              </m:mcs>
                              <m:ctrlPr>
                                <a:rPr lang="en-US" sz="2000" i="1" smtClean="0">
                                  <a:latin typeface="Cambria Math"/>
                                </a:rPr>
                              </m:ctrlPr>
                            </m:mPr>
                            <m:mr>
                              <m:e>
                                <m:sSub>
                                  <m:sSubPr>
                                    <m:ctrlPr>
                                      <a:rPr lang="en-US" sz="2000" i="1" smtClean="0">
                                        <a:latin typeface="Cambria Math"/>
                                      </a:rPr>
                                    </m:ctrlPr>
                                  </m:sSubPr>
                                  <m:e>
                                    <m:r>
                                      <a:rPr lang="en-US" sz="2000" b="0" i="1" smtClean="0">
                                        <a:latin typeface="Cambria Math" panose="02040503050406030204" pitchFamily="18" charset="0"/>
                                      </a:rPr>
                                      <m:t>h</m:t>
                                    </m:r>
                                  </m:e>
                                  <m:sub>
                                    <m:r>
                                      <a:rPr lang="en-US" sz="2000" b="0" i="1" smtClean="0">
                                        <a:latin typeface="Cambria Math" panose="02040503050406030204" pitchFamily="18" charset="0"/>
                                      </a:rPr>
                                      <m:t>0</m:t>
                                    </m:r>
                                  </m:sub>
                                </m:sSub>
                              </m:e>
                            </m:mr>
                            <m:mr>
                              <m:e>
                                <m:sSub>
                                  <m:sSubPr>
                                    <m:ctrlPr>
                                      <a:rPr lang="en-US" sz="2000" i="1" smtClean="0">
                                        <a:latin typeface="Cambria Math"/>
                                      </a:rPr>
                                    </m:ctrlPr>
                                  </m:sSubPr>
                                  <m:e>
                                    <m:r>
                                      <a:rPr lang="en-US" sz="2000" b="0" i="1" smtClean="0">
                                        <a:latin typeface="Cambria Math" panose="02040503050406030204" pitchFamily="18" charset="0"/>
                                      </a:rPr>
                                      <m:t>h</m:t>
                                    </m:r>
                                  </m:e>
                                  <m:sub>
                                    <m:r>
                                      <a:rPr lang="en-US" sz="2000" b="0" i="1" smtClean="0">
                                        <a:latin typeface="Cambria Math" panose="02040503050406030204" pitchFamily="18" charset="0"/>
                                      </a:rPr>
                                      <m:t>1</m:t>
                                    </m:r>
                                  </m:sub>
                                </m:sSub>
                              </m:e>
                            </m:mr>
                            <m:mr>
                              <m:e>
                                <m:sSub>
                                  <m:sSubPr>
                                    <m:ctrlPr>
                                      <a:rPr lang="en-US" sz="2000" i="1" smtClean="0">
                                        <a:latin typeface="Cambria Math"/>
                                      </a:rPr>
                                    </m:ctrlPr>
                                  </m:sSubPr>
                                  <m:e>
                                    <m:r>
                                      <a:rPr lang="en-US" sz="2000" b="0" i="1" smtClean="0">
                                        <a:latin typeface="Cambria Math" panose="02040503050406030204" pitchFamily="18" charset="0"/>
                                      </a:rPr>
                                      <m:t>h</m:t>
                                    </m:r>
                                  </m:e>
                                  <m:sub>
                                    <m:r>
                                      <a:rPr lang="en-US" sz="2000" b="0" i="1" smtClean="0">
                                        <a:latin typeface="Cambria Math" panose="02040503050406030204" pitchFamily="18" charset="0"/>
                                      </a:rPr>
                                      <m:t>2</m:t>
                                    </m:r>
                                  </m:sub>
                                </m:sSub>
                              </m:e>
                            </m:mr>
                          </m:m>
                        </m:e>
                      </m:d>
                    </m:oMath>
                  </m:oMathPara>
                </a14:m>
                <a:endParaRPr lang="en-US" sz="2000" dirty="0"/>
              </a:p>
            </p:txBody>
          </p:sp>
        </mc:Choice>
        <mc:Fallback xmlns="">
          <p:sp>
            <p:nvSpPr>
              <p:cNvPr id="20" name="TextBox 19">
                <a:extLst>
                  <a:ext uri="{FF2B5EF4-FFF2-40B4-BE49-F238E27FC236}">
                    <a16:creationId xmlns:a16="http://schemas.microsoft.com/office/drawing/2014/main" id="{4A7E85B1-F409-5A50-2B89-4AC0BEB845F3}"/>
                  </a:ext>
                </a:extLst>
              </p:cNvPr>
              <p:cNvSpPr txBox="1">
                <a:spLocks noRot="1" noChangeAspect="1" noMove="1" noResize="1" noEditPoints="1" noAdjustHandles="1" noChangeArrowheads="1" noChangeShapeType="1" noTextEdit="1"/>
              </p:cNvSpPr>
              <p:nvPr/>
            </p:nvSpPr>
            <p:spPr>
              <a:xfrm>
                <a:off x="7369259" y="1411610"/>
                <a:ext cx="1024127" cy="978217"/>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xmlns="" id="{CDB253F9-660B-5B6B-BF73-CD6041411D68}"/>
                  </a:ext>
                </a:extLst>
              </p:cNvPr>
              <p:cNvSpPr txBox="1"/>
              <p:nvPr/>
            </p:nvSpPr>
            <p:spPr>
              <a:xfrm>
                <a:off x="3707259" y="3210454"/>
                <a:ext cx="2622598" cy="33413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𝑈</m:t>
                      </m:r>
                      <m:r>
                        <a:rPr lang="en-US" sz="2000" b="0" i="1" smtClean="0">
                          <a:latin typeface="Cambria Math" panose="02040503050406030204" pitchFamily="18" charset="0"/>
                          <a:ea typeface="Cambria Math" panose="02040503050406030204" pitchFamily="18" charset="0"/>
                        </a:rPr>
                        <m:t>∈</m:t>
                      </m:r>
                      <m:sSup>
                        <m:sSupPr>
                          <m:ctrlPr>
                            <a:rPr lang="en-US" sz="2000" b="0" i="1" smtClean="0">
                              <a:latin typeface="Cambria Math"/>
                              <a:ea typeface="Cambria Math" panose="02040503050406030204" pitchFamily="18" charset="0"/>
                            </a:rPr>
                          </m:ctrlPr>
                        </m:sSupPr>
                        <m:e>
                          <m:r>
                            <a:rPr lang="en-US" sz="2000" b="0" i="1" smtClean="0">
                              <a:latin typeface="Cambria Math" panose="02040503050406030204" pitchFamily="18" charset="0"/>
                              <a:ea typeface="Cambria Math" panose="02040503050406030204" pitchFamily="18" charset="0"/>
                            </a:rPr>
                            <m:t>𝑅</m:t>
                          </m:r>
                        </m:e>
                        <m:sup>
                          <m:r>
                            <a:rPr lang="en-US" sz="2000" b="0" i="1" smtClean="0">
                              <a:latin typeface="Cambria Math" panose="02040503050406030204" pitchFamily="18" charset="0"/>
                              <a:ea typeface="Cambria Math" panose="02040503050406030204" pitchFamily="18" charset="0"/>
                            </a:rPr>
                            <m:t>𝑑</m:t>
                          </m:r>
                          <m:r>
                            <a:rPr lang="en-US" sz="2000" b="0" i="1" smtClean="0">
                              <a:latin typeface="Cambria Math" panose="02040503050406030204" pitchFamily="18" charset="0"/>
                              <a:ea typeface="Cambria Math" panose="02040503050406030204" pitchFamily="18" charset="0"/>
                            </a:rPr>
                            <m:t>×</m:t>
                          </m:r>
                          <m:d>
                            <m:dPr>
                              <m:begChr m:val="|"/>
                              <m:endChr m:val="|"/>
                              <m:ctrlPr>
                                <a:rPr lang="en-US" sz="2000" b="0" i="1" smtClean="0">
                                  <a:latin typeface="Cambria Math"/>
                                  <a:ea typeface="Cambria Math" panose="02040503050406030204" pitchFamily="18" charset="0"/>
                                </a:rPr>
                              </m:ctrlPr>
                            </m:dPr>
                            <m:e>
                              <m:r>
                                <a:rPr lang="en-US" sz="2000" b="0" i="1" smtClean="0">
                                  <a:latin typeface="Cambria Math" panose="02040503050406030204" pitchFamily="18" charset="0"/>
                                  <a:ea typeface="Cambria Math" panose="02040503050406030204" pitchFamily="18" charset="0"/>
                                </a:rPr>
                                <m:t>𝑉</m:t>
                              </m:r>
                            </m:e>
                          </m:d>
                        </m:sup>
                      </m:sSup>
                    </m:oMath>
                  </m:oMathPara>
                </a14:m>
                <a:endParaRPr lang="en-US" sz="2000" dirty="0"/>
              </a:p>
            </p:txBody>
          </p:sp>
        </mc:Choice>
        <mc:Fallback xmlns="">
          <p:sp>
            <p:nvSpPr>
              <p:cNvPr id="23" name="TextBox 22">
                <a:extLst>
                  <a:ext uri="{FF2B5EF4-FFF2-40B4-BE49-F238E27FC236}">
                    <a16:creationId xmlns:a16="http://schemas.microsoft.com/office/drawing/2014/main" id="{CDB253F9-660B-5B6B-BF73-CD6041411D68}"/>
                  </a:ext>
                </a:extLst>
              </p:cNvPr>
              <p:cNvSpPr txBox="1">
                <a:spLocks noRot="1" noChangeAspect="1" noMove="1" noResize="1" noEditPoints="1" noAdjustHandles="1" noChangeArrowheads="1" noChangeShapeType="1" noTextEdit="1"/>
              </p:cNvSpPr>
              <p:nvPr/>
            </p:nvSpPr>
            <p:spPr>
              <a:xfrm>
                <a:off x="3707259" y="3210454"/>
                <a:ext cx="2622598" cy="334130"/>
              </a:xfrm>
              <a:prstGeom prst="rect">
                <a:avLst/>
              </a:prstGeom>
              <a:blipFill>
                <a:blip r:embed="rId7"/>
                <a:stretch>
                  <a:fillRect b="-740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xmlns="" id="{E2305DCA-5F7F-BE17-E07A-C68B2663DF7B}"/>
                  </a:ext>
                </a:extLst>
              </p:cNvPr>
              <p:cNvSpPr txBox="1"/>
              <p:nvPr/>
            </p:nvSpPr>
            <p:spPr>
              <a:xfrm>
                <a:off x="7369259" y="3138535"/>
                <a:ext cx="1528160" cy="31329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ea typeface="Cambria Math" panose="02040503050406030204" pitchFamily="18" charset="0"/>
                        </a:rPr>
                        <m:t>h</m:t>
                      </m:r>
                      <m:r>
                        <a:rPr lang="en-US" sz="2000" b="0" i="1" smtClean="0">
                          <a:latin typeface="Cambria Math" panose="02040503050406030204" pitchFamily="18" charset="0"/>
                          <a:ea typeface="Cambria Math" panose="02040503050406030204" pitchFamily="18" charset="0"/>
                        </a:rPr>
                        <m:t>∈</m:t>
                      </m:r>
                      <m:sSup>
                        <m:sSupPr>
                          <m:ctrlPr>
                            <a:rPr lang="en-US" sz="2000" b="0" i="1" smtClean="0">
                              <a:latin typeface="Cambria Math"/>
                              <a:ea typeface="Cambria Math" panose="02040503050406030204" pitchFamily="18" charset="0"/>
                            </a:rPr>
                          </m:ctrlPr>
                        </m:sSupPr>
                        <m:e>
                          <m:r>
                            <a:rPr lang="en-US" sz="2000" b="0" i="1" smtClean="0">
                              <a:latin typeface="Cambria Math" panose="02040503050406030204" pitchFamily="18" charset="0"/>
                              <a:ea typeface="Cambria Math" panose="02040503050406030204" pitchFamily="18" charset="0"/>
                            </a:rPr>
                            <m:t>𝑅</m:t>
                          </m:r>
                        </m:e>
                        <m:sup>
                          <m:r>
                            <a:rPr lang="en-US" sz="2000" b="0" i="1" smtClean="0">
                              <a:latin typeface="Cambria Math" panose="02040503050406030204" pitchFamily="18" charset="0"/>
                              <a:ea typeface="Cambria Math" panose="02040503050406030204" pitchFamily="18" charset="0"/>
                            </a:rPr>
                            <m:t>𝑑</m:t>
                          </m:r>
                        </m:sup>
                      </m:sSup>
                    </m:oMath>
                  </m:oMathPara>
                </a14:m>
                <a:endParaRPr lang="en-US" sz="2000" dirty="0"/>
              </a:p>
            </p:txBody>
          </p:sp>
        </mc:Choice>
        <mc:Fallback xmlns="">
          <p:sp>
            <p:nvSpPr>
              <p:cNvPr id="24" name="TextBox 23">
                <a:extLst>
                  <a:ext uri="{FF2B5EF4-FFF2-40B4-BE49-F238E27FC236}">
                    <a16:creationId xmlns:a16="http://schemas.microsoft.com/office/drawing/2014/main" id="{E2305DCA-5F7F-BE17-E07A-C68B2663DF7B}"/>
                  </a:ext>
                </a:extLst>
              </p:cNvPr>
              <p:cNvSpPr txBox="1">
                <a:spLocks noRot="1" noChangeAspect="1" noMove="1" noResize="1" noEditPoints="1" noAdjustHandles="1" noChangeArrowheads="1" noChangeShapeType="1" noTextEdit="1"/>
              </p:cNvSpPr>
              <p:nvPr/>
            </p:nvSpPr>
            <p:spPr>
              <a:xfrm>
                <a:off x="7369259" y="3138535"/>
                <a:ext cx="1528160" cy="313291"/>
              </a:xfrm>
              <a:prstGeom prst="rect">
                <a:avLst/>
              </a:prstGeom>
              <a:blipFill>
                <a:blip r:embed="rId8"/>
                <a:stretch>
                  <a:fillRect t="-1961" b="-9804"/>
                </a:stretch>
              </a:blipFill>
            </p:spPr>
            <p:txBody>
              <a:bodyPr/>
              <a:lstStyle/>
              <a:p>
                <a:r>
                  <a:rPr lang="en-US">
                    <a:noFill/>
                  </a:rPr>
                  <a:t> </a:t>
                </a:r>
              </a:p>
            </p:txBody>
          </p:sp>
        </mc:Fallback>
      </mc:AlternateContent>
      <p:cxnSp>
        <p:nvCxnSpPr>
          <p:cNvPr id="26" name="Straight Connector 25">
            <a:extLst>
              <a:ext uri="{FF2B5EF4-FFF2-40B4-BE49-F238E27FC236}">
                <a16:creationId xmlns:a16="http://schemas.microsoft.com/office/drawing/2014/main" xmlns="" id="{365B5B5F-4D6C-5A01-FD0F-7713E628D792}"/>
              </a:ext>
            </a:extLst>
          </p:cNvPr>
          <p:cNvCxnSpPr>
            <a:endCxn id="6" idx="1"/>
          </p:cNvCxnSpPr>
          <p:nvPr/>
        </p:nvCxnSpPr>
        <p:spPr>
          <a:xfrm>
            <a:off x="1938391" y="1411610"/>
            <a:ext cx="1291120" cy="12675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6AA25009-8436-D4FA-A4B8-98BE9DD73934}"/>
              </a:ext>
            </a:extLst>
          </p:cNvPr>
          <p:cNvCxnSpPr/>
          <p:nvPr/>
        </p:nvCxnSpPr>
        <p:spPr>
          <a:xfrm>
            <a:off x="1938391" y="1411610"/>
            <a:ext cx="1291120" cy="1798844"/>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F0C2CE1F-4670-11D2-D1C0-C237558C174A}"/>
              </a:ext>
            </a:extLst>
          </p:cNvPr>
          <p:cNvCxnSpPr>
            <a:endCxn id="6" idx="1"/>
          </p:cNvCxnSpPr>
          <p:nvPr/>
        </p:nvCxnSpPr>
        <p:spPr>
          <a:xfrm>
            <a:off x="1938391" y="1900719"/>
            <a:ext cx="1291120" cy="778444"/>
          </a:xfrm>
          <a:prstGeom prst="line">
            <a:avLst/>
          </a:prstGeom>
        </p:spPr>
        <p:style>
          <a:lnRef idx="1">
            <a:schemeClr val="accent1"/>
          </a:lnRef>
          <a:fillRef idx="0">
            <a:schemeClr val="accent1"/>
          </a:fillRef>
          <a:effectRef idx="0">
            <a:schemeClr val="accent1"/>
          </a:effectRef>
          <a:fontRef idx="minor">
            <a:schemeClr val="tx1"/>
          </a:fontRef>
        </p:style>
      </p:cxnSp>
      <p:cxnSp>
        <p:nvCxnSpPr>
          <p:cNvPr id="736" name="Straight Connector 735">
            <a:extLst>
              <a:ext uri="{FF2B5EF4-FFF2-40B4-BE49-F238E27FC236}">
                <a16:creationId xmlns:a16="http://schemas.microsoft.com/office/drawing/2014/main" xmlns="" id="{75E4072A-1577-0916-84BE-A0BCABFA13C4}"/>
              </a:ext>
            </a:extLst>
          </p:cNvPr>
          <p:cNvCxnSpPr/>
          <p:nvPr/>
        </p:nvCxnSpPr>
        <p:spPr>
          <a:xfrm>
            <a:off x="1938391" y="1900719"/>
            <a:ext cx="1291120" cy="1309735"/>
          </a:xfrm>
          <a:prstGeom prst="line">
            <a:avLst/>
          </a:prstGeom>
        </p:spPr>
        <p:style>
          <a:lnRef idx="1">
            <a:schemeClr val="accent1"/>
          </a:lnRef>
          <a:fillRef idx="0">
            <a:schemeClr val="accent1"/>
          </a:fillRef>
          <a:effectRef idx="0">
            <a:schemeClr val="accent1"/>
          </a:effectRef>
          <a:fontRef idx="minor">
            <a:schemeClr val="tx1"/>
          </a:fontRef>
        </p:style>
      </p:cxnSp>
      <p:cxnSp>
        <p:nvCxnSpPr>
          <p:cNvPr id="738" name="Straight Connector 737">
            <a:extLst>
              <a:ext uri="{FF2B5EF4-FFF2-40B4-BE49-F238E27FC236}">
                <a16:creationId xmlns:a16="http://schemas.microsoft.com/office/drawing/2014/main" xmlns="" id="{75DFE619-34B1-0029-5C7F-2E2E3CABC926}"/>
              </a:ext>
            </a:extLst>
          </p:cNvPr>
          <p:cNvCxnSpPr/>
          <p:nvPr/>
        </p:nvCxnSpPr>
        <p:spPr>
          <a:xfrm>
            <a:off x="1938391" y="2404153"/>
            <a:ext cx="1291120" cy="806301"/>
          </a:xfrm>
          <a:prstGeom prst="line">
            <a:avLst/>
          </a:prstGeom>
        </p:spPr>
        <p:style>
          <a:lnRef idx="1">
            <a:schemeClr val="accent1"/>
          </a:lnRef>
          <a:fillRef idx="0">
            <a:schemeClr val="accent1"/>
          </a:fillRef>
          <a:effectRef idx="0">
            <a:schemeClr val="accent1"/>
          </a:effectRef>
          <a:fontRef idx="minor">
            <a:schemeClr val="tx1"/>
          </a:fontRef>
        </p:style>
      </p:cxnSp>
      <p:cxnSp>
        <p:nvCxnSpPr>
          <p:cNvPr id="740" name="Straight Connector 739">
            <a:extLst>
              <a:ext uri="{FF2B5EF4-FFF2-40B4-BE49-F238E27FC236}">
                <a16:creationId xmlns:a16="http://schemas.microsoft.com/office/drawing/2014/main" xmlns="" id="{DE1ABE06-8046-114C-DAA5-9704D18161DC}"/>
              </a:ext>
            </a:extLst>
          </p:cNvPr>
          <p:cNvCxnSpPr>
            <a:endCxn id="6" idx="1"/>
          </p:cNvCxnSpPr>
          <p:nvPr/>
        </p:nvCxnSpPr>
        <p:spPr>
          <a:xfrm>
            <a:off x="1938391" y="2404153"/>
            <a:ext cx="1291120" cy="27501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9" name="Straight Connector 748">
            <a:extLst>
              <a:ext uri="{FF2B5EF4-FFF2-40B4-BE49-F238E27FC236}">
                <a16:creationId xmlns:a16="http://schemas.microsoft.com/office/drawing/2014/main" xmlns="" id="{DDF98B3D-959F-EFFF-278E-B035A5CE0D1F}"/>
              </a:ext>
            </a:extLst>
          </p:cNvPr>
          <p:cNvCxnSpPr>
            <a:endCxn id="6" idx="1"/>
          </p:cNvCxnSpPr>
          <p:nvPr/>
        </p:nvCxnSpPr>
        <p:spPr>
          <a:xfrm flipV="1">
            <a:off x="1938391" y="2679163"/>
            <a:ext cx="1291120" cy="259246"/>
          </a:xfrm>
          <a:prstGeom prst="line">
            <a:avLst/>
          </a:prstGeom>
        </p:spPr>
        <p:style>
          <a:lnRef idx="1">
            <a:schemeClr val="accent1"/>
          </a:lnRef>
          <a:fillRef idx="0">
            <a:schemeClr val="accent1"/>
          </a:fillRef>
          <a:effectRef idx="0">
            <a:schemeClr val="accent1"/>
          </a:effectRef>
          <a:fontRef idx="minor">
            <a:schemeClr val="tx1"/>
          </a:fontRef>
        </p:style>
      </p:cxnSp>
      <p:cxnSp>
        <p:nvCxnSpPr>
          <p:cNvPr id="751" name="Straight Connector 750">
            <a:extLst>
              <a:ext uri="{FF2B5EF4-FFF2-40B4-BE49-F238E27FC236}">
                <a16:creationId xmlns:a16="http://schemas.microsoft.com/office/drawing/2014/main" xmlns="" id="{8CC4459C-5D13-3EA8-AC76-D8D8AC74A64C}"/>
              </a:ext>
            </a:extLst>
          </p:cNvPr>
          <p:cNvCxnSpPr/>
          <p:nvPr/>
        </p:nvCxnSpPr>
        <p:spPr>
          <a:xfrm>
            <a:off x="1938391" y="2938409"/>
            <a:ext cx="1291120" cy="272045"/>
          </a:xfrm>
          <a:prstGeom prst="line">
            <a:avLst/>
          </a:prstGeom>
        </p:spPr>
        <p:style>
          <a:lnRef idx="1">
            <a:schemeClr val="accent1"/>
          </a:lnRef>
          <a:fillRef idx="0">
            <a:schemeClr val="accent1"/>
          </a:fillRef>
          <a:effectRef idx="0">
            <a:schemeClr val="accent1"/>
          </a:effectRef>
          <a:fontRef idx="minor">
            <a:schemeClr val="tx1"/>
          </a:fontRef>
        </p:style>
      </p:cxnSp>
      <p:cxnSp>
        <p:nvCxnSpPr>
          <p:cNvPr id="753" name="Straight Connector 752">
            <a:extLst>
              <a:ext uri="{FF2B5EF4-FFF2-40B4-BE49-F238E27FC236}">
                <a16:creationId xmlns:a16="http://schemas.microsoft.com/office/drawing/2014/main" xmlns="" id="{5E5FC7B8-AE6E-2745-30E6-352DA8F7F6FC}"/>
              </a:ext>
            </a:extLst>
          </p:cNvPr>
          <p:cNvCxnSpPr>
            <a:endCxn id="6" idx="1"/>
          </p:cNvCxnSpPr>
          <p:nvPr/>
        </p:nvCxnSpPr>
        <p:spPr>
          <a:xfrm flipV="1">
            <a:off x="1938391" y="2679163"/>
            <a:ext cx="1291120" cy="793502"/>
          </a:xfrm>
          <a:prstGeom prst="line">
            <a:avLst/>
          </a:prstGeom>
        </p:spPr>
        <p:style>
          <a:lnRef idx="1">
            <a:schemeClr val="accent1"/>
          </a:lnRef>
          <a:fillRef idx="0">
            <a:schemeClr val="accent1"/>
          </a:fillRef>
          <a:effectRef idx="0">
            <a:schemeClr val="accent1"/>
          </a:effectRef>
          <a:fontRef idx="minor">
            <a:schemeClr val="tx1"/>
          </a:fontRef>
        </p:style>
      </p:cxnSp>
      <p:cxnSp>
        <p:nvCxnSpPr>
          <p:cNvPr id="755" name="Straight Connector 754">
            <a:extLst>
              <a:ext uri="{FF2B5EF4-FFF2-40B4-BE49-F238E27FC236}">
                <a16:creationId xmlns:a16="http://schemas.microsoft.com/office/drawing/2014/main" xmlns="" id="{98598F87-3875-DB4B-AD97-E9D7B2248B1E}"/>
              </a:ext>
            </a:extLst>
          </p:cNvPr>
          <p:cNvCxnSpPr/>
          <p:nvPr/>
        </p:nvCxnSpPr>
        <p:spPr>
          <a:xfrm flipV="1">
            <a:off x="1938391" y="3210454"/>
            <a:ext cx="1291120" cy="262211"/>
          </a:xfrm>
          <a:prstGeom prst="line">
            <a:avLst/>
          </a:prstGeom>
        </p:spPr>
        <p:style>
          <a:lnRef idx="1">
            <a:schemeClr val="accent1"/>
          </a:lnRef>
          <a:fillRef idx="0">
            <a:schemeClr val="accent1"/>
          </a:fillRef>
          <a:effectRef idx="0">
            <a:schemeClr val="accent1"/>
          </a:effectRef>
          <a:fontRef idx="minor">
            <a:schemeClr val="tx1"/>
          </a:fontRef>
        </p:style>
      </p:cxnSp>
      <p:cxnSp>
        <p:nvCxnSpPr>
          <p:cNvPr id="757" name="Straight Connector 756">
            <a:extLst>
              <a:ext uri="{FF2B5EF4-FFF2-40B4-BE49-F238E27FC236}">
                <a16:creationId xmlns:a16="http://schemas.microsoft.com/office/drawing/2014/main" xmlns="" id="{DE3B1CB3-D944-7B5F-1E52-B0D0E4A8E704}"/>
              </a:ext>
            </a:extLst>
          </p:cNvPr>
          <p:cNvCxnSpPr>
            <a:endCxn id="6" idx="1"/>
          </p:cNvCxnSpPr>
          <p:nvPr/>
        </p:nvCxnSpPr>
        <p:spPr>
          <a:xfrm flipV="1">
            <a:off x="1938391" y="2679163"/>
            <a:ext cx="1291120" cy="1349235"/>
          </a:xfrm>
          <a:prstGeom prst="line">
            <a:avLst/>
          </a:prstGeom>
        </p:spPr>
        <p:style>
          <a:lnRef idx="1">
            <a:schemeClr val="accent1"/>
          </a:lnRef>
          <a:fillRef idx="0">
            <a:schemeClr val="accent1"/>
          </a:fillRef>
          <a:effectRef idx="0">
            <a:schemeClr val="accent1"/>
          </a:effectRef>
          <a:fontRef idx="minor">
            <a:schemeClr val="tx1"/>
          </a:fontRef>
        </p:style>
      </p:cxnSp>
      <p:cxnSp>
        <p:nvCxnSpPr>
          <p:cNvPr id="759" name="Straight Connector 758">
            <a:extLst>
              <a:ext uri="{FF2B5EF4-FFF2-40B4-BE49-F238E27FC236}">
                <a16:creationId xmlns:a16="http://schemas.microsoft.com/office/drawing/2014/main" xmlns="" id="{712753F2-AFF0-E6DF-0F57-E5E424640218}"/>
              </a:ext>
            </a:extLst>
          </p:cNvPr>
          <p:cNvCxnSpPr/>
          <p:nvPr/>
        </p:nvCxnSpPr>
        <p:spPr>
          <a:xfrm flipV="1">
            <a:off x="1938391" y="3210454"/>
            <a:ext cx="1291120" cy="817944"/>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31405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Shape 741"/>
        <p:cNvGrpSpPr/>
        <p:nvPr/>
      </p:nvGrpSpPr>
      <p:grpSpPr>
        <a:xfrm>
          <a:off x="0" y="0"/>
          <a:ext cx="0" cy="0"/>
          <a:chOff x="0" y="0"/>
          <a:chExt cx="0" cy="0"/>
        </a:xfrm>
      </p:grpSpPr>
      <p:sp>
        <p:nvSpPr>
          <p:cNvPr id="742" name="Google Shape;742;p65"/>
          <p:cNvSpPr txBox="1">
            <a:spLocks noGrp="1"/>
          </p:cNvSpPr>
          <p:nvPr>
            <p:ph type="title"/>
          </p:nvPr>
        </p:nvSpPr>
        <p:spPr>
          <a:xfrm>
            <a:off x="715099" y="306400"/>
            <a:ext cx="5850087"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Input Hidden Weights Matrix</a:t>
            </a:r>
            <a:endParaRPr dirty="0"/>
          </a:p>
        </p:txBody>
      </p: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xmlns="" id="{4A7E85B1-F409-5A50-2B89-4AC0BEB845F3}"/>
                  </a:ext>
                </a:extLst>
              </p:cNvPr>
              <p:cNvSpPr txBox="1"/>
              <p:nvPr/>
            </p:nvSpPr>
            <p:spPr>
              <a:xfrm>
                <a:off x="4495989" y="1578721"/>
                <a:ext cx="4113306" cy="195970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h</m:t>
                      </m:r>
                      <m:r>
                        <a:rPr lang="en-US" sz="2000" b="0" i="1" smtClean="0">
                          <a:latin typeface="Cambria Math" panose="02040503050406030204" pitchFamily="18" charset="0"/>
                        </a:rPr>
                        <m:t>=</m:t>
                      </m:r>
                      <m:sSup>
                        <m:sSupPr>
                          <m:ctrlPr>
                            <a:rPr lang="en-US" sz="2000" b="0" i="1" smtClean="0">
                              <a:latin typeface="Cambria Math"/>
                            </a:rPr>
                          </m:ctrlPr>
                        </m:sSupPr>
                        <m:e>
                          <m:r>
                            <a:rPr lang="en-US" sz="2000" b="0" i="1" smtClean="0">
                              <a:latin typeface="Cambria Math" panose="02040503050406030204" pitchFamily="18" charset="0"/>
                            </a:rPr>
                            <m:t>𝑈</m:t>
                          </m:r>
                        </m:e>
                        <m:sup>
                          <m:r>
                            <a:rPr lang="en-US" sz="2000" b="0" i="1" smtClean="0">
                              <a:latin typeface="Cambria Math" panose="02040503050406030204" pitchFamily="18" charset="0"/>
                            </a:rPr>
                            <m:t>𝑇</m:t>
                          </m:r>
                        </m:sup>
                      </m:sSup>
                      <m:sSup>
                        <m:sSupPr>
                          <m:ctrlPr>
                            <a:rPr lang="en-US" sz="2000" b="0" i="1" smtClean="0">
                              <a:latin typeface="Cambria Math"/>
                            </a:rPr>
                          </m:ctrlPr>
                        </m:sSupPr>
                        <m:e>
                          <m:r>
                            <a:rPr lang="en-US" sz="2000" b="0" i="1" smtClean="0">
                              <a:latin typeface="Cambria Math" panose="02040503050406030204" pitchFamily="18" charset="0"/>
                            </a:rPr>
                            <m:t>𝑤</m:t>
                          </m:r>
                        </m:e>
                        <m:sup>
                          <m:r>
                            <a:rPr lang="en-US" sz="2000" b="0" i="1" smtClean="0">
                              <a:latin typeface="Cambria Math" panose="02040503050406030204" pitchFamily="18" charset="0"/>
                            </a:rPr>
                            <m:t>𝑐</m:t>
                          </m:r>
                        </m:sup>
                      </m:sSup>
                      <m:r>
                        <a:rPr lang="en-US" sz="2000" b="0" i="1" smtClean="0">
                          <a:latin typeface="Cambria Math" panose="02040503050406030204" pitchFamily="18" charset="0"/>
                        </a:rPr>
                        <m:t>=</m:t>
                      </m:r>
                      <m:sSup>
                        <m:sSupPr>
                          <m:ctrlPr>
                            <a:rPr lang="en-US" sz="2000" b="0" i="1" smtClean="0">
                              <a:latin typeface="Cambria Math"/>
                            </a:rPr>
                          </m:ctrlPr>
                        </m:sSupPr>
                        <m:e>
                          <m:d>
                            <m:dPr>
                              <m:begChr m:val="["/>
                              <m:endChr m:val="]"/>
                              <m:ctrlPr>
                                <a:rPr lang="en-US" sz="2000" i="1">
                                  <a:latin typeface="Cambria Math"/>
                                </a:rPr>
                              </m:ctrlPr>
                            </m:dPr>
                            <m:e>
                              <m:m>
                                <m:mPr>
                                  <m:mcs>
                                    <m:mc>
                                      <m:mcPr>
                                        <m:count m:val="3"/>
                                        <m:mcJc m:val="center"/>
                                      </m:mcPr>
                                    </m:mc>
                                  </m:mcs>
                                  <m:ctrlPr>
                                    <a:rPr lang="en-US" sz="2000" i="1">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00</m:t>
                                        </m:r>
                                      </m:sub>
                                    </m:sSub>
                                  </m:e>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01</m:t>
                                        </m:r>
                                      </m:sub>
                                    </m:sSub>
                                  </m:e>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02</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1</m:t>
                                        </m:r>
                                        <m:r>
                                          <a:rPr lang="en-US" sz="2000" i="1">
                                            <a:latin typeface="Cambria Math" panose="02040503050406030204" pitchFamily="18" charset="0"/>
                                          </a:rPr>
                                          <m:t>0</m:t>
                                        </m:r>
                                      </m:sub>
                                    </m:sSub>
                                  </m:e>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11</m:t>
                                        </m:r>
                                      </m:sub>
                                    </m:sSub>
                                  </m:e>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12</m:t>
                                        </m:r>
                                      </m:sub>
                                    </m:sSub>
                                  </m:e>
                                </m:mr>
                                <m:mr>
                                  <m:e>
                                    <m:m>
                                      <m:mPr>
                                        <m:mcs>
                                          <m:mc>
                                            <m:mcPr>
                                              <m:count m:val="1"/>
                                              <m:mcJc m:val="center"/>
                                            </m:mcPr>
                                          </m:mc>
                                        </m:mcs>
                                        <m:ctrlPr>
                                          <a:rPr lang="en-US" sz="2000" i="1">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20</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3</m:t>
                                              </m:r>
                                              <m:r>
                                                <a:rPr lang="en-US" sz="2000" i="1">
                                                  <a:latin typeface="Cambria Math" panose="02040503050406030204" pitchFamily="18" charset="0"/>
                                                </a:rPr>
                                                <m:t>0</m:t>
                                              </m:r>
                                            </m:sub>
                                          </m:sSub>
                                        </m:e>
                                      </m:mr>
                                      <m:mr>
                                        <m:e>
                                          <m:m>
                                            <m:mPr>
                                              <m:mcs>
                                                <m:mc>
                                                  <m:mcPr>
                                                    <m:count m:val="1"/>
                                                    <m:mcJc m:val="center"/>
                                                  </m:mcPr>
                                                </m:mc>
                                              </m:mcs>
                                              <m:ctrlPr>
                                                <a:rPr lang="en-US" sz="2000" i="1">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4</m:t>
                                                    </m:r>
                                                    <m:r>
                                                      <a:rPr lang="en-US" sz="2000" i="1">
                                                        <a:latin typeface="Cambria Math" panose="02040503050406030204" pitchFamily="18" charset="0"/>
                                                      </a:rPr>
                                                      <m:t>0</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5</m:t>
                                                    </m:r>
                                                    <m:r>
                                                      <a:rPr lang="en-US" sz="2000" i="1">
                                                        <a:latin typeface="Cambria Math" panose="02040503050406030204" pitchFamily="18" charset="0"/>
                                                      </a:rPr>
                                                      <m:t>0</m:t>
                                                    </m:r>
                                                  </m:sub>
                                                </m:sSub>
                                              </m:e>
                                            </m:mr>
                                          </m:m>
                                        </m:e>
                                      </m:mr>
                                    </m:m>
                                  </m:e>
                                  <m:e>
                                    <m:m>
                                      <m:mPr>
                                        <m:mcs>
                                          <m:mc>
                                            <m:mcPr>
                                              <m:count m:val="1"/>
                                              <m:mcJc m:val="center"/>
                                            </m:mcPr>
                                          </m:mc>
                                        </m:mcs>
                                        <m:ctrlPr>
                                          <a:rPr lang="en-US" sz="2000" i="1">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21</m:t>
                                              </m:r>
                                            </m:sub>
                                          </m:sSub>
                                        </m:e>
                                      </m:mr>
                                      <m:mr>
                                        <m:e>
                                          <m:m>
                                            <m:mPr>
                                              <m:mcs>
                                                <m:mc>
                                                  <m:mcPr>
                                                    <m:count m:val="1"/>
                                                    <m:mcJc m:val="center"/>
                                                  </m:mcPr>
                                                </m:mc>
                                              </m:mcs>
                                              <m:ctrlPr>
                                                <a:rPr lang="en-US" sz="2000" i="1">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31</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41</m:t>
                                                    </m:r>
                                                  </m:sub>
                                                </m:sSub>
                                              </m:e>
                                            </m:mr>
                                          </m:m>
                                        </m:e>
                                      </m:mr>
                                      <m:mr>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51</m:t>
                                              </m:r>
                                            </m:sub>
                                          </m:sSub>
                                        </m:e>
                                      </m:mr>
                                    </m:m>
                                  </m:e>
                                  <m:e>
                                    <m:m>
                                      <m:mPr>
                                        <m:mcs>
                                          <m:mc>
                                            <m:mcPr>
                                              <m:count m:val="1"/>
                                              <m:mcJc m:val="center"/>
                                            </m:mcPr>
                                          </m:mc>
                                        </m:mcs>
                                        <m:ctrlPr>
                                          <a:rPr lang="en-US" sz="2000" i="1">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22</m:t>
                                              </m:r>
                                            </m:sub>
                                          </m:sSub>
                                        </m:e>
                                      </m:mr>
                                      <m:mr>
                                        <m:e>
                                          <m:m>
                                            <m:mPr>
                                              <m:mcs>
                                                <m:mc>
                                                  <m:mcPr>
                                                    <m:count m:val="1"/>
                                                    <m:mcJc m:val="center"/>
                                                  </m:mcPr>
                                                </m:mc>
                                              </m:mcs>
                                              <m:ctrlPr>
                                                <a:rPr lang="en-US" sz="2000" i="1">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32</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42</m:t>
                                                    </m:r>
                                                  </m:sub>
                                                </m:sSub>
                                              </m:e>
                                            </m:mr>
                                          </m:m>
                                        </m:e>
                                      </m:mr>
                                      <m:mr>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52</m:t>
                                              </m:r>
                                            </m:sub>
                                          </m:sSub>
                                        </m:e>
                                      </m:mr>
                                    </m:m>
                                  </m:e>
                                </m:mr>
                              </m:m>
                            </m:e>
                          </m:d>
                        </m:e>
                        <m:sup>
                          <m:r>
                            <a:rPr lang="en-US" sz="2000" b="0" i="1" smtClean="0">
                              <a:latin typeface="Cambria Math" panose="02040503050406030204" pitchFamily="18" charset="0"/>
                            </a:rPr>
                            <m:t>𝑇</m:t>
                          </m:r>
                        </m:sup>
                      </m:sSup>
                      <m:d>
                        <m:dPr>
                          <m:begChr m:val="["/>
                          <m:endChr m:val="]"/>
                          <m:ctrlPr>
                            <a:rPr lang="en-US" sz="2000" b="0" i="1" smtClean="0">
                              <a:latin typeface="Cambria Math"/>
                            </a:rPr>
                          </m:ctrlPr>
                        </m:dPr>
                        <m:e>
                          <m:m>
                            <m:mPr>
                              <m:mcs>
                                <m:mc>
                                  <m:mcPr>
                                    <m:count m:val="1"/>
                                    <m:mcJc m:val="center"/>
                                  </m:mcPr>
                                </m:mc>
                              </m:mcs>
                              <m:ctrlPr>
                                <a:rPr lang="en-US" sz="2000" b="0" i="1" smtClean="0">
                                  <a:latin typeface="Cambria Math"/>
                                </a:rPr>
                              </m:ctrlPr>
                            </m:mPr>
                            <m:mr>
                              <m:e>
                                <m:sSubSup>
                                  <m:sSubSupPr>
                                    <m:ctrlPr>
                                      <a:rPr lang="en-US" sz="2000" b="0" i="1" smtClean="0">
                                        <a:latin typeface="Cambria Math"/>
                                      </a:rPr>
                                    </m:ctrlPr>
                                  </m:sSubSupPr>
                                  <m:e>
                                    <m:r>
                                      <a:rPr lang="en-US" sz="2000" b="0" i="1" smtClean="0">
                                        <a:latin typeface="Cambria Math" panose="02040503050406030204" pitchFamily="18" charset="0"/>
                                      </a:rPr>
                                      <m:t>𝑤</m:t>
                                    </m:r>
                                  </m:e>
                                  <m:sub>
                                    <m:r>
                                      <a:rPr lang="en-US" sz="2000" b="0" i="1" smtClean="0">
                                        <a:latin typeface="Cambria Math" panose="02040503050406030204" pitchFamily="18" charset="0"/>
                                      </a:rPr>
                                      <m:t>0</m:t>
                                    </m:r>
                                  </m:sub>
                                  <m:sup>
                                    <m:r>
                                      <a:rPr lang="en-US" sz="2000" b="0" i="1" smtClean="0">
                                        <a:latin typeface="Cambria Math" panose="02040503050406030204" pitchFamily="18" charset="0"/>
                                      </a:rPr>
                                      <m:t>𝑐</m:t>
                                    </m:r>
                                  </m:sup>
                                </m:sSubSup>
                              </m:e>
                            </m:mr>
                            <m:mr>
                              <m:e>
                                <m:m>
                                  <m:mPr>
                                    <m:mcs>
                                      <m:mc>
                                        <m:mcPr>
                                          <m:count m:val="1"/>
                                          <m:mcJc m:val="center"/>
                                        </m:mcPr>
                                      </m:mc>
                                    </m:mcs>
                                    <m:ctrlPr>
                                      <a:rPr lang="en-US" sz="2000" b="0" i="1" smtClean="0">
                                        <a:latin typeface="Cambria Math"/>
                                      </a:rPr>
                                    </m:ctrlPr>
                                  </m:mPr>
                                  <m:mr>
                                    <m:e>
                                      <m:sSubSup>
                                        <m:sSubSupPr>
                                          <m:ctrlPr>
                                            <a:rPr lang="en-US" sz="2000" i="1">
                                              <a:latin typeface="Cambria Math"/>
                                            </a:rPr>
                                          </m:ctrlPr>
                                        </m:sSubSupPr>
                                        <m:e>
                                          <m:r>
                                            <a:rPr lang="en-US" sz="2000" i="1">
                                              <a:latin typeface="Cambria Math" panose="02040503050406030204" pitchFamily="18" charset="0"/>
                                            </a:rPr>
                                            <m:t>𝑤</m:t>
                                          </m:r>
                                        </m:e>
                                        <m:sub>
                                          <m:r>
                                            <a:rPr lang="en-US" sz="2000" b="0" i="1" smtClean="0">
                                              <a:latin typeface="Cambria Math" panose="02040503050406030204" pitchFamily="18" charset="0"/>
                                            </a:rPr>
                                            <m:t>1</m:t>
                                          </m:r>
                                        </m:sub>
                                        <m:sup>
                                          <m:r>
                                            <a:rPr lang="en-US" sz="2000" i="1">
                                              <a:latin typeface="Cambria Math" panose="02040503050406030204" pitchFamily="18" charset="0"/>
                                            </a:rPr>
                                            <m:t>𝑐</m:t>
                                          </m:r>
                                        </m:sup>
                                      </m:sSubSup>
                                    </m:e>
                                  </m:mr>
                                  <m:mr>
                                    <m:e>
                                      <m:sSubSup>
                                        <m:sSubSupPr>
                                          <m:ctrlPr>
                                            <a:rPr lang="en-US" sz="2000" i="1">
                                              <a:latin typeface="Cambria Math"/>
                                            </a:rPr>
                                          </m:ctrlPr>
                                        </m:sSubSupPr>
                                        <m:e>
                                          <m:r>
                                            <a:rPr lang="en-US" sz="2000" i="1">
                                              <a:latin typeface="Cambria Math" panose="02040503050406030204" pitchFamily="18" charset="0"/>
                                            </a:rPr>
                                            <m:t>𝑤</m:t>
                                          </m:r>
                                        </m:e>
                                        <m:sub>
                                          <m:r>
                                            <a:rPr lang="en-US" sz="2000" b="0" i="1" smtClean="0">
                                              <a:latin typeface="Cambria Math" panose="02040503050406030204" pitchFamily="18" charset="0"/>
                                            </a:rPr>
                                            <m:t>2</m:t>
                                          </m:r>
                                        </m:sub>
                                        <m:sup>
                                          <m:r>
                                            <a:rPr lang="en-US" sz="2000" i="1">
                                              <a:latin typeface="Cambria Math" panose="02040503050406030204" pitchFamily="18" charset="0"/>
                                            </a:rPr>
                                            <m:t>𝑐</m:t>
                                          </m:r>
                                        </m:sup>
                                      </m:sSubSup>
                                    </m:e>
                                  </m:mr>
                                  <m:mr>
                                    <m:e>
                                      <m:m>
                                        <m:mPr>
                                          <m:mcs>
                                            <m:mc>
                                              <m:mcPr>
                                                <m:count m:val="1"/>
                                                <m:mcJc m:val="center"/>
                                              </m:mcPr>
                                            </m:mc>
                                          </m:mcs>
                                          <m:ctrlPr>
                                            <a:rPr lang="en-US" sz="2000" b="0" i="1" smtClean="0">
                                              <a:latin typeface="Cambria Math"/>
                                            </a:rPr>
                                          </m:ctrlPr>
                                        </m:mPr>
                                        <m:mr>
                                          <m:e>
                                            <m:sSubSup>
                                              <m:sSubSupPr>
                                                <m:ctrlPr>
                                                  <a:rPr lang="en-US" sz="2000" i="1">
                                                    <a:latin typeface="Cambria Math"/>
                                                  </a:rPr>
                                                </m:ctrlPr>
                                              </m:sSubSupPr>
                                              <m:e>
                                                <m:r>
                                                  <a:rPr lang="en-US" sz="2000" i="1">
                                                    <a:latin typeface="Cambria Math" panose="02040503050406030204" pitchFamily="18" charset="0"/>
                                                  </a:rPr>
                                                  <m:t>𝑤</m:t>
                                                </m:r>
                                              </m:e>
                                              <m:sub>
                                                <m:r>
                                                  <a:rPr lang="en-US" sz="2000" b="0" i="1" smtClean="0">
                                                    <a:latin typeface="Cambria Math" panose="02040503050406030204" pitchFamily="18" charset="0"/>
                                                  </a:rPr>
                                                  <m:t>3</m:t>
                                                </m:r>
                                              </m:sub>
                                              <m:sup>
                                                <m:r>
                                                  <a:rPr lang="en-US" sz="2000" i="1">
                                                    <a:latin typeface="Cambria Math" panose="02040503050406030204" pitchFamily="18" charset="0"/>
                                                  </a:rPr>
                                                  <m:t>𝑐</m:t>
                                                </m:r>
                                              </m:sup>
                                            </m:sSubSup>
                                          </m:e>
                                        </m:mr>
                                        <m:mr>
                                          <m:e>
                                            <m:sSubSup>
                                              <m:sSubSupPr>
                                                <m:ctrlPr>
                                                  <a:rPr lang="en-US" sz="2000" i="1">
                                                    <a:latin typeface="Cambria Math"/>
                                                  </a:rPr>
                                                </m:ctrlPr>
                                              </m:sSubSupPr>
                                              <m:e>
                                                <m:r>
                                                  <a:rPr lang="en-US" sz="2000" i="1">
                                                    <a:latin typeface="Cambria Math" panose="02040503050406030204" pitchFamily="18" charset="0"/>
                                                  </a:rPr>
                                                  <m:t>𝑤</m:t>
                                                </m:r>
                                              </m:e>
                                              <m:sub>
                                                <m:r>
                                                  <a:rPr lang="en-US" sz="2000" b="0" i="1" smtClean="0">
                                                    <a:latin typeface="Cambria Math" panose="02040503050406030204" pitchFamily="18" charset="0"/>
                                                  </a:rPr>
                                                  <m:t>4</m:t>
                                                </m:r>
                                              </m:sub>
                                              <m:sup>
                                                <m:r>
                                                  <a:rPr lang="en-US" sz="2000" i="1">
                                                    <a:latin typeface="Cambria Math" panose="02040503050406030204" pitchFamily="18" charset="0"/>
                                                  </a:rPr>
                                                  <m:t>𝑐</m:t>
                                                </m:r>
                                              </m:sup>
                                            </m:sSubSup>
                                          </m:e>
                                        </m:mr>
                                      </m:m>
                                    </m:e>
                                  </m:mr>
                                </m:m>
                              </m:e>
                            </m:mr>
                            <m:mr>
                              <m:e>
                                <m:sSubSup>
                                  <m:sSubSupPr>
                                    <m:ctrlPr>
                                      <a:rPr lang="en-US" sz="2000" i="1">
                                        <a:latin typeface="Cambria Math"/>
                                      </a:rPr>
                                    </m:ctrlPr>
                                  </m:sSubSupPr>
                                  <m:e>
                                    <m:r>
                                      <a:rPr lang="en-US" sz="2000" i="1">
                                        <a:latin typeface="Cambria Math" panose="02040503050406030204" pitchFamily="18" charset="0"/>
                                      </a:rPr>
                                      <m:t>𝑤</m:t>
                                    </m:r>
                                  </m:e>
                                  <m:sub>
                                    <m:r>
                                      <a:rPr lang="en-US" sz="2000" b="0" i="1" smtClean="0">
                                        <a:latin typeface="Cambria Math" panose="02040503050406030204" pitchFamily="18" charset="0"/>
                                      </a:rPr>
                                      <m:t>5</m:t>
                                    </m:r>
                                  </m:sub>
                                  <m:sup>
                                    <m:r>
                                      <a:rPr lang="en-US" sz="2000" i="1">
                                        <a:latin typeface="Cambria Math" panose="02040503050406030204" pitchFamily="18" charset="0"/>
                                      </a:rPr>
                                      <m:t>𝑐</m:t>
                                    </m:r>
                                  </m:sup>
                                </m:sSubSup>
                              </m:e>
                            </m:mr>
                          </m:m>
                        </m:e>
                      </m:d>
                    </m:oMath>
                  </m:oMathPara>
                </a14:m>
                <a:endParaRPr lang="en-US" sz="2000" dirty="0"/>
              </a:p>
            </p:txBody>
          </p:sp>
        </mc:Choice>
        <mc:Fallback xmlns="">
          <p:sp>
            <p:nvSpPr>
              <p:cNvPr id="20" name="TextBox 19">
                <a:extLst>
                  <a:ext uri="{FF2B5EF4-FFF2-40B4-BE49-F238E27FC236}">
                    <a16:creationId xmlns:a16="http://schemas.microsoft.com/office/drawing/2014/main" id="{4A7E85B1-F409-5A50-2B89-4AC0BEB845F3}"/>
                  </a:ext>
                </a:extLst>
              </p:cNvPr>
              <p:cNvSpPr txBox="1">
                <a:spLocks noRot="1" noChangeAspect="1" noMove="1" noResize="1" noEditPoints="1" noAdjustHandles="1" noChangeArrowheads="1" noChangeShapeType="1" noTextEdit="1"/>
              </p:cNvSpPr>
              <p:nvPr/>
            </p:nvSpPr>
            <p:spPr>
              <a:xfrm>
                <a:off x="4495989" y="1578721"/>
                <a:ext cx="4113306" cy="1959704"/>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17" name="Table 16">
                <a:extLst>
                  <a:ext uri="{FF2B5EF4-FFF2-40B4-BE49-F238E27FC236}">
                    <a16:creationId xmlns:a16="http://schemas.microsoft.com/office/drawing/2014/main" xmlns="" id="{520442F9-D3C9-09BF-1CF5-093BB39B0CAE}"/>
                  </a:ext>
                </a:extLst>
              </p:cNvPr>
              <p:cNvGraphicFramePr>
                <a:graphicFrameLocks noGrp="1"/>
              </p:cNvGraphicFramePr>
              <p:nvPr>
                <p:extLst>
                  <p:ext uri="{D42A27DB-BD31-4B8C-83A1-F6EECF244321}">
                    <p14:modId xmlns:p14="http://schemas.microsoft.com/office/powerpoint/2010/main" val="1230812340"/>
                  </p:ext>
                </p:extLst>
              </p:nvPr>
            </p:nvGraphicFramePr>
            <p:xfrm>
              <a:off x="1376737" y="1115102"/>
              <a:ext cx="561654" cy="3128124"/>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xmlns="" val="2309126133"/>
                        </a:ext>
                      </a:extLst>
                    </a:gridCol>
                  </a:tblGrid>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0</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3521363274"/>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1</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228311118"/>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2</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2537335558"/>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3</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973421978"/>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4</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4270720177"/>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5</m:t>
                                    </m:r>
                                  </m:sub>
                                  <m:sup>
                                    <m:r>
                                      <a:rPr lang="en-US" sz="1600" b="0" i="1" dirty="0" smtClean="0">
                                        <a:latin typeface="Cambria Math" panose="02040503050406030204" pitchFamily="18" charset="0"/>
                                      </a:rPr>
                                      <m:t>𝑐</m:t>
                                    </m:r>
                                  </m:sup>
                                </m:sSubSup>
                              </m:oMath>
                            </m:oMathPara>
                          </a14:m>
                          <a:endParaRPr lang="en-US" sz="1600" dirty="0"/>
                        </a:p>
                      </a:txBody>
                      <a:tcPr anchor="ctr"/>
                    </a:tc>
                    <a:extLst>
                      <a:ext uri="{0D108BD9-81ED-4DB2-BD59-A6C34878D82A}">
                        <a16:rowId xmlns:a16="http://schemas.microsoft.com/office/drawing/2014/main" xmlns="" val="344669719"/>
                      </a:ext>
                    </a:extLst>
                  </a:tr>
                </a:tbl>
              </a:graphicData>
            </a:graphic>
          </p:graphicFrame>
        </mc:Choice>
        <mc:Fallback xmlns="">
          <p:graphicFrame>
            <p:nvGraphicFramePr>
              <p:cNvPr id="17" name="Table 16">
                <a:extLst>
                  <a:ext uri="{FF2B5EF4-FFF2-40B4-BE49-F238E27FC236}">
                    <a16:creationId xmlns:a16="http://schemas.microsoft.com/office/drawing/2014/main" id="{520442F9-D3C9-09BF-1CF5-093BB39B0CAE}"/>
                  </a:ext>
                </a:extLst>
              </p:cNvPr>
              <p:cNvGraphicFramePr>
                <a:graphicFrameLocks noGrp="1"/>
              </p:cNvGraphicFramePr>
              <p:nvPr>
                <p:extLst>
                  <p:ext uri="{D42A27DB-BD31-4B8C-83A1-F6EECF244321}">
                    <p14:modId xmlns:p14="http://schemas.microsoft.com/office/powerpoint/2010/main" val="1230812340"/>
                  </p:ext>
                </p:extLst>
              </p:nvPr>
            </p:nvGraphicFramePr>
            <p:xfrm>
              <a:off x="1376737" y="1115102"/>
              <a:ext cx="561654" cy="3128124"/>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val="2309126133"/>
                        </a:ext>
                      </a:extLst>
                    </a:gridCol>
                  </a:tblGrid>
                  <a:tr h="521354">
                    <a:tc>
                      <a:txBody>
                        <a:bodyPr/>
                        <a:lstStyle/>
                        <a:p>
                          <a:endParaRPr lang="en-US"/>
                        </a:p>
                      </a:txBody>
                      <a:tcPr anchor="ctr">
                        <a:blipFill>
                          <a:blip r:embed="rId4"/>
                          <a:stretch>
                            <a:fillRect r="-2151" b="-500000"/>
                          </a:stretch>
                        </a:blipFill>
                      </a:tcPr>
                    </a:tc>
                    <a:extLst>
                      <a:ext uri="{0D108BD9-81ED-4DB2-BD59-A6C34878D82A}">
                        <a16:rowId xmlns:a16="http://schemas.microsoft.com/office/drawing/2014/main" val="3521363274"/>
                      </a:ext>
                    </a:extLst>
                  </a:tr>
                  <a:tr h="521354">
                    <a:tc>
                      <a:txBody>
                        <a:bodyPr/>
                        <a:lstStyle/>
                        <a:p>
                          <a:endParaRPr lang="en-US"/>
                        </a:p>
                      </a:txBody>
                      <a:tcPr anchor="ctr">
                        <a:blipFill>
                          <a:blip r:embed="rId4"/>
                          <a:stretch>
                            <a:fillRect t="-100000" r="-2151" b="-400000"/>
                          </a:stretch>
                        </a:blipFill>
                      </a:tcPr>
                    </a:tc>
                    <a:extLst>
                      <a:ext uri="{0D108BD9-81ED-4DB2-BD59-A6C34878D82A}">
                        <a16:rowId xmlns:a16="http://schemas.microsoft.com/office/drawing/2014/main" val="228311118"/>
                      </a:ext>
                    </a:extLst>
                  </a:tr>
                  <a:tr h="521354">
                    <a:tc>
                      <a:txBody>
                        <a:bodyPr/>
                        <a:lstStyle/>
                        <a:p>
                          <a:endParaRPr lang="en-US"/>
                        </a:p>
                      </a:txBody>
                      <a:tcPr anchor="ctr">
                        <a:blipFill>
                          <a:blip r:embed="rId4"/>
                          <a:stretch>
                            <a:fillRect t="-200000" r="-2151" b="-300000"/>
                          </a:stretch>
                        </a:blipFill>
                      </a:tcPr>
                    </a:tc>
                    <a:extLst>
                      <a:ext uri="{0D108BD9-81ED-4DB2-BD59-A6C34878D82A}">
                        <a16:rowId xmlns:a16="http://schemas.microsoft.com/office/drawing/2014/main" val="2537335558"/>
                      </a:ext>
                    </a:extLst>
                  </a:tr>
                  <a:tr h="521354">
                    <a:tc>
                      <a:txBody>
                        <a:bodyPr/>
                        <a:lstStyle/>
                        <a:p>
                          <a:endParaRPr lang="en-US"/>
                        </a:p>
                      </a:txBody>
                      <a:tcPr anchor="ctr">
                        <a:blipFill>
                          <a:blip r:embed="rId4"/>
                          <a:stretch>
                            <a:fillRect t="-303529" r="-2151" b="-203529"/>
                          </a:stretch>
                        </a:blipFill>
                      </a:tcPr>
                    </a:tc>
                    <a:extLst>
                      <a:ext uri="{0D108BD9-81ED-4DB2-BD59-A6C34878D82A}">
                        <a16:rowId xmlns:a16="http://schemas.microsoft.com/office/drawing/2014/main" val="973421978"/>
                      </a:ext>
                    </a:extLst>
                  </a:tr>
                  <a:tr h="521354">
                    <a:tc>
                      <a:txBody>
                        <a:bodyPr/>
                        <a:lstStyle/>
                        <a:p>
                          <a:endParaRPr lang="en-US"/>
                        </a:p>
                      </a:txBody>
                      <a:tcPr anchor="ctr">
                        <a:blipFill>
                          <a:blip r:embed="rId4"/>
                          <a:stretch>
                            <a:fillRect t="-398837" r="-2151" b="-101163"/>
                          </a:stretch>
                        </a:blipFill>
                      </a:tcPr>
                    </a:tc>
                    <a:extLst>
                      <a:ext uri="{0D108BD9-81ED-4DB2-BD59-A6C34878D82A}">
                        <a16:rowId xmlns:a16="http://schemas.microsoft.com/office/drawing/2014/main" val="4270720177"/>
                      </a:ext>
                    </a:extLst>
                  </a:tr>
                  <a:tr h="521354">
                    <a:tc>
                      <a:txBody>
                        <a:bodyPr/>
                        <a:lstStyle/>
                        <a:p>
                          <a:endParaRPr lang="en-US"/>
                        </a:p>
                      </a:txBody>
                      <a:tcPr anchor="ctr">
                        <a:blipFill>
                          <a:blip r:embed="rId4"/>
                          <a:stretch>
                            <a:fillRect t="-498837" r="-2151" b="-1163"/>
                          </a:stretch>
                        </a:blipFill>
                      </a:tcPr>
                    </a:tc>
                    <a:extLst>
                      <a:ext uri="{0D108BD9-81ED-4DB2-BD59-A6C34878D82A}">
                        <a16:rowId xmlns:a16="http://schemas.microsoft.com/office/drawing/2014/main" val="344669719"/>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21" name="Table 20">
                <a:extLst>
                  <a:ext uri="{FF2B5EF4-FFF2-40B4-BE49-F238E27FC236}">
                    <a16:creationId xmlns:a16="http://schemas.microsoft.com/office/drawing/2014/main" xmlns="" id="{C7134670-5C62-42B5-8259-204580294C86}"/>
                  </a:ext>
                </a:extLst>
              </p:cNvPr>
              <p:cNvGraphicFramePr>
                <a:graphicFrameLocks noGrp="1"/>
              </p:cNvGraphicFramePr>
              <p:nvPr>
                <p:extLst>
                  <p:ext uri="{D42A27DB-BD31-4B8C-83A1-F6EECF244321}">
                    <p14:modId xmlns:p14="http://schemas.microsoft.com/office/powerpoint/2010/main" val="47818977"/>
                  </p:ext>
                </p:extLst>
              </p:nvPr>
            </p:nvGraphicFramePr>
            <p:xfrm>
              <a:off x="3229511" y="1813743"/>
              <a:ext cx="561654" cy="1730841"/>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xmlns="" val="2482022354"/>
                        </a:ext>
                      </a:extLst>
                    </a:gridCol>
                  </a:tblGrid>
                  <a:tr h="576947">
                    <a:tc>
                      <a:txBody>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b="0" i="1" smtClean="0">
                                        <a:latin typeface="Cambria Math" panose="02040503050406030204" pitchFamily="18" charset="0"/>
                                      </a:rPr>
                                      <m:t>h</m:t>
                                    </m:r>
                                  </m:e>
                                  <m:sub>
                                    <m:r>
                                      <a:rPr lang="en-US" b="0" i="1" smtClean="0">
                                        <a:latin typeface="Cambria Math" panose="02040503050406030204" pitchFamily="18" charset="0"/>
                                      </a:rPr>
                                      <m:t>0</m:t>
                                    </m:r>
                                  </m:sub>
                                </m:sSub>
                              </m:oMath>
                            </m:oMathPara>
                          </a14:m>
                          <a:endParaRPr lang="en-US" dirty="0"/>
                        </a:p>
                      </a:txBody>
                      <a:tcPr/>
                    </a:tc>
                    <a:extLst>
                      <a:ext uri="{0D108BD9-81ED-4DB2-BD59-A6C34878D82A}">
                        <a16:rowId xmlns:a16="http://schemas.microsoft.com/office/drawing/2014/main" xmlns="" val="164682327"/>
                      </a:ext>
                    </a:extLst>
                  </a:tr>
                  <a:tr h="576947">
                    <a:tc>
                      <a:txBody>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b="0" i="1" smtClean="0">
                                        <a:latin typeface="Cambria Math" panose="02040503050406030204" pitchFamily="18" charset="0"/>
                                      </a:rPr>
                                      <m:t>h</m:t>
                                    </m:r>
                                  </m:e>
                                  <m:sub>
                                    <m:r>
                                      <a:rPr lang="en-US" b="0" i="1" smtClean="0">
                                        <a:latin typeface="Cambria Math" panose="02040503050406030204" pitchFamily="18" charset="0"/>
                                      </a:rPr>
                                      <m:t>1</m:t>
                                    </m:r>
                                  </m:sub>
                                </m:sSub>
                              </m:oMath>
                            </m:oMathPara>
                          </a14:m>
                          <a:endParaRPr lang="en-US" dirty="0"/>
                        </a:p>
                      </a:txBody>
                      <a:tcPr/>
                    </a:tc>
                    <a:extLst>
                      <a:ext uri="{0D108BD9-81ED-4DB2-BD59-A6C34878D82A}">
                        <a16:rowId xmlns:a16="http://schemas.microsoft.com/office/drawing/2014/main" xmlns="" val="2637283328"/>
                      </a:ext>
                    </a:extLst>
                  </a:tr>
                  <a:tr h="576947">
                    <a:tc>
                      <a:txBody>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b="0" i="1" smtClean="0">
                                        <a:latin typeface="Cambria Math" panose="02040503050406030204" pitchFamily="18" charset="0"/>
                                      </a:rPr>
                                      <m:t>h</m:t>
                                    </m:r>
                                  </m:e>
                                  <m:sub>
                                    <m:r>
                                      <a:rPr lang="en-US" b="0" i="1" smtClean="0">
                                        <a:latin typeface="Cambria Math" panose="02040503050406030204" pitchFamily="18" charset="0"/>
                                      </a:rPr>
                                      <m:t>2</m:t>
                                    </m:r>
                                  </m:sub>
                                </m:sSub>
                              </m:oMath>
                            </m:oMathPara>
                          </a14:m>
                          <a:endParaRPr lang="en-US" dirty="0"/>
                        </a:p>
                      </a:txBody>
                      <a:tcPr/>
                    </a:tc>
                    <a:extLst>
                      <a:ext uri="{0D108BD9-81ED-4DB2-BD59-A6C34878D82A}">
                        <a16:rowId xmlns:a16="http://schemas.microsoft.com/office/drawing/2014/main" xmlns="" val="2206696563"/>
                      </a:ext>
                    </a:extLst>
                  </a:tr>
                </a:tbl>
              </a:graphicData>
            </a:graphic>
          </p:graphicFrame>
        </mc:Choice>
        <mc:Fallback xmlns="">
          <p:graphicFrame>
            <p:nvGraphicFramePr>
              <p:cNvPr id="21" name="Table 20">
                <a:extLst>
                  <a:ext uri="{FF2B5EF4-FFF2-40B4-BE49-F238E27FC236}">
                    <a16:creationId xmlns:a16="http://schemas.microsoft.com/office/drawing/2014/main" id="{C7134670-5C62-42B5-8259-204580294C86}"/>
                  </a:ext>
                </a:extLst>
              </p:cNvPr>
              <p:cNvGraphicFramePr>
                <a:graphicFrameLocks noGrp="1"/>
              </p:cNvGraphicFramePr>
              <p:nvPr>
                <p:extLst>
                  <p:ext uri="{D42A27DB-BD31-4B8C-83A1-F6EECF244321}">
                    <p14:modId xmlns:p14="http://schemas.microsoft.com/office/powerpoint/2010/main" val="47818977"/>
                  </p:ext>
                </p:extLst>
              </p:nvPr>
            </p:nvGraphicFramePr>
            <p:xfrm>
              <a:off x="3229511" y="1813743"/>
              <a:ext cx="561654" cy="1730841"/>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val="2482022354"/>
                        </a:ext>
                      </a:extLst>
                    </a:gridCol>
                  </a:tblGrid>
                  <a:tr h="576947">
                    <a:tc>
                      <a:txBody>
                        <a:bodyPr/>
                        <a:lstStyle/>
                        <a:p>
                          <a:endParaRPr lang="en-US"/>
                        </a:p>
                      </a:txBody>
                      <a:tcPr>
                        <a:blipFill>
                          <a:blip r:embed="rId5"/>
                          <a:stretch>
                            <a:fillRect l="-1075" t="-1053" r="-2151" b="-202105"/>
                          </a:stretch>
                        </a:blipFill>
                      </a:tcPr>
                    </a:tc>
                    <a:extLst>
                      <a:ext uri="{0D108BD9-81ED-4DB2-BD59-A6C34878D82A}">
                        <a16:rowId xmlns:a16="http://schemas.microsoft.com/office/drawing/2014/main" val="164682327"/>
                      </a:ext>
                    </a:extLst>
                  </a:tr>
                  <a:tr h="576947">
                    <a:tc>
                      <a:txBody>
                        <a:bodyPr/>
                        <a:lstStyle/>
                        <a:p>
                          <a:endParaRPr lang="en-US"/>
                        </a:p>
                      </a:txBody>
                      <a:tcPr>
                        <a:blipFill>
                          <a:blip r:embed="rId5"/>
                          <a:stretch>
                            <a:fillRect l="-1075" t="-101053" r="-2151" b="-102105"/>
                          </a:stretch>
                        </a:blipFill>
                      </a:tcPr>
                    </a:tc>
                    <a:extLst>
                      <a:ext uri="{0D108BD9-81ED-4DB2-BD59-A6C34878D82A}">
                        <a16:rowId xmlns:a16="http://schemas.microsoft.com/office/drawing/2014/main" val="2637283328"/>
                      </a:ext>
                    </a:extLst>
                  </a:tr>
                  <a:tr h="576947">
                    <a:tc>
                      <a:txBody>
                        <a:bodyPr/>
                        <a:lstStyle/>
                        <a:p>
                          <a:endParaRPr lang="en-US"/>
                        </a:p>
                      </a:txBody>
                      <a:tcPr>
                        <a:blipFill>
                          <a:blip r:embed="rId5"/>
                          <a:stretch>
                            <a:fillRect l="-1075" t="-201053" r="-2151" b="-2105"/>
                          </a:stretch>
                        </a:blipFill>
                      </a:tcPr>
                    </a:tc>
                    <a:extLst>
                      <a:ext uri="{0D108BD9-81ED-4DB2-BD59-A6C34878D82A}">
                        <a16:rowId xmlns:a16="http://schemas.microsoft.com/office/drawing/2014/main" val="2206696563"/>
                      </a:ext>
                    </a:extLst>
                  </a:tr>
                </a:tbl>
              </a:graphicData>
            </a:graphic>
          </p:graphicFrame>
        </mc:Fallback>
      </mc:AlternateContent>
      <p:cxnSp>
        <p:nvCxnSpPr>
          <p:cNvPr id="22" name="Straight Connector 21">
            <a:extLst>
              <a:ext uri="{FF2B5EF4-FFF2-40B4-BE49-F238E27FC236}">
                <a16:creationId xmlns:a16="http://schemas.microsoft.com/office/drawing/2014/main" xmlns="" id="{C5D5789D-1575-3A7A-EB8E-0B89CDDCB4BE}"/>
              </a:ext>
            </a:extLst>
          </p:cNvPr>
          <p:cNvCxnSpPr>
            <a:cxnSpLocks/>
          </p:cNvCxnSpPr>
          <p:nvPr/>
        </p:nvCxnSpPr>
        <p:spPr>
          <a:xfrm>
            <a:off x="1938391" y="1411610"/>
            <a:ext cx="1291120" cy="715141"/>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xmlns="" id="{6358D077-1F1F-B52D-A351-982C5599AEB2}"/>
              </a:ext>
            </a:extLst>
          </p:cNvPr>
          <p:cNvCxnSpPr>
            <a:cxnSpLocks/>
          </p:cNvCxnSpPr>
          <p:nvPr/>
        </p:nvCxnSpPr>
        <p:spPr>
          <a:xfrm>
            <a:off x="1938391" y="1900719"/>
            <a:ext cx="1291120" cy="236306"/>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xmlns="" id="{6F66B00F-86D9-D489-A5B8-802D670A6C77}"/>
              </a:ext>
            </a:extLst>
          </p:cNvPr>
          <p:cNvCxnSpPr>
            <a:cxnSpLocks/>
          </p:cNvCxnSpPr>
          <p:nvPr/>
        </p:nvCxnSpPr>
        <p:spPr>
          <a:xfrm flipV="1">
            <a:off x="1938391" y="2137025"/>
            <a:ext cx="1291120" cy="267128"/>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A29A9F07-246A-C3BA-F24F-402D1FED7B66}"/>
              </a:ext>
            </a:extLst>
          </p:cNvPr>
          <p:cNvCxnSpPr>
            <a:cxnSpLocks/>
          </p:cNvCxnSpPr>
          <p:nvPr/>
        </p:nvCxnSpPr>
        <p:spPr>
          <a:xfrm flipV="1">
            <a:off x="1938391" y="2137025"/>
            <a:ext cx="1291120" cy="801384"/>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xmlns="" id="{19DCA526-04A6-C361-0529-A523CAA82E7B}"/>
              </a:ext>
            </a:extLst>
          </p:cNvPr>
          <p:cNvCxnSpPr>
            <a:cxnSpLocks/>
          </p:cNvCxnSpPr>
          <p:nvPr/>
        </p:nvCxnSpPr>
        <p:spPr>
          <a:xfrm flipV="1">
            <a:off x="1938391" y="2126751"/>
            <a:ext cx="1291120" cy="1345914"/>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7F04360B-D805-58A6-A148-64EAECB98226}"/>
              </a:ext>
            </a:extLst>
          </p:cNvPr>
          <p:cNvCxnSpPr>
            <a:cxnSpLocks/>
          </p:cNvCxnSpPr>
          <p:nvPr/>
        </p:nvCxnSpPr>
        <p:spPr>
          <a:xfrm flipV="1">
            <a:off x="1938391" y="2126751"/>
            <a:ext cx="1291120" cy="1901647"/>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xmlns="" id="{FDA6EADE-4F86-0956-2D52-4DE95C67625B}"/>
              </a:ext>
            </a:extLst>
          </p:cNvPr>
          <p:cNvCxnSpPr>
            <a:endCxn id="21" idx="1"/>
          </p:cNvCxnSpPr>
          <p:nvPr/>
        </p:nvCxnSpPr>
        <p:spPr>
          <a:xfrm>
            <a:off x="1938391" y="1411610"/>
            <a:ext cx="1291120" cy="126755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xmlns="" id="{16F22C0E-9EE6-C0F5-9AF8-78EA633E4BB4}"/>
              </a:ext>
            </a:extLst>
          </p:cNvPr>
          <p:cNvCxnSpPr/>
          <p:nvPr/>
        </p:nvCxnSpPr>
        <p:spPr>
          <a:xfrm>
            <a:off x="1938391" y="1411610"/>
            <a:ext cx="1291120" cy="1798844"/>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xmlns="" id="{CBA90570-70A1-0A4D-E709-BF58FFCA48BA}"/>
              </a:ext>
            </a:extLst>
          </p:cNvPr>
          <p:cNvCxnSpPr>
            <a:endCxn id="21" idx="1"/>
          </p:cNvCxnSpPr>
          <p:nvPr/>
        </p:nvCxnSpPr>
        <p:spPr>
          <a:xfrm>
            <a:off x="1938391" y="1900719"/>
            <a:ext cx="1291120" cy="778444"/>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97A7FA18-0851-6DC1-0221-B768DC2C36E1}"/>
              </a:ext>
            </a:extLst>
          </p:cNvPr>
          <p:cNvCxnSpPr/>
          <p:nvPr/>
        </p:nvCxnSpPr>
        <p:spPr>
          <a:xfrm>
            <a:off x="1938391" y="1900719"/>
            <a:ext cx="1291120" cy="1309735"/>
          </a:xfrm>
          <a:prstGeom prst="line">
            <a:avLst/>
          </a:prstGeom>
        </p:spPr>
        <p:style>
          <a:lnRef idx="1">
            <a:schemeClr val="accent1"/>
          </a:lnRef>
          <a:fillRef idx="0">
            <a:schemeClr val="accent1"/>
          </a:fillRef>
          <a:effectRef idx="0">
            <a:schemeClr val="accent1"/>
          </a:effectRef>
          <a:fontRef idx="minor">
            <a:schemeClr val="tx1"/>
          </a:fontRef>
        </p:style>
      </p:cxnSp>
      <p:cxnSp>
        <p:nvCxnSpPr>
          <p:cNvPr id="736" name="Straight Connector 735">
            <a:extLst>
              <a:ext uri="{FF2B5EF4-FFF2-40B4-BE49-F238E27FC236}">
                <a16:creationId xmlns:a16="http://schemas.microsoft.com/office/drawing/2014/main" xmlns="" id="{C61E507A-9D24-0A39-219D-E37E1DD3D88A}"/>
              </a:ext>
            </a:extLst>
          </p:cNvPr>
          <p:cNvCxnSpPr/>
          <p:nvPr/>
        </p:nvCxnSpPr>
        <p:spPr>
          <a:xfrm>
            <a:off x="1938391" y="2404153"/>
            <a:ext cx="1291120" cy="806301"/>
          </a:xfrm>
          <a:prstGeom prst="line">
            <a:avLst/>
          </a:prstGeom>
        </p:spPr>
        <p:style>
          <a:lnRef idx="1">
            <a:schemeClr val="accent1"/>
          </a:lnRef>
          <a:fillRef idx="0">
            <a:schemeClr val="accent1"/>
          </a:fillRef>
          <a:effectRef idx="0">
            <a:schemeClr val="accent1"/>
          </a:effectRef>
          <a:fontRef idx="minor">
            <a:schemeClr val="tx1"/>
          </a:fontRef>
        </p:style>
      </p:cxnSp>
      <p:cxnSp>
        <p:nvCxnSpPr>
          <p:cNvPr id="737" name="Straight Connector 736">
            <a:extLst>
              <a:ext uri="{FF2B5EF4-FFF2-40B4-BE49-F238E27FC236}">
                <a16:creationId xmlns:a16="http://schemas.microsoft.com/office/drawing/2014/main" xmlns="" id="{56344A4D-9B2E-D23B-ACB8-DBB611BB936E}"/>
              </a:ext>
            </a:extLst>
          </p:cNvPr>
          <p:cNvCxnSpPr>
            <a:endCxn id="21" idx="1"/>
          </p:cNvCxnSpPr>
          <p:nvPr/>
        </p:nvCxnSpPr>
        <p:spPr>
          <a:xfrm>
            <a:off x="1938391" y="2404153"/>
            <a:ext cx="1291120" cy="275010"/>
          </a:xfrm>
          <a:prstGeom prst="line">
            <a:avLst/>
          </a:prstGeom>
        </p:spPr>
        <p:style>
          <a:lnRef idx="1">
            <a:schemeClr val="accent1"/>
          </a:lnRef>
          <a:fillRef idx="0">
            <a:schemeClr val="accent1"/>
          </a:fillRef>
          <a:effectRef idx="0">
            <a:schemeClr val="accent1"/>
          </a:effectRef>
          <a:fontRef idx="minor">
            <a:schemeClr val="tx1"/>
          </a:fontRef>
        </p:style>
      </p:cxnSp>
      <p:cxnSp>
        <p:nvCxnSpPr>
          <p:cNvPr id="738" name="Straight Connector 737">
            <a:extLst>
              <a:ext uri="{FF2B5EF4-FFF2-40B4-BE49-F238E27FC236}">
                <a16:creationId xmlns:a16="http://schemas.microsoft.com/office/drawing/2014/main" xmlns="" id="{142A18DF-0CB8-07E0-22C4-972D26961351}"/>
              </a:ext>
            </a:extLst>
          </p:cNvPr>
          <p:cNvCxnSpPr>
            <a:endCxn id="21" idx="1"/>
          </p:cNvCxnSpPr>
          <p:nvPr/>
        </p:nvCxnSpPr>
        <p:spPr>
          <a:xfrm flipV="1">
            <a:off x="1938391" y="2679163"/>
            <a:ext cx="1291120" cy="259246"/>
          </a:xfrm>
          <a:prstGeom prst="line">
            <a:avLst/>
          </a:prstGeom>
        </p:spPr>
        <p:style>
          <a:lnRef idx="1">
            <a:schemeClr val="accent1"/>
          </a:lnRef>
          <a:fillRef idx="0">
            <a:schemeClr val="accent1"/>
          </a:fillRef>
          <a:effectRef idx="0">
            <a:schemeClr val="accent1"/>
          </a:effectRef>
          <a:fontRef idx="minor">
            <a:schemeClr val="tx1"/>
          </a:fontRef>
        </p:style>
      </p:cxnSp>
      <p:cxnSp>
        <p:nvCxnSpPr>
          <p:cNvPr id="739" name="Straight Connector 738">
            <a:extLst>
              <a:ext uri="{FF2B5EF4-FFF2-40B4-BE49-F238E27FC236}">
                <a16:creationId xmlns:a16="http://schemas.microsoft.com/office/drawing/2014/main" xmlns="" id="{12BD60EE-0657-5729-3C90-C728AA0B0E76}"/>
              </a:ext>
            </a:extLst>
          </p:cNvPr>
          <p:cNvCxnSpPr/>
          <p:nvPr/>
        </p:nvCxnSpPr>
        <p:spPr>
          <a:xfrm>
            <a:off x="1938391" y="2938409"/>
            <a:ext cx="1291120" cy="272045"/>
          </a:xfrm>
          <a:prstGeom prst="line">
            <a:avLst/>
          </a:prstGeom>
        </p:spPr>
        <p:style>
          <a:lnRef idx="1">
            <a:schemeClr val="accent1"/>
          </a:lnRef>
          <a:fillRef idx="0">
            <a:schemeClr val="accent1"/>
          </a:fillRef>
          <a:effectRef idx="0">
            <a:schemeClr val="accent1"/>
          </a:effectRef>
          <a:fontRef idx="minor">
            <a:schemeClr val="tx1"/>
          </a:fontRef>
        </p:style>
      </p:cxnSp>
      <p:cxnSp>
        <p:nvCxnSpPr>
          <p:cNvPr id="740" name="Straight Connector 739">
            <a:extLst>
              <a:ext uri="{FF2B5EF4-FFF2-40B4-BE49-F238E27FC236}">
                <a16:creationId xmlns:a16="http://schemas.microsoft.com/office/drawing/2014/main" xmlns="" id="{50DD3552-BB51-4BF9-A36D-20E0DC0D9E2C}"/>
              </a:ext>
            </a:extLst>
          </p:cNvPr>
          <p:cNvCxnSpPr>
            <a:endCxn id="21" idx="1"/>
          </p:cNvCxnSpPr>
          <p:nvPr/>
        </p:nvCxnSpPr>
        <p:spPr>
          <a:xfrm flipV="1">
            <a:off x="1938391" y="2679163"/>
            <a:ext cx="1291120" cy="793502"/>
          </a:xfrm>
          <a:prstGeom prst="line">
            <a:avLst/>
          </a:prstGeom>
        </p:spPr>
        <p:style>
          <a:lnRef idx="1">
            <a:schemeClr val="accent1"/>
          </a:lnRef>
          <a:fillRef idx="0">
            <a:schemeClr val="accent1"/>
          </a:fillRef>
          <a:effectRef idx="0">
            <a:schemeClr val="accent1"/>
          </a:effectRef>
          <a:fontRef idx="minor">
            <a:schemeClr val="tx1"/>
          </a:fontRef>
        </p:style>
      </p:cxnSp>
      <p:cxnSp>
        <p:nvCxnSpPr>
          <p:cNvPr id="741" name="Straight Connector 740">
            <a:extLst>
              <a:ext uri="{FF2B5EF4-FFF2-40B4-BE49-F238E27FC236}">
                <a16:creationId xmlns:a16="http://schemas.microsoft.com/office/drawing/2014/main" xmlns="" id="{605B3D3C-FD60-454A-1B8E-75CD34ABB3BE}"/>
              </a:ext>
            </a:extLst>
          </p:cNvPr>
          <p:cNvCxnSpPr/>
          <p:nvPr/>
        </p:nvCxnSpPr>
        <p:spPr>
          <a:xfrm flipV="1">
            <a:off x="1938391" y="3210454"/>
            <a:ext cx="1291120" cy="262211"/>
          </a:xfrm>
          <a:prstGeom prst="line">
            <a:avLst/>
          </a:prstGeom>
        </p:spPr>
        <p:style>
          <a:lnRef idx="1">
            <a:schemeClr val="accent1"/>
          </a:lnRef>
          <a:fillRef idx="0">
            <a:schemeClr val="accent1"/>
          </a:fillRef>
          <a:effectRef idx="0">
            <a:schemeClr val="accent1"/>
          </a:effectRef>
          <a:fontRef idx="minor">
            <a:schemeClr val="tx1"/>
          </a:fontRef>
        </p:style>
      </p:cxnSp>
      <p:cxnSp>
        <p:nvCxnSpPr>
          <p:cNvPr id="743" name="Straight Connector 742">
            <a:extLst>
              <a:ext uri="{FF2B5EF4-FFF2-40B4-BE49-F238E27FC236}">
                <a16:creationId xmlns:a16="http://schemas.microsoft.com/office/drawing/2014/main" xmlns="" id="{898D7AF0-BE44-C794-0492-A63631043641}"/>
              </a:ext>
            </a:extLst>
          </p:cNvPr>
          <p:cNvCxnSpPr>
            <a:endCxn id="21" idx="1"/>
          </p:cNvCxnSpPr>
          <p:nvPr/>
        </p:nvCxnSpPr>
        <p:spPr>
          <a:xfrm flipV="1">
            <a:off x="1938391" y="2679163"/>
            <a:ext cx="1291120" cy="1349235"/>
          </a:xfrm>
          <a:prstGeom prst="line">
            <a:avLst/>
          </a:prstGeom>
        </p:spPr>
        <p:style>
          <a:lnRef idx="1">
            <a:schemeClr val="accent1"/>
          </a:lnRef>
          <a:fillRef idx="0">
            <a:schemeClr val="accent1"/>
          </a:fillRef>
          <a:effectRef idx="0">
            <a:schemeClr val="accent1"/>
          </a:effectRef>
          <a:fontRef idx="minor">
            <a:schemeClr val="tx1"/>
          </a:fontRef>
        </p:style>
      </p:cxnSp>
      <p:cxnSp>
        <p:nvCxnSpPr>
          <p:cNvPr id="744" name="Straight Connector 743">
            <a:extLst>
              <a:ext uri="{FF2B5EF4-FFF2-40B4-BE49-F238E27FC236}">
                <a16:creationId xmlns:a16="http://schemas.microsoft.com/office/drawing/2014/main" xmlns="" id="{F346F9EA-71B6-0821-0F4E-78C41E3D3F8A}"/>
              </a:ext>
            </a:extLst>
          </p:cNvPr>
          <p:cNvCxnSpPr/>
          <p:nvPr/>
        </p:nvCxnSpPr>
        <p:spPr>
          <a:xfrm flipV="1">
            <a:off x="1938391" y="3210454"/>
            <a:ext cx="1291120" cy="817944"/>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73585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Shape 741"/>
        <p:cNvGrpSpPr/>
        <p:nvPr/>
      </p:nvGrpSpPr>
      <p:grpSpPr>
        <a:xfrm>
          <a:off x="0" y="0"/>
          <a:ext cx="0" cy="0"/>
          <a:chOff x="0" y="0"/>
          <a:chExt cx="0" cy="0"/>
        </a:xfrm>
      </p:grpSpPr>
      <p:sp>
        <p:nvSpPr>
          <p:cNvPr id="742" name="Google Shape;742;p65"/>
          <p:cNvSpPr txBox="1">
            <a:spLocks noGrp="1"/>
          </p:cNvSpPr>
          <p:nvPr>
            <p:ph type="title"/>
          </p:nvPr>
        </p:nvSpPr>
        <p:spPr>
          <a:xfrm>
            <a:off x="715099" y="306400"/>
            <a:ext cx="5850087"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Output Hidden Weights Matrix</a:t>
            </a:r>
            <a:endParaRPr dirty="0"/>
          </a:p>
        </p:txBody>
      </p:sp>
      <mc:AlternateContent xmlns:mc="http://schemas.openxmlformats.org/markup-compatibility/2006" xmlns:a14="http://schemas.microsoft.com/office/drawing/2010/main">
        <mc:Choice Requires="a14">
          <p:graphicFrame>
            <p:nvGraphicFramePr>
              <p:cNvPr id="4" name="Table 3">
                <a:extLst>
                  <a:ext uri="{FF2B5EF4-FFF2-40B4-BE49-F238E27FC236}">
                    <a16:creationId xmlns:a16="http://schemas.microsoft.com/office/drawing/2014/main" xmlns="" id="{2B6A2CB3-ACE1-70A0-46FA-57F8F9483A2A}"/>
                  </a:ext>
                </a:extLst>
              </p:cNvPr>
              <p:cNvGraphicFramePr>
                <a:graphicFrameLocks noGrp="1"/>
              </p:cNvGraphicFramePr>
              <p:nvPr>
                <p:extLst>
                  <p:ext uri="{D42A27DB-BD31-4B8C-83A1-F6EECF244321}">
                    <p14:modId xmlns:p14="http://schemas.microsoft.com/office/powerpoint/2010/main" val="1789551816"/>
                  </p:ext>
                </p:extLst>
              </p:nvPr>
            </p:nvGraphicFramePr>
            <p:xfrm>
              <a:off x="2906731" y="1235646"/>
              <a:ext cx="561654" cy="3128124"/>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xmlns="" val="2309126133"/>
                        </a:ext>
                      </a:extLst>
                    </a:gridCol>
                  </a:tblGrid>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0</m:t>
                                    </m:r>
                                  </m:sub>
                                  <m:sup>
                                    <m:r>
                                      <a:rPr lang="en-US" sz="1600" b="0" i="1" dirty="0" smtClean="0">
                                        <a:latin typeface="Cambria Math" panose="02040503050406030204" pitchFamily="18" charset="0"/>
                                      </a:rPr>
                                      <m:t>𝑡</m:t>
                                    </m:r>
                                  </m:sup>
                                </m:sSubSup>
                              </m:oMath>
                            </m:oMathPara>
                          </a14:m>
                          <a:endParaRPr lang="en-US" sz="1600" dirty="0"/>
                        </a:p>
                      </a:txBody>
                      <a:tcPr anchor="ctr"/>
                    </a:tc>
                    <a:extLst>
                      <a:ext uri="{0D108BD9-81ED-4DB2-BD59-A6C34878D82A}">
                        <a16:rowId xmlns:a16="http://schemas.microsoft.com/office/drawing/2014/main" xmlns="" val="3521363274"/>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1</m:t>
                                    </m:r>
                                  </m:sub>
                                  <m:sup>
                                    <m:r>
                                      <a:rPr lang="en-US" sz="1600" b="0" i="1" dirty="0" smtClean="0">
                                        <a:latin typeface="Cambria Math" panose="02040503050406030204" pitchFamily="18" charset="0"/>
                                      </a:rPr>
                                      <m:t>𝑡</m:t>
                                    </m:r>
                                  </m:sup>
                                </m:sSubSup>
                              </m:oMath>
                            </m:oMathPara>
                          </a14:m>
                          <a:endParaRPr lang="en-US" sz="1600" dirty="0"/>
                        </a:p>
                      </a:txBody>
                      <a:tcPr anchor="ctr"/>
                    </a:tc>
                    <a:extLst>
                      <a:ext uri="{0D108BD9-81ED-4DB2-BD59-A6C34878D82A}">
                        <a16:rowId xmlns:a16="http://schemas.microsoft.com/office/drawing/2014/main" xmlns="" val="228311118"/>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2</m:t>
                                    </m:r>
                                  </m:sub>
                                  <m:sup>
                                    <m:r>
                                      <a:rPr lang="en-US" sz="1600" b="0" i="1" dirty="0" smtClean="0">
                                        <a:latin typeface="Cambria Math" panose="02040503050406030204" pitchFamily="18" charset="0"/>
                                      </a:rPr>
                                      <m:t>𝑡</m:t>
                                    </m:r>
                                  </m:sup>
                                </m:sSubSup>
                              </m:oMath>
                            </m:oMathPara>
                          </a14:m>
                          <a:endParaRPr lang="en-US" sz="1600" dirty="0"/>
                        </a:p>
                      </a:txBody>
                      <a:tcPr anchor="ctr"/>
                    </a:tc>
                    <a:extLst>
                      <a:ext uri="{0D108BD9-81ED-4DB2-BD59-A6C34878D82A}">
                        <a16:rowId xmlns:a16="http://schemas.microsoft.com/office/drawing/2014/main" xmlns="" val="2537335558"/>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3</m:t>
                                    </m:r>
                                  </m:sub>
                                  <m:sup>
                                    <m:r>
                                      <a:rPr lang="en-US" sz="1600" b="0" i="1" dirty="0" smtClean="0">
                                        <a:latin typeface="Cambria Math" panose="02040503050406030204" pitchFamily="18" charset="0"/>
                                      </a:rPr>
                                      <m:t>𝑡</m:t>
                                    </m:r>
                                  </m:sup>
                                </m:sSubSup>
                              </m:oMath>
                            </m:oMathPara>
                          </a14:m>
                          <a:endParaRPr lang="en-US" sz="1600" dirty="0"/>
                        </a:p>
                      </a:txBody>
                      <a:tcPr anchor="ctr"/>
                    </a:tc>
                    <a:extLst>
                      <a:ext uri="{0D108BD9-81ED-4DB2-BD59-A6C34878D82A}">
                        <a16:rowId xmlns:a16="http://schemas.microsoft.com/office/drawing/2014/main" xmlns="" val="973421978"/>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4</m:t>
                                    </m:r>
                                  </m:sub>
                                  <m:sup>
                                    <m:r>
                                      <a:rPr lang="en-US" sz="1600" b="0" i="1" dirty="0" smtClean="0">
                                        <a:latin typeface="Cambria Math" panose="02040503050406030204" pitchFamily="18" charset="0"/>
                                      </a:rPr>
                                      <m:t>𝑡</m:t>
                                    </m:r>
                                  </m:sup>
                                </m:sSubSup>
                              </m:oMath>
                            </m:oMathPara>
                          </a14:m>
                          <a:endParaRPr lang="en-US" sz="1600" dirty="0"/>
                        </a:p>
                      </a:txBody>
                      <a:tcPr anchor="ctr"/>
                    </a:tc>
                    <a:extLst>
                      <a:ext uri="{0D108BD9-81ED-4DB2-BD59-A6C34878D82A}">
                        <a16:rowId xmlns:a16="http://schemas.microsoft.com/office/drawing/2014/main" xmlns="" val="4270720177"/>
                      </a:ext>
                    </a:extLst>
                  </a:tr>
                  <a:tr h="521354">
                    <a:tc>
                      <a:txBody>
                        <a:bodyPr/>
                        <a:lstStyle/>
                        <a:p>
                          <a:pPr algn="ctr"/>
                          <a14:m>
                            <m:oMathPara xmlns:m="http://schemas.openxmlformats.org/officeDocument/2006/math">
                              <m:oMathParaPr>
                                <m:jc m:val="centerGroup"/>
                              </m:oMathParaPr>
                              <m:oMath xmlns:m="http://schemas.openxmlformats.org/officeDocument/2006/math">
                                <m:sSubSup>
                                  <m:sSubSupPr>
                                    <m:ctrlPr>
                                      <a:rPr lang="en-US" sz="1600" i="1" dirty="0" smtClean="0">
                                        <a:latin typeface="Cambria Math"/>
                                      </a:rPr>
                                    </m:ctrlPr>
                                  </m:sSubSupPr>
                                  <m:e>
                                    <m:r>
                                      <a:rPr lang="en-US" sz="1600" b="0" i="1" dirty="0" smtClean="0">
                                        <a:latin typeface="Cambria Math" panose="02040503050406030204" pitchFamily="18" charset="0"/>
                                      </a:rPr>
                                      <m:t>𝑤</m:t>
                                    </m:r>
                                  </m:e>
                                  <m:sub>
                                    <m:r>
                                      <a:rPr lang="en-US" sz="1600" b="0" i="1" dirty="0" smtClean="0">
                                        <a:latin typeface="Cambria Math" panose="02040503050406030204" pitchFamily="18" charset="0"/>
                                      </a:rPr>
                                      <m:t>5</m:t>
                                    </m:r>
                                  </m:sub>
                                  <m:sup>
                                    <m:r>
                                      <a:rPr lang="en-US" sz="1600" b="0" i="1" dirty="0" smtClean="0">
                                        <a:latin typeface="Cambria Math" panose="02040503050406030204" pitchFamily="18" charset="0"/>
                                      </a:rPr>
                                      <m:t>𝑡</m:t>
                                    </m:r>
                                  </m:sup>
                                </m:sSubSup>
                              </m:oMath>
                            </m:oMathPara>
                          </a14:m>
                          <a:endParaRPr lang="en-US" sz="1600" dirty="0"/>
                        </a:p>
                      </a:txBody>
                      <a:tcPr anchor="ctr"/>
                    </a:tc>
                    <a:extLst>
                      <a:ext uri="{0D108BD9-81ED-4DB2-BD59-A6C34878D82A}">
                        <a16:rowId xmlns:a16="http://schemas.microsoft.com/office/drawing/2014/main" xmlns="" val="344669719"/>
                      </a:ext>
                    </a:extLst>
                  </a:tr>
                </a:tbl>
              </a:graphicData>
            </a:graphic>
          </p:graphicFrame>
        </mc:Choice>
        <mc:Fallback xmlns="">
          <p:graphicFrame>
            <p:nvGraphicFramePr>
              <p:cNvPr id="4" name="Table 3">
                <a:extLst>
                  <a:ext uri="{FF2B5EF4-FFF2-40B4-BE49-F238E27FC236}">
                    <a16:creationId xmlns:a16="http://schemas.microsoft.com/office/drawing/2014/main" id="{2B6A2CB3-ACE1-70A0-46FA-57F8F9483A2A}"/>
                  </a:ext>
                </a:extLst>
              </p:cNvPr>
              <p:cNvGraphicFramePr>
                <a:graphicFrameLocks noGrp="1"/>
              </p:cNvGraphicFramePr>
              <p:nvPr>
                <p:extLst>
                  <p:ext uri="{D42A27DB-BD31-4B8C-83A1-F6EECF244321}">
                    <p14:modId xmlns:p14="http://schemas.microsoft.com/office/powerpoint/2010/main" val="1789551816"/>
                  </p:ext>
                </p:extLst>
              </p:nvPr>
            </p:nvGraphicFramePr>
            <p:xfrm>
              <a:off x="2906731" y="1235646"/>
              <a:ext cx="561654" cy="3128124"/>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val="2309126133"/>
                        </a:ext>
                      </a:extLst>
                    </a:gridCol>
                  </a:tblGrid>
                  <a:tr h="521354">
                    <a:tc>
                      <a:txBody>
                        <a:bodyPr/>
                        <a:lstStyle/>
                        <a:p>
                          <a:endParaRPr lang="en-US"/>
                        </a:p>
                      </a:txBody>
                      <a:tcPr anchor="ctr">
                        <a:blipFill>
                          <a:blip r:embed="rId3"/>
                          <a:stretch>
                            <a:fillRect t="-1163" r="-2151" b="-500000"/>
                          </a:stretch>
                        </a:blipFill>
                      </a:tcPr>
                    </a:tc>
                    <a:extLst>
                      <a:ext uri="{0D108BD9-81ED-4DB2-BD59-A6C34878D82A}">
                        <a16:rowId xmlns:a16="http://schemas.microsoft.com/office/drawing/2014/main" val="3521363274"/>
                      </a:ext>
                    </a:extLst>
                  </a:tr>
                  <a:tr h="521354">
                    <a:tc>
                      <a:txBody>
                        <a:bodyPr/>
                        <a:lstStyle/>
                        <a:p>
                          <a:endParaRPr lang="en-US"/>
                        </a:p>
                      </a:txBody>
                      <a:tcPr anchor="ctr">
                        <a:blipFill>
                          <a:blip r:embed="rId3"/>
                          <a:stretch>
                            <a:fillRect t="-102353" r="-2151" b="-405882"/>
                          </a:stretch>
                        </a:blipFill>
                      </a:tcPr>
                    </a:tc>
                    <a:extLst>
                      <a:ext uri="{0D108BD9-81ED-4DB2-BD59-A6C34878D82A}">
                        <a16:rowId xmlns:a16="http://schemas.microsoft.com/office/drawing/2014/main" val="228311118"/>
                      </a:ext>
                    </a:extLst>
                  </a:tr>
                  <a:tr h="521354">
                    <a:tc>
                      <a:txBody>
                        <a:bodyPr/>
                        <a:lstStyle/>
                        <a:p>
                          <a:endParaRPr lang="en-US"/>
                        </a:p>
                      </a:txBody>
                      <a:tcPr anchor="ctr">
                        <a:blipFill>
                          <a:blip r:embed="rId3"/>
                          <a:stretch>
                            <a:fillRect t="-200000" r="-2151" b="-301163"/>
                          </a:stretch>
                        </a:blipFill>
                      </a:tcPr>
                    </a:tc>
                    <a:extLst>
                      <a:ext uri="{0D108BD9-81ED-4DB2-BD59-A6C34878D82A}">
                        <a16:rowId xmlns:a16="http://schemas.microsoft.com/office/drawing/2014/main" val="2537335558"/>
                      </a:ext>
                    </a:extLst>
                  </a:tr>
                  <a:tr h="521354">
                    <a:tc>
                      <a:txBody>
                        <a:bodyPr/>
                        <a:lstStyle/>
                        <a:p>
                          <a:endParaRPr lang="en-US"/>
                        </a:p>
                      </a:txBody>
                      <a:tcPr anchor="ctr">
                        <a:blipFill>
                          <a:blip r:embed="rId3"/>
                          <a:stretch>
                            <a:fillRect t="-300000" r="-2151" b="-201163"/>
                          </a:stretch>
                        </a:blipFill>
                      </a:tcPr>
                    </a:tc>
                    <a:extLst>
                      <a:ext uri="{0D108BD9-81ED-4DB2-BD59-A6C34878D82A}">
                        <a16:rowId xmlns:a16="http://schemas.microsoft.com/office/drawing/2014/main" val="973421978"/>
                      </a:ext>
                    </a:extLst>
                  </a:tr>
                  <a:tr h="521354">
                    <a:tc>
                      <a:txBody>
                        <a:bodyPr/>
                        <a:lstStyle/>
                        <a:p>
                          <a:endParaRPr lang="en-US"/>
                        </a:p>
                      </a:txBody>
                      <a:tcPr anchor="ctr">
                        <a:blipFill>
                          <a:blip r:embed="rId3"/>
                          <a:stretch>
                            <a:fillRect t="-404706" r="-2151" b="-103529"/>
                          </a:stretch>
                        </a:blipFill>
                      </a:tcPr>
                    </a:tc>
                    <a:extLst>
                      <a:ext uri="{0D108BD9-81ED-4DB2-BD59-A6C34878D82A}">
                        <a16:rowId xmlns:a16="http://schemas.microsoft.com/office/drawing/2014/main" val="4270720177"/>
                      </a:ext>
                    </a:extLst>
                  </a:tr>
                  <a:tr h="521354">
                    <a:tc>
                      <a:txBody>
                        <a:bodyPr/>
                        <a:lstStyle/>
                        <a:p>
                          <a:endParaRPr lang="en-US"/>
                        </a:p>
                      </a:txBody>
                      <a:tcPr anchor="ctr">
                        <a:blipFill>
                          <a:blip r:embed="rId3"/>
                          <a:stretch>
                            <a:fillRect t="-498837" r="-2151" b="-2326"/>
                          </a:stretch>
                        </a:blipFill>
                      </a:tcPr>
                    </a:tc>
                    <a:extLst>
                      <a:ext uri="{0D108BD9-81ED-4DB2-BD59-A6C34878D82A}">
                        <a16:rowId xmlns:a16="http://schemas.microsoft.com/office/drawing/2014/main" val="344669719"/>
                      </a:ext>
                    </a:extLst>
                  </a:tr>
                </a:tbl>
              </a:graphicData>
            </a:graphic>
          </p:graphicFrame>
        </mc:Fallback>
      </mc:AlternateContent>
      <mc:AlternateContent xmlns:mc="http://schemas.openxmlformats.org/markup-compatibility/2006" xmlns:a14="http://schemas.microsoft.com/office/drawing/2010/main">
        <mc:Choice Requires="a14">
          <p:graphicFrame>
            <p:nvGraphicFramePr>
              <p:cNvPr id="6" name="Table 5">
                <a:extLst>
                  <a:ext uri="{FF2B5EF4-FFF2-40B4-BE49-F238E27FC236}">
                    <a16:creationId xmlns:a16="http://schemas.microsoft.com/office/drawing/2014/main" xmlns="" id="{A1F96042-C7E2-DDDC-BB4F-B59C83CBC9F5}"/>
                  </a:ext>
                </a:extLst>
              </p:cNvPr>
              <p:cNvGraphicFramePr>
                <a:graphicFrameLocks noGrp="1"/>
              </p:cNvGraphicFramePr>
              <p:nvPr>
                <p:extLst>
                  <p:ext uri="{D42A27DB-BD31-4B8C-83A1-F6EECF244321}">
                    <p14:modId xmlns:p14="http://schemas.microsoft.com/office/powerpoint/2010/main" val="1108751500"/>
                  </p:ext>
                </p:extLst>
              </p:nvPr>
            </p:nvGraphicFramePr>
            <p:xfrm>
              <a:off x="973361" y="1850788"/>
              <a:ext cx="561654" cy="1730841"/>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xmlns="" val="2482022354"/>
                        </a:ext>
                      </a:extLst>
                    </a:gridCol>
                  </a:tblGrid>
                  <a:tr h="576947">
                    <a:tc>
                      <a:txBody>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b="0" i="1" smtClean="0">
                                        <a:latin typeface="Cambria Math" panose="02040503050406030204" pitchFamily="18" charset="0"/>
                                      </a:rPr>
                                      <m:t>h</m:t>
                                    </m:r>
                                  </m:e>
                                  <m:sub>
                                    <m:r>
                                      <a:rPr lang="en-US" b="0" i="1" smtClean="0">
                                        <a:latin typeface="Cambria Math" panose="02040503050406030204" pitchFamily="18" charset="0"/>
                                      </a:rPr>
                                      <m:t>0</m:t>
                                    </m:r>
                                  </m:sub>
                                </m:sSub>
                              </m:oMath>
                            </m:oMathPara>
                          </a14:m>
                          <a:endParaRPr lang="en-US" dirty="0"/>
                        </a:p>
                      </a:txBody>
                      <a:tcPr/>
                    </a:tc>
                    <a:extLst>
                      <a:ext uri="{0D108BD9-81ED-4DB2-BD59-A6C34878D82A}">
                        <a16:rowId xmlns:a16="http://schemas.microsoft.com/office/drawing/2014/main" xmlns="" val="164682327"/>
                      </a:ext>
                    </a:extLst>
                  </a:tr>
                  <a:tr h="576947">
                    <a:tc>
                      <a:txBody>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b="0" i="1" smtClean="0">
                                        <a:latin typeface="Cambria Math" panose="02040503050406030204" pitchFamily="18" charset="0"/>
                                      </a:rPr>
                                      <m:t>h</m:t>
                                    </m:r>
                                  </m:e>
                                  <m:sub>
                                    <m:r>
                                      <a:rPr lang="en-US" b="0" i="1" smtClean="0">
                                        <a:latin typeface="Cambria Math" panose="02040503050406030204" pitchFamily="18" charset="0"/>
                                      </a:rPr>
                                      <m:t>1</m:t>
                                    </m:r>
                                  </m:sub>
                                </m:sSub>
                              </m:oMath>
                            </m:oMathPara>
                          </a14:m>
                          <a:endParaRPr lang="en-US" dirty="0"/>
                        </a:p>
                      </a:txBody>
                      <a:tcPr/>
                    </a:tc>
                    <a:extLst>
                      <a:ext uri="{0D108BD9-81ED-4DB2-BD59-A6C34878D82A}">
                        <a16:rowId xmlns:a16="http://schemas.microsoft.com/office/drawing/2014/main" xmlns="" val="2637283328"/>
                      </a:ext>
                    </a:extLst>
                  </a:tr>
                  <a:tr h="576947">
                    <a:tc>
                      <a:txBody>
                        <a:bodyPr/>
                        <a:lstStyle/>
                        <a:p>
                          <a:pPr/>
                          <a14:m>
                            <m:oMathPara xmlns:m="http://schemas.openxmlformats.org/officeDocument/2006/math">
                              <m:oMathParaPr>
                                <m:jc m:val="centerGroup"/>
                              </m:oMathParaPr>
                              <m:oMath xmlns:m="http://schemas.openxmlformats.org/officeDocument/2006/math">
                                <m:sSub>
                                  <m:sSubPr>
                                    <m:ctrlPr>
                                      <a:rPr lang="en-US" i="1" smtClean="0">
                                        <a:latin typeface="Cambria Math"/>
                                      </a:rPr>
                                    </m:ctrlPr>
                                  </m:sSubPr>
                                  <m:e>
                                    <m:r>
                                      <a:rPr lang="en-US" b="0" i="1" smtClean="0">
                                        <a:latin typeface="Cambria Math" panose="02040503050406030204" pitchFamily="18" charset="0"/>
                                      </a:rPr>
                                      <m:t>h</m:t>
                                    </m:r>
                                  </m:e>
                                  <m:sub>
                                    <m:r>
                                      <a:rPr lang="en-US" b="0" i="1" smtClean="0">
                                        <a:latin typeface="Cambria Math" panose="02040503050406030204" pitchFamily="18" charset="0"/>
                                      </a:rPr>
                                      <m:t>2</m:t>
                                    </m:r>
                                  </m:sub>
                                </m:sSub>
                              </m:oMath>
                            </m:oMathPara>
                          </a14:m>
                          <a:endParaRPr lang="en-US" dirty="0"/>
                        </a:p>
                      </a:txBody>
                      <a:tcPr/>
                    </a:tc>
                    <a:extLst>
                      <a:ext uri="{0D108BD9-81ED-4DB2-BD59-A6C34878D82A}">
                        <a16:rowId xmlns:a16="http://schemas.microsoft.com/office/drawing/2014/main" xmlns="" val="2206696563"/>
                      </a:ext>
                    </a:extLst>
                  </a:tr>
                </a:tbl>
              </a:graphicData>
            </a:graphic>
          </p:graphicFrame>
        </mc:Choice>
        <mc:Fallback xmlns="">
          <p:graphicFrame>
            <p:nvGraphicFramePr>
              <p:cNvPr id="6" name="Table 5">
                <a:extLst>
                  <a:ext uri="{FF2B5EF4-FFF2-40B4-BE49-F238E27FC236}">
                    <a16:creationId xmlns:a16="http://schemas.microsoft.com/office/drawing/2014/main" id="{A1F96042-C7E2-DDDC-BB4F-B59C83CBC9F5}"/>
                  </a:ext>
                </a:extLst>
              </p:cNvPr>
              <p:cNvGraphicFramePr>
                <a:graphicFrameLocks noGrp="1"/>
              </p:cNvGraphicFramePr>
              <p:nvPr>
                <p:extLst>
                  <p:ext uri="{D42A27DB-BD31-4B8C-83A1-F6EECF244321}">
                    <p14:modId xmlns:p14="http://schemas.microsoft.com/office/powerpoint/2010/main" val="1108751500"/>
                  </p:ext>
                </p:extLst>
              </p:nvPr>
            </p:nvGraphicFramePr>
            <p:xfrm>
              <a:off x="973361" y="1850788"/>
              <a:ext cx="561654" cy="1730841"/>
            </p:xfrm>
            <a:graphic>
              <a:graphicData uri="http://schemas.openxmlformats.org/drawingml/2006/table">
                <a:tbl>
                  <a:tblPr firstRow="1" bandRow="1">
                    <a:tableStyleId>{7D9A748A-5EDF-47A2-A65E-5F4390420DF3}</a:tableStyleId>
                  </a:tblPr>
                  <a:tblGrid>
                    <a:gridCol w="561654">
                      <a:extLst>
                        <a:ext uri="{9D8B030D-6E8A-4147-A177-3AD203B41FA5}">
                          <a16:colId xmlns:a16="http://schemas.microsoft.com/office/drawing/2014/main" val="2482022354"/>
                        </a:ext>
                      </a:extLst>
                    </a:gridCol>
                  </a:tblGrid>
                  <a:tr h="576947">
                    <a:tc>
                      <a:txBody>
                        <a:bodyPr/>
                        <a:lstStyle/>
                        <a:p>
                          <a:endParaRPr lang="en-US"/>
                        </a:p>
                      </a:txBody>
                      <a:tcPr>
                        <a:blipFill>
                          <a:blip r:embed="rId4"/>
                          <a:stretch>
                            <a:fillRect l="-1075" t="-1053" r="-2151" b="-202105"/>
                          </a:stretch>
                        </a:blipFill>
                      </a:tcPr>
                    </a:tc>
                    <a:extLst>
                      <a:ext uri="{0D108BD9-81ED-4DB2-BD59-A6C34878D82A}">
                        <a16:rowId xmlns:a16="http://schemas.microsoft.com/office/drawing/2014/main" val="164682327"/>
                      </a:ext>
                    </a:extLst>
                  </a:tr>
                  <a:tr h="576947">
                    <a:tc>
                      <a:txBody>
                        <a:bodyPr/>
                        <a:lstStyle/>
                        <a:p>
                          <a:endParaRPr lang="en-US"/>
                        </a:p>
                      </a:txBody>
                      <a:tcPr>
                        <a:blipFill>
                          <a:blip r:embed="rId4"/>
                          <a:stretch>
                            <a:fillRect l="-1075" t="-101053" r="-2151" b="-102105"/>
                          </a:stretch>
                        </a:blipFill>
                      </a:tcPr>
                    </a:tc>
                    <a:extLst>
                      <a:ext uri="{0D108BD9-81ED-4DB2-BD59-A6C34878D82A}">
                        <a16:rowId xmlns:a16="http://schemas.microsoft.com/office/drawing/2014/main" val="2637283328"/>
                      </a:ext>
                    </a:extLst>
                  </a:tr>
                  <a:tr h="576947">
                    <a:tc>
                      <a:txBody>
                        <a:bodyPr/>
                        <a:lstStyle/>
                        <a:p>
                          <a:endParaRPr lang="en-US"/>
                        </a:p>
                      </a:txBody>
                      <a:tcPr>
                        <a:blipFill>
                          <a:blip r:embed="rId4"/>
                          <a:stretch>
                            <a:fillRect l="-1075" t="-201053" r="-2151" b="-2105"/>
                          </a:stretch>
                        </a:blipFill>
                      </a:tcPr>
                    </a:tc>
                    <a:extLst>
                      <a:ext uri="{0D108BD9-81ED-4DB2-BD59-A6C34878D82A}">
                        <a16:rowId xmlns:a16="http://schemas.microsoft.com/office/drawing/2014/main" val="2206696563"/>
                      </a:ext>
                    </a:extLst>
                  </a:tr>
                </a:tbl>
              </a:graphicData>
            </a:graphic>
          </p:graphicFrame>
        </mc:Fallback>
      </mc:AlternateContent>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xmlns="" id="{8BB21F8A-1418-46CD-FF55-A0BCEE5AF19A}"/>
                  </a:ext>
                </a:extLst>
              </p:cNvPr>
              <p:cNvSpPr txBox="1"/>
              <p:nvPr/>
            </p:nvSpPr>
            <p:spPr>
              <a:xfrm>
                <a:off x="3640142" y="1168428"/>
                <a:ext cx="3830550" cy="163128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𝑈</m:t>
                      </m:r>
                      <m:r>
                        <a:rPr lang="en-US" sz="2000" b="0" i="1" smtClean="0">
                          <a:latin typeface="Cambria Math" panose="02040503050406030204" pitchFamily="18" charset="0"/>
                        </a:rPr>
                        <m:t>=</m:t>
                      </m:r>
                      <m:d>
                        <m:dPr>
                          <m:begChr m:val="["/>
                          <m:endChr m:val="]"/>
                          <m:ctrlPr>
                            <a:rPr lang="en-US" sz="2000" i="1" smtClean="0">
                              <a:latin typeface="Cambria Math"/>
                            </a:rPr>
                          </m:ctrlPr>
                        </m:dPr>
                        <m:e>
                          <m:m>
                            <m:mPr>
                              <m:mcs>
                                <m:mc>
                                  <m:mcPr>
                                    <m:count m:val="3"/>
                                    <m:mcJc m:val="center"/>
                                  </m:mcPr>
                                </m:mc>
                              </m:mcs>
                              <m:ctrlPr>
                                <a:rPr lang="en-US" sz="2000" i="1" smtClean="0">
                                  <a:latin typeface="Cambria Math"/>
                                </a:rPr>
                              </m:ctrlPr>
                            </m:mPr>
                            <m:mr>
                              <m:e>
                                <m:sSub>
                                  <m:sSubPr>
                                    <m:ctrlPr>
                                      <a:rPr lang="en-US" sz="2000" i="1" smtClean="0">
                                        <a:latin typeface="Cambria Math"/>
                                      </a:rPr>
                                    </m:ctrlPr>
                                  </m:sSubPr>
                                  <m:e>
                                    <m:r>
                                      <a:rPr lang="en-US" sz="2000" b="0" i="1" smtClean="0">
                                        <a:latin typeface="Cambria Math" panose="02040503050406030204" pitchFamily="18" charset="0"/>
                                      </a:rPr>
                                      <m:t>𝑢</m:t>
                                    </m:r>
                                  </m:e>
                                  <m:sub>
                                    <m:r>
                                      <a:rPr lang="en-US" sz="2000" b="0" i="1" smtClean="0">
                                        <a:latin typeface="Cambria Math" panose="02040503050406030204" pitchFamily="18" charset="0"/>
                                      </a:rPr>
                                      <m:t>00</m:t>
                                    </m:r>
                                  </m:sub>
                                </m:sSub>
                              </m:e>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01</m:t>
                                    </m:r>
                                  </m:sub>
                                </m:sSub>
                              </m:e>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02</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10</m:t>
                                    </m:r>
                                  </m:sub>
                                </m:sSub>
                              </m:e>
                              <m:e>
                                <m:sSub>
                                  <m:sSubPr>
                                    <m:ctrlPr>
                                      <a:rPr lang="en-US" sz="2000" i="1">
                                        <a:latin typeface="Cambria Math"/>
                                      </a:rPr>
                                    </m:ctrlPr>
                                  </m:sSubPr>
                                  <m:e>
                                    <m:r>
                                      <a:rPr lang="en-US" sz="2000" i="1">
                                        <a:latin typeface="Cambria Math" panose="02040503050406030204" pitchFamily="18" charset="0"/>
                                      </a:rPr>
                                      <m:t>𝑢</m:t>
                                    </m:r>
                                  </m:e>
                                  <m:sub>
                                    <m:r>
                                      <a:rPr lang="en-US" sz="2000" i="1">
                                        <a:latin typeface="Cambria Math" panose="02040503050406030204" pitchFamily="18" charset="0"/>
                                      </a:rPr>
                                      <m:t>11</m:t>
                                    </m:r>
                                  </m:sub>
                                </m:sSub>
                              </m:e>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12</m:t>
                                    </m:r>
                                  </m:sub>
                                </m:sSub>
                              </m:e>
                            </m:mr>
                            <m:mr>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20</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30</m:t>
                                          </m:r>
                                        </m:sub>
                                      </m:sSub>
                                    </m:e>
                                  </m:mr>
                                  <m:mr>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40</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50</m:t>
                                                </m:r>
                                              </m:sub>
                                            </m:sSub>
                                          </m:e>
                                        </m:mr>
                                      </m:m>
                                    </m:e>
                                  </m:mr>
                                </m:m>
                              </m:e>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21</m:t>
                                          </m:r>
                                        </m:sub>
                                      </m:sSub>
                                    </m:e>
                                  </m:mr>
                                  <m:mr>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31</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41</m:t>
                                                </m:r>
                                              </m:sub>
                                            </m:sSub>
                                          </m:e>
                                        </m:mr>
                                      </m:m>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51</m:t>
                                          </m:r>
                                        </m:sub>
                                      </m:sSub>
                                    </m:e>
                                  </m:mr>
                                </m:m>
                              </m:e>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22</m:t>
                                          </m:r>
                                        </m:sub>
                                      </m:sSub>
                                    </m:e>
                                  </m:mr>
                                  <m:mr>
                                    <m:e>
                                      <m:m>
                                        <m:mPr>
                                          <m:mcs>
                                            <m:mc>
                                              <m:mcPr>
                                                <m:count m:val="1"/>
                                                <m:mcJc m:val="center"/>
                                              </m:mcPr>
                                            </m:mc>
                                          </m:mcs>
                                          <m:ctrlPr>
                                            <a:rPr lang="en-US" sz="2000" i="1" smtClean="0">
                                              <a:latin typeface="Cambria Math"/>
                                            </a:rPr>
                                          </m:ctrlPr>
                                        </m:mP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32</m:t>
                                                </m:r>
                                              </m:sub>
                                            </m:sSub>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42</m:t>
                                                </m:r>
                                              </m:sub>
                                            </m:sSub>
                                          </m:e>
                                        </m:mr>
                                      </m:m>
                                    </m:e>
                                  </m:mr>
                                  <m:mr>
                                    <m:e>
                                      <m:sSub>
                                        <m:sSubPr>
                                          <m:ctrlPr>
                                            <a:rPr lang="en-US" sz="2000" i="1">
                                              <a:latin typeface="Cambria Math"/>
                                            </a:rPr>
                                          </m:ctrlPr>
                                        </m:sSubPr>
                                        <m:e>
                                          <m:r>
                                            <a:rPr lang="en-US" sz="2000" i="1">
                                              <a:latin typeface="Cambria Math" panose="02040503050406030204" pitchFamily="18" charset="0"/>
                                            </a:rPr>
                                            <m:t>𝑢</m:t>
                                          </m:r>
                                        </m:e>
                                        <m:sub>
                                          <m:r>
                                            <a:rPr lang="en-US" sz="2000" b="0" i="1" smtClean="0">
                                              <a:latin typeface="Cambria Math" panose="02040503050406030204" pitchFamily="18" charset="0"/>
                                            </a:rPr>
                                            <m:t>52</m:t>
                                          </m:r>
                                        </m:sub>
                                      </m:sSub>
                                    </m:e>
                                  </m:mr>
                                </m:m>
                              </m:e>
                            </m:mr>
                          </m:m>
                        </m:e>
                      </m:d>
                    </m:oMath>
                  </m:oMathPara>
                </a14:m>
                <a:endParaRPr lang="en-US" sz="2000" dirty="0"/>
              </a:p>
            </p:txBody>
          </p:sp>
        </mc:Choice>
        <mc:Fallback xmlns="">
          <p:sp>
            <p:nvSpPr>
              <p:cNvPr id="19" name="TextBox 18">
                <a:extLst>
                  <a:ext uri="{FF2B5EF4-FFF2-40B4-BE49-F238E27FC236}">
                    <a16:creationId xmlns:a16="http://schemas.microsoft.com/office/drawing/2014/main" id="{8BB21F8A-1418-46CD-FF55-A0BCEE5AF19A}"/>
                  </a:ext>
                </a:extLst>
              </p:cNvPr>
              <p:cNvSpPr txBox="1">
                <a:spLocks noRot="1" noChangeAspect="1" noMove="1" noResize="1" noEditPoints="1" noAdjustHandles="1" noChangeArrowheads="1" noChangeShapeType="1" noTextEdit="1"/>
              </p:cNvSpPr>
              <p:nvPr/>
            </p:nvSpPr>
            <p:spPr>
              <a:xfrm>
                <a:off x="3640142" y="1168428"/>
                <a:ext cx="3830550" cy="1631280"/>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xmlns="" id="{4A7E85B1-F409-5A50-2B89-4AC0BEB845F3}"/>
                  </a:ext>
                </a:extLst>
              </p:cNvPr>
              <p:cNvSpPr txBox="1"/>
              <p:nvPr/>
            </p:nvSpPr>
            <p:spPr>
              <a:xfrm>
                <a:off x="7369259" y="1411610"/>
                <a:ext cx="1024127" cy="97821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h</m:t>
                      </m:r>
                      <m:r>
                        <a:rPr lang="en-US" sz="2000" b="0" i="1" smtClean="0">
                          <a:latin typeface="Cambria Math" panose="02040503050406030204" pitchFamily="18" charset="0"/>
                        </a:rPr>
                        <m:t>=</m:t>
                      </m:r>
                      <m:d>
                        <m:dPr>
                          <m:begChr m:val="["/>
                          <m:endChr m:val="]"/>
                          <m:ctrlPr>
                            <a:rPr lang="en-US" sz="2000" i="1" smtClean="0">
                              <a:latin typeface="Cambria Math"/>
                            </a:rPr>
                          </m:ctrlPr>
                        </m:dPr>
                        <m:e>
                          <m:m>
                            <m:mPr>
                              <m:mcs>
                                <m:mc>
                                  <m:mcPr>
                                    <m:count m:val="1"/>
                                    <m:mcJc m:val="center"/>
                                  </m:mcPr>
                                </m:mc>
                              </m:mcs>
                              <m:ctrlPr>
                                <a:rPr lang="en-US" sz="2000" i="1" smtClean="0">
                                  <a:latin typeface="Cambria Math"/>
                                </a:rPr>
                              </m:ctrlPr>
                            </m:mPr>
                            <m:mr>
                              <m:e>
                                <m:sSub>
                                  <m:sSubPr>
                                    <m:ctrlPr>
                                      <a:rPr lang="en-US" sz="2000" i="1" smtClean="0">
                                        <a:latin typeface="Cambria Math"/>
                                      </a:rPr>
                                    </m:ctrlPr>
                                  </m:sSubPr>
                                  <m:e>
                                    <m:r>
                                      <a:rPr lang="en-US" sz="2000" b="0" i="1" smtClean="0">
                                        <a:latin typeface="Cambria Math" panose="02040503050406030204" pitchFamily="18" charset="0"/>
                                      </a:rPr>
                                      <m:t>h</m:t>
                                    </m:r>
                                  </m:e>
                                  <m:sub>
                                    <m:r>
                                      <a:rPr lang="en-US" sz="2000" b="0" i="1" smtClean="0">
                                        <a:latin typeface="Cambria Math" panose="02040503050406030204" pitchFamily="18" charset="0"/>
                                      </a:rPr>
                                      <m:t>0</m:t>
                                    </m:r>
                                  </m:sub>
                                </m:sSub>
                              </m:e>
                            </m:mr>
                            <m:mr>
                              <m:e>
                                <m:sSub>
                                  <m:sSubPr>
                                    <m:ctrlPr>
                                      <a:rPr lang="en-US" sz="2000" i="1" smtClean="0">
                                        <a:latin typeface="Cambria Math"/>
                                      </a:rPr>
                                    </m:ctrlPr>
                                  </m:sSubPr>
                                  <m:e>
                                    <m:r>
                                      <a:rPr lang="en-US" sz="2000" b="0" i="1" smtClean="0">
                                        <a:latin typeface="Cambria Math" panose="02040503050406030204" pitchFamily="18" charset="0"/>
                                      </a:rPr>
                                      <m:t>h</m:t>
                                    </m:r>
                                  </m:e>
                                  <m:sub>
                                    <m:r>
                                      <a:rPr lang="en-US" sz="2000" b="0" i="1" smtClean="0">
                                        <a:latin typeface="Cambria Math" panose="02040503050406030204" pitchFamily="18" charset="0"/>
                                      </a:rPr>
                                      <m:t>1</m:t>
                                    </m:r>
                                  </m:sub>
                                </m:sSub>
                              </m:e>
                            </m:mr>
                            <m:mr>
                              <m:e>
                                <m:sSub>
                                  <m:sSubPr>
                                    <m:ctrlPr>
                                      <a:rPr lang="en-US" sz="2000" i="1" smtClean="0">
                                        <a:latin typeface="Cambria Math"/>
                                      </a:rPr>
                                    </m:ctrlPr>
                                  </m:sSubPr>
                                  <m:e>
                                    <m:r>
                                      <a:rPr lang="en-US" sz="2000" b="0" i="1" smtClean="0">
                                        <a:latin typeface="Cambria Math" panose="02040503050406030204" pitchFamily="18" charset="0"/>
                                      </a:rPr>
                                      <m:t>h</m:t>
                                    </m:r>
                                  </m:e>
                                  <m:sub>
                                    <m:r>
                                      <a:rPr lang="en-US" sz="2000" b="0" i="1" smtClean="0">
                                        <a:latin typeface="Cambria Math" panose="02040503050406030204" pitchFamily="18" charset="0"/>
                                      </a:rPr>
                                      <m:t>2</m:t>
                                    </m:r>
                                  </m:sub>
                                </m:sSub>
                              </m:e>
                            </m:mr>
                          </m:m>
                        </m:e>
                      </m:d>
                    </m:oMath>
                  </m:oMathPara>
                </a14:m>
                <a:endParaRPr lang="en-US" sz="2000" dirty="0"/>
              </a:p>
            </p:txBody>
          </p:sp>
        </mc:Choice>
        <mc:Fallback xmlns="">
          <p:sp>
            <p:nvSpPr>
              <p:cNvPr id="20" name="TextBox 19">
                <a:extLst>
                  <a:ext uri="{FF2B5EF4-FFF2-40B4-BE49-F238E27FC236}">
                    <a16:creationId xmlns:a16="http://schemas.microsoft.com/office/drawing/2014/main" id="{4A7E85B1-F409-5A50-2B89-4AC0BEB845F3}"/>
                  </a:ext>
                </a:extLst>
              </p:cNvPr>
              <p:cNvSpPr txBox="1">
                <a:spLocks noRot="1" noChangeAspect="1" noMove="1" noResize="1" noEditPoints="1" noAdjustHandles="1" noChangeArrowheads="1" noChangeShapeType="1" noTextEdit="1"/>
              </p:cNvSpPr>
              <p:nvPr/>
            </p:nvSpPr>
            <p:spPr>
              <a:xfrm>
                <a:off x="7369259" y="1411610"/>
                <a:ext cx="1024127" cy="978217"/>
              </a:xfrm>
              <a:prstGeom prst="rect">
                <a:avLst/>
              </a:prstGeom>
              <a:blipFill>
                <a:blip r:embed="rId6"/>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3" name="TextBox 22">
                <a:extLst>
                  <a:ext uri="{FF2B5EF4-FFF2-40B4-BE49-F238E27FC236}">
                    <a16:creationId xmlns:a16="http://schemas.microsoft.com/office/drawing/2014/main" xmlns="" id="{CDB253F9-660B-5B6B-BF73-CD6041411D68}"/>
                  </a:ext>
                </a:extLst>
              </p:cNvPr>
              <p:cNvSpPr txBox="1"/>
              <p:nvPr/>
            </p:nvSpPr>
            <p:spPr>
              <a:xfrm>
                <a:off x="3707259" y="3210454"/>
                <a:ext cx="2622598" cy="334130"/>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𝑈</m:t>
                      </m:r>
                      <m:r>
                        <a:rPr lang="en-US" sz="2000" b="0" i="1" smtClean="0">
                          <a:latin typeface="Cambria Math" panose="02040503050406030204" pitchFamily="18" charset="0"/>
                          <a:ea typeface="Cambria Math" panose="02040503050406030204" pitchFamily="18" charset="0"/>
                        </a:rPr>
                        <m:t>∈</m:t>
                      </m:r>
                      <m:sSup>
                        <m:sSupPr>
                          <m:ctrlPr>
                            <a:rPr lang="en-US" sz="2000" b="0" i="1" smtClean="0">
                              <a:latin typeface="Cambria Math"/>
                              <a:ea typeface="Cambria Math" panose="02040503050406030204" pitchFamily="18" charset="0"/>
                            </a:rPr>
                          </m:ctrlPr>
                        </m:sSupPr>
                        <m:e>
                          <m:r>
                            <a:rPr lang="en-US" sz="2000" b="0" i="1" smtClean="0">
                              <a:latin typeface="Cambria Math" panose="02040503050406030204" pitchFamily="18" charset="0"/>
                              <a:ea typeface="Cambria Math" panose="02040503050406030204" pitchFamily="18" charset="0"/>
                            </a:rPr>
                            <m:t>𝑅</m:t>
                          </m:r>
                        </m:e>
                        <m:sup>
                          <m:r>
                            <a:rPr lang="en-US" sz="2000" b="0" i="1" smtClean="0">
                              <a:latin typeface="Cambria Math" panose="02040503050406030204" pitchFamily="18" charset="0"/>
                              <a:ea typeface="Cambria Math" panose="02040503050406030204" pitchFamily="18" charset="0"/>
                            </a:rPr>
                            <m:t>𝑑</m:t>
                          </m:r>
                          <m:r>
                            <a:rPr lang="en-US" sz="2000" b="0" i="1" smtClean="0">
                              <a:latin typeface="Cambria Math" panose="02040503050406030204" pitchFamily="18" charset="0"/>
                              <a:ea typeface="Cambria Math" panose="02040503050406030204" pitchFamily="18" charset="0"/>
                            </a:rPr>
                            <m:t>×</m:t>
                          </m:r>
                          <m:d>
                            <m:dPr>
                              <m:begChr m:val="|"/>
                              <m:endChr m:val="|"/>
                              <m:ctrlPr>
                                <a:rPr lang="en-US" sz="2000" b="0" i="1" smtClean="0">
                                  <a:latin typeface="Cambria Math"/>
                                  <a:ea typeface="Cambria Math" panose="02040503050406030204" pitchFamily="18" charset="0"/>
                                </a:rPr>
                              </m:ctrlPr>
                            </m:dPr>
                            <m:e>
                              <m:r>
                                <a:rPr lang="en-US" sz="2000" b="0" i="1" smtClean="0">
                                  <a:latin typeface="Cambria Math" panose="02040503050406030204" pitchFamily="18" charset="0"/>
                                  <a:ea typeface="Cambria Math" panose="02040503050406030204" pitchFamily="18" charset="0"/>
                                </a:rPr>
                                <m:t>𝑉</m:t>
                              </m:r>
                            </m:e>
                          </m:d>
                        </m:sup>
                      </m:sSup>
                    </m:oMath>
                  </m:oMathPara>
                </a14:m>
                <a:endParaRPr lang="en-US" sz="2000" dirty="0"/>
              </a:p>
            </p:txBody>
          </p:sp>
        </mc:Choice>
        <mc:Fallback xmlns="">
          <p:sp>
            <p:nvSpPr>
              <p:cNvPr id="23" name="TextBox 22">
                <a:extLst>
                  <a:ext uri="{FF2B5EF4-FFF2-40B4-BE49-F238E27FC236}">
                    <a16:creationId xmlns:a16="http://schemas.microsoft.com/office/drawing/2014/main" id="{CDB253F9-660B-5B6B-BF73-CD6041411D68}"/>
                  </a:ext>
                </a:extLst>
              </p:cNvPr>
              <p:cNvSpPr txBox="1">
                <a:spLocks noRot="1" noChangeAspect="1" noMove="1" noResize="1" noEditPoints="1" noAdjustHandles="1" noChangeArrowheads="1" noChangeShapeType="1" noTextEdit="1"/>
              </p:cNvSpPr>
              <p:nvPr/>
            </p:nvSpPr>
            <p:spPr>
              <a:xfrm>
                <a:off x="3707259" y="3210454"/>
                <a:ext cx="2622598" cy="334130"/>
              </a:xfrm>
              <a:prstGeom prst="rect">
                <a:avLst/>
              </a:prstGeom>
              <a:blipFill>
                <a:blip r:embed="rId7"/>
                <a:stretch>
                  <a:fillRect b="-740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24" name="TextBox 23">
                <a:extLst>
                  <a:ext uri="{FF2B5EF4-FFF2-40B4-BE49-F238E27FC236}">
                    <a16:creationId xmlns:a16="http://schemas.microsoft.com/office/drawing/2014/main" xmlns="" id="{E2305DCA-5F7F-BE17-E07A-C68B2663DF7B}"/>
                  </a:ext>
                </a:extLst>
              </p:cNvPr>
              <p:cNvSpPr txBox="1"/>
              <p:nvPr/>
            </p:nvSpPr>
            <p:spPr>
              <a:xfrm>
                <a:off x="7369259" y="3138535"/>
                <a:ext cx="1528160" cy="313291"/>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ea typeface="Cambria Math" panose="02040503050406030204" pitchFamily="18" charset="0"/>
                        </a:rPr>
                        <m:t>h</m:t>
                      </m:r>
                      <m:r>
                        <a:rPr lang="en-US" sz="2000" b="0" i="1" smtClean="0">
                          <a:latin typeface="Cambria Math" panose="02040503050406030204" pitchFamily="18" charset="0"/>
                          <a:ea typeface="Cambria Math" panose="02040503050406030204" pitchFamily="18" charset="0"/>
                        </a:rPr>
                        <m:t>∈</m:t>
                      </m:r>
                      <m:sSup>
                        <m:sSupPr>
                          <m:ctrlPr>
                            <a:rPr lang="en-US" sz="2000" b="0" i="1" smtClean="0">
                              <a:latin typeface="Cambria Math"/>
                              <a:ea typeface="Cambria Math" panose="02040503050406030204" pitchFamily="18" charset="0"/>
                            </a:rPr>
                          </m:ctrlPr>
                        </m:sSupPr>
                        <m:e>
                          <m:r>
                            <a:rPr lang="en-US" sz="2000" b="0" i="1" smtClean="0">
                              <a:latin typeface="Cambria Math" panose="02040503050406030204" pitchFamily="18" charset="0"/>
                              <a:ea typeface="Cambria Math" panose="02040503050406030204" pitchFamily="18" charset="0"/>
                            </a:rPr>
                            <m:t>𝑅</m:t>
                          </m:r>
                        </m:e>
                        <m:sup>
                          <m:r>
                            <a:rPr lang="en-US" sz="2000" b="0" i="1" smtClean="0">
                              <a:latin typeface="Cambria Math" panose="02040503050406030204" pitchFamily="18" charset="0"/>
                              <a:ea typeface="Cambria Math" panose="02040503050406030204" pitchFamily="18" charset="0"/>
                            </a:rPr>
                            <m:t>𝑑</m:t>
                          </m:r>
                        </m:sup>
                      </m:sSup>
                    </m:oMath>
                  </m:oMathPara>
                </a14:m>
                <a:endParaRPr lang="en-US" sz="2000" dirty="0"/>
              </a:p>
            </p:txBody>
          </p:sp>
        </mc:Choice>
        <mc:Fallback xmlns="">
          <p:sp>
            <p:nvSpPr>
              <p:cNvPr id="24" name="TextBox 23">
                <a:extLst>
                  <a:ext uri="{FF2B5EF4-FFF2-40B4-BE49-F238E27FC236}">
                    <a16:creationId xmlns:a16="http://schemas.microsoft.com/office/drawing/2014/main" id="{E2305DCA-5F7F-BE17-E07A-C68B2663DF7B}"/>
                  </a:ext>
                </a:extLst>
              </p:cNvPr>
              <p:cNvSpPr txBox="1">
                <a:spLocks noRot="1" noChangeAspect="1" noMove="1" noResize="1" noEditPoints="1" noAdjustHandles="1" noChangeArrowheads="1" noChangeShapeType="1" noTextEdit="1"/>
              </p:cNvSpPr>
              <p:nvPr/>
            </p:nvSpPr>
            <p:spPr>
              <a:xfrm>
                <a:off x="7369259" y="3138535"/>
                <a:ext cx="1528160" cy="313291"/>
              </a:xfrm>
              <a:prstGeom prst="rect">
                <a:avLst/>
              </a:prstGeom>
              <a:blipFill>
                <a:blip r:embed="rId8"/>
                <a:stretch>
                  <a:fillRect t="-1961" b="-9804"/>
                </a:stretch>
              </a:blipFill>
            </p:spPr>
            <p:txBody>
              <a:bodyPr/>
              <a:lstStyle/>
              <a:p>
                <a:r>
                  <a:rPr lang="en-US">
                    <a:noFill/>
                  </a:rPr>
                  <a:t> </a:t>
                </a:r>
              </a:p>
            </p:txBody>
          </p:sp>
        </mc:Fallback>
      </mc:AlternateContent>
      <p:cxnSp>
        <p:nvCxnSpPr>
          <p:cNvPr id="3" name="Straight Connector 2">
            <a:extLst>
              <a:ext uri="{FF2B5EF4-FFF2-40B4-BE49-F238E27FC236}">
                <a16:creationId xmlns:a16="http://schemas.microsoft.com/office/drawing/2014/main" xmlns="" id="{278708CD-859C-E8B3-F562-FED0F6B13CF0}"/>
              </a:ext>
            </a:extLst>
          </p:cNvPr>
          <p:cNvCxnSpPr/>
          <p:nvPr/>
        </p:nvCxnSpPr>
        <p:spPr>
          <a:xfrm flipV="1">
            <a:off x="1535015" y="1520575"/>
            <a:ext cx="1371716" cy="626724"/>
          </a:xfrm>
          <a:prstGeom prst="line">
            <a:avLst/>
          </a:prstGeom>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xmlns="" id="{81636A00-6464-2FD0-4020-56ADF11DE0C9}"/>
              </a:ext>
            </a:extLst>
          </p:cNvPr>
          <p:cNvCxnSpPr/>
          <p:nvPr/>
        </p:nvCxnSpPr>
        <p:spPr>
          <a:xfrm flipV="1">
            <a:off x="1535015" y="1520575"/>
            <a:ext cx="1371716" cy="1202077"/>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xmlns="" id="{CA9AE06D-E191-B169-6FEF-431D4A24657B}"/>
              </a:ext>
            </a:extLst>
          </p:cNvPr>
          <p:cNvCxnSpPr/>
          <p:nvPr/>
        </p:nvCxnSpPr>
        <p:spPr>
          <a:xfrm flipV="1">
            <a:off x="1535015" y="1520575"/>
            <a:ext cx="1371716" cy="1767155"/>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xmlns="" id="{F685090F-84C5-FDEF-2BD4-49D897B74004}"/>
              </a:ext>
            </a:extLst>
          </p:cNvPr>
          <p:cNvCxnSpPr/>
          <p:nvPr/>
        </p:nvCxnSpPr>
        <p:spPr>
          <a:xfrm flipV="1">
            <a:off x="1535015" y="2013735"/>
            <a:ext cx="1371716" cy="133564"/>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xmlns="" id="{09A54489-F4E4-0E2F-969E-69E7F8AF9CD1}"/>
              </a:ext>
            </a:extLst>
          </p:cNvPr>
          <p:cNvCxnSpPr/>
          <p:nvPr/>
        </p:nvCxnSpPr>
        <p:spPr>
          <a:xfrm flipV="1">
            <a:off x="1535015" y="2024009"/>
            <a:ext cx="1371716" cy="698643"/>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xmlns="" id="{4E33BDD1-9DF0-EFE8-BC89-527B9CF26BF8}"/>
              </a:ext>
            </a:extLst>
          </p:cNvPr>
          <p:cNvCxnSpPr/>
          <p:nvPr/>
        </p:nvCxnSpPr>
        <p:spPr>
          <a:xfrm flipV="1">
            <a:off x="1535015" y="2013735"/>
            <a:ext cx="1371716" cy="1273995"/>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xmlns="" id="{0C8D4572-4B1C-54AD-3E08-F37247B6D124}"/>
              </a:ext>
            </a:extLst>
          </p:cNvPr>
          <p:cNvCxnSpPr/>
          <p:nvPr/>
        </p:nvCxnSpPr>
        <p:spPr>
          <a:xfrm>
            <a:off x="1535015" y="2147299"/>
            <a:ext cx="1371716" cy="42445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xmlns="" id="{588699F2-C386-F6E3-D3CD-A042FDB2AB31}"/>
              </a:ext>
            </a:extLst>
          </p:cNvPr>
          <p:cNvCxnSpPr/>
          <p:nvPr/>
        </p:nvCxnSpPr>
        <p:spPr>
          <a:xfrm flipV="1">
            <a:off x="1535015" y="2571750"/>
            <a:ext cx="1371716" cy="15090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7" name="Straight Connector 736">
            <a:extLst>
              <a:ext uri="{FF2B5EF4-FFF2-40B4-BE49-F238E27FC236}">
                <a16:creationId xmlns:a16="http://schemas.microsoft.com/office/drawing/2014/main" xmlns="" id="{735B219F-7217-AF53-CD43-9015074E2E1C}"/>
              </a:ext>
            </a:extLst>
          </p:cNvPr>
          <p:cNvCxnSpPr>
            <a:cxnSpLocks/>
            <a:stCxn id="6" idx="3"/>
          </p:cNvCxnSpPr>
          <p:nvPr/>
        </p:nvCxnSpPr>
        <p:spPr>
          <a:xfrm>
            <a:off x="1535015" y="2716208"/>
            <a:ext cx="1371716" cy="345491"/>
          </a:xfrm>
          <a:prstGeom prst="line">
            <a:avLst/>
          </a:prstGeom>
        </p:spPr>
        <p:style>
          <a:lnRef idx="1">
            <a:schemeClr val="accent1"/>
          </a:lnRef>
          <a:fillRef idx="0">
            <a:schemeClr val="accent1"/>
          </a:fillRef>
          <a:effectRef idx="0">
            <a:schemeClr val="accent1"/>
          </a:effectRef>
          <a:fontRef idx="minor">
            <a:schemeClr val="tx1"/>
          </a:fontRef>
        </p:style>
      </p:cxnSp>
      <p:cxnSp>
        <p:nvCxnSpPr>
          <p:cNvPr id="739" name="Straight Connector 738">
            <a:extLst>
              <a:ext uri="{FF2B5EF4-FFF2-40B4-BE49-F238E27FC236}">
                <a16:creationId xmlns:a16="http://schemas.microsoft.com/office/drawing/2014/main" xmlns="" id="{52751925-D697-64DB-0780-26EC970AC8D5}"/>
              </a:ext>
            </a:extLst>
          </p:cNvPr>
          <p:cNvCxnSpPr/>
          <p:nvPr/>
        </p:nvCxnSpPr>
        <p:spPr>
          <a:xfrm flipV="1">
            <a:off x="1535015" y="2571750"/>
            <a:ext cx="1371716" cy="71598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1" name="Straight Connector 740">
            <a:extLst>
              <a:ext uri="{FF2B5EF4-FFF2-40B4-BE49-F238E27FC236}">
                <a16:creationId xmlns:a16="http://schemas.microsoft.com/office/drawing/2014/main" xmlns="" id="{C4F28C27-D266-EBA9-BD59-AA9E82FDA39E}"/>
              </a:ext>
            </a:extLst>
          </p:cNvPr>
          <p:cNvCxnSpPr/>
          <p:nvPr/>
        </p:nvCxnSpPr>
        <p:spPr>
          <a:xfrm>
            <a:off x="1535015" y="2147299"/>
            <a:ext cx="1371716" cy="914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5" name="Straight Connector 744">
            <a:extLst>
              <a:ext uri="{FF2B5EF4-FFF2-40B4-BE49-F238E27FC236}">
                <a16:creationId xmlns:a16="http://schemas.microsoft.com/office/drawing/2014/main" xmlns="" id="{E18DC494-2699-F6A8-2A53-8B8146FEDE3A}"/>
              </a:ext>
            </a:extLst>
          </p:cNvPr>
          <p:cNvCxnSpPr/>
          <p:nvPr/>
        </p:nvCxnSpPr>
        <p:spPr>
          <a:xfrm flipV="1">
            <a:off x="1535015" y="3061699"/>
            <a:ext cx="1371716" cy="2260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47" name="Straight Connector 746">
            <a:extLst>
              <a:ext uri="{FF2B5EF4-FFF2-40B4-BE49-F238E27FC236}">
                <a16:creationId xmlns:a16="http://schemas.microsoft.com/office/drawing/2014/main" xmlns="" id="{9A370675-CA1E-65B5-A99A-6EB61F5240B6}"/>
              </a:ext>
            </a:extLst>
          </p:cNvPr>
          <p:cNvCxnSpPr/>
          <p:nvPr/>
        </p:nvCxnSpPr>
        <p:spPr>
          <a:xfrm>
            <a:off x="1535015" y="2147299"/>
            <a:ext cx="1371716" cy="143433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9" name="Straight Connector 748">
            <a:extLst>
              <a:ext uri="{FF2B5EF4-FFF2-40B4-BE49-F238E27FC236}">
                <a16:creationId xmlns:a16="http://schemas.microsoft.com/office/drawing/2014/main" xmlns="" id="{2CCE91D1-79C7-EC82-7F7E-9FC2ACC5EF1F}"/>
              </a:ext>
            </a:extLst>
          </p:cNvPr>
          <p:cNvCxnSpPr/>
          <p:nvPr/>
        </p:nvCxnSpPr>
        <p:spPr>
          <a:xfrm>
            <a:off x="1535015" y="2147299"/>
            <a:ext cx="1371716" cy="1931541"/>
          </a:xfrm>
          <a:prstGeom prst="line">
            <a:avLst/>
          </a:prstGeom>
        </p:spPr>
        <p:style>
          <a:lnRef idx="1">
            <a:schemeClr val="accent1"/>
          </a:lnRef>
          <a:fillRef idx="0">
            <a:schemeClr val="accent1"/>
          </a:fillRef>
          <a:effectRef idx="0">
            <a:schemeClr val="accent1"/>
          </a:effectRef>
          <a:fontRef idx="minor">
            <a:schemeClr val="tx1"/>
          </a:fontRef>
        </p:style>
      </p:cxnSp>
      <p:cxnSp>
        <p:nvCxnSpPr>
          <p:cNvPr id="751" name="Straight Connector 750">
            <a:extLst>
              <a:ext uri="{FF2B5EF4-FFF2-40B4-BE49-F238E27FC236}">
                <a16:creationId xmlns:a16="http://schemas.microsoft.com/office/drawing/2014/main" xmlns="" id="{D9FACDD7-A88E-FA61-D591-28F2D0CF405E}"/>
              </a:ext>
            </a:extLst>
          </p:cNvPr>
          <p:cNvCxnSpPr/>
          <p:nvPr/>
        </p:nvCxnSpPr>
        <p:spPr>
          <a:xfrm>
            <a:off x="1535015" y="2722652"/>
            <a:ext cx="1371716" cy="858977"/>
          </a:xfrm>
          <a:prstGeom prst="line">
            <a:avLst/>
          </a:prstGeom>
        </p:spPr>
        <p:style>
          <a:lnRef idx="1">
            <a:schemeClr val="accent1"/>
          </a:lnRef>
          <a:fillRef idx="0">
            <a:schemeClr val="accent1"/>
          </a:fillRef>
          <a:effectRef idx="0">
            <a:schemeClr val="accent1"/>
          </a:effectRef>
          <a:fontRef idx="minor">
            <a:schemeClr val="tx1"/>
          </a:fontRef>
        </p:style>
      </p:cxnSp>
      <p:cxnSp>
        <p:nvCxnSpPr>
          <p:cNvPr id="753" name="Straight Connector 752">
            <a:extLst>
              <a:ext uri="{FF2B5EF4-FFF2-40B4-BE49-F238E27FC236}">
                <a16:creationId xmlns:a16="http://schemas.microsoft.com/office/drawing/2014/main" xmlns="" id="{818E8FD7-ED46-0C41-EA93-920285B51AA3}"/>
              </a:ext>
            </a:extLst>
          </p:cNvPr>
          <p:cNvCxnSpPr/>
          <p:nvPr/>
        </p:nvCxnSpPr>
        <p:spPr>
          <a:xfrm>
            <a:off x="1535015" y="2722652"/>
            <a:ext cx="1371716" cy="1356188"/>
          </a:xfrm>
          <a:prstGeom prst="line">
            <a:avLst/>
          </a:prstGeom>
        </p:spPr>
        <p:style>
          <a:lnRef idx="1">
            <a:schemeClr val="accent1"/>
          </a:lnRef>
          <a:fillRef idx="0">
            <a:schemeClr val="accent1"/>
          </a:fillRef>
          <a:effectRef idx="0">
            <a:schemeClr val="accent1"/>
          </a:effectRef>
          <a:fontRef idx="minor">
            <a:schemeClr val="tx1"/>
          </a:fontRef>
        </p:style>
      </p:cxnSp>
      <p:cxnSp>
        <p:nvCxnSpPr>
          <p:cNvPr id="755" name="Straight Connector 754">
            <a:extLst>
              <a:ext uri="{FF2B5EF4-FFF2-40B4-BE49-F238E27FC236}">
                <a16:creationId xmlns:a16="http://schemas.microsoft.com/office/drawing/2014/main" xmlns="" id="{4B7725C2-451C-7A4C-5E8D-C4EBA7000740}"/>
              </a:ext>
            </a:extLst>
          </p:cNvPr>
          <p:cNvCxnSpPr/>
          <p:nvPr/>
        </p:nvCxnSpPr>
        <p:spPr>
          <a:xfrm>
            <a:off x="1535015" y="3287730"/>
            <a:ext cx="1371716" cy="791110"/>
          </a:xfrm>
          <a:prstGeom prst="line">
            <a:avLst/>
          </a:prstGeom>
        </p:spPr>
        <p:style>
          <a:lnRef idx="1">
            <a:schemeClr val="accent1"/>
          </a:lnRef>
          <a:fillRef idx="0">
            <a:schemeClr val="accent1"/>
          </a:fillRef>
          <a:effectRef idx="0">
            <a:schemeClr val="accent1"/>
          </a:effectRef>
          <a:fontRef idx="minor">
            <a:schemeClr val="tx1"/>
          </a:fontRef>
        </p:style>
      </p:cxnSp>
      <p:cxnSp>
        <p:nvCxnSpPr>
          <p:cNvPr id="757" name="Straight Connector 756">
            <a:extLst>
              <a:ext uri="{FF2B5EF4-FFF2-40B4-BE49-F238E27FC236}">
                <a16:creationId xmlns:a16="http://schemas.microsoft.com/office/drawing/2014/main" xmlns="" id="{6E4F189F-4D74-EDD9-E7AE-3E3A3EF8C11B}"/>
              </a:ext>
            </a:extLst>
          </p:cNvPr>
          <p:cNvCxnSpPr/>
          <p:nvPr/>
        </p:nvCxnSpPr>
        <p:spPr>
          <a:xfrm>
            <a:off x="1535015" y="3287730"/>
            <a:ext cx="1371716" cy="29389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07182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66"/>
          <p:cNvSpPr txBox="1">
            <a:spLocks noGrp="1"/>
          </p:cNvSpPr>
          <p:nvPr>
            <p:ph type="title"/>
          </p:nvPr>
        </p:nvSpPr>
        <p:spPr>
          <a:xfrm>
            <a:off x="715100" y="306400"/>
            <a:ext cx="416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Softmax</a:t>
            </a:r>
            <a:endParaRPr/>
          </a:p>
        </p:txBody>
      </p:sp>
      <p:pic>
        <p:nvPicPr>
          <p:cNvPr id="754" name="Google Shape;754;p66"/>
          <p:cNvPicPr preferRelativeResize="0"/>
          <p:nvPr/>
        </p:nvPicPr>
        <p:blipFill>
          <a:blip r:embed="rId3">
            <a:alphaModFix/>
          </a:blip>
          <a:stretch>
            <a:fillRect/>
          </a:stretch>
        </p:blipFill>
        <p:spPr>
          <a:xfrm>
            <a:off x="1521413" y="1226463"/>
            <a:ext cx="6101175" cy="2690575"/>
          </a:xfrm>
          <a:prstGeom prst="rect">
            <a:avLst/>
          </a:prstGeom>
          <a:noFill/>
          <a:ln>
            <a:noFill/>
          </a:ln>
        </p:spPr>
      </p:pic>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xmlns="" id="{F0026402-78FB-AABF-F0E5-4BA3EB656BAA}"/>
                  </a:ext>
                </a:extLst>
              </p:cNvPr>
              <p:cNvSpPr txBox="1"/>
              <p:nvPr/>
            </p:nvSpPr>
            <p:spPr>
              <a:xfrm>
                <a:off x="2917861" y="2116476"/>
                <a:ext cx="3256908" cy="111831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3200" b="0" i="1" smtClean="0">
                          <a:latin typeface="Cambria Math" panose="02040503050406030204" pitchFamily="18" charset="0"/>
                        </a:rPr>
                        <m:t>𝑠</m:t>
                      </m:r>
                      <m:d>
                        <m:dPr>
                          <m:ctrlPr>
                            <a:rPr lang="en-US" sz="3200" b="0" i="1" smtClean="0">
                              <a:latin typeface="Cambria Math"/>
                            </a:rPr>
                          </m:ctrlPr>
                        </m:dPr>
                        <m:e>
                          <m:sSub>
                            <m:sSubPr>
                              <m:ctrlPr>
                                <a:rPr lang="en-US" sz="3200" b="0" i="1" smtClean="0">
                                  <a:latin typeface="Cambria Math"/>
                                </a:rPr>
                              </m:ctrlPr>
                            </m:sSubPr>
                            <m:e>
                              <m:r>
                                <a:rPr lang="en-US" sz="3200" b="0" i="1" smtClean="0">
                                  <a:latin typeface="Cambria Math" panose="02040503050406030204" pitchFamily="18" charset="0"/>
                                </a:rPr>
                                <m:t>𝑥</m:t>
                              </m:r>
                            </m:e>
                            <m:sub>
                              <m:r>
                                <a:rPr lang="en-US" sz="3200" b="0" i="1" smtClean="0">
                                  <a:latin typeface="Cambria Math" panose="02040503050406030204" pitchFamily="18" charset="0"/>
                                </a:rPr>
                                <m:t>𝑖</m:t>
                              </m:r>
                            </m:sub>
                          </m:sSub>
                        </m:e>
                      </m:d>
                      <m:r>
                        <a:rPr lang="en-US" sz="3200" b="0" i="1" smtClean="0">
                          <a:latin typeface="Cambria Math" panose="02040503050406030204" pitchFamily="18" charset="0"/>
                        </a:rPr>
                        <m:t>=</m:t>
                      </m:r>
                      <m:f>
                        <m:fPr>
                          <m:ctrlPr>
                            <a:rPr lang="en-US" sz="3200" i="1" smtClean="0">
                              <a:latin typeface="Cambria Math"/>
                            </a:rPr>
                          </m:ctrlPr>
                        </m:fPr>
                        <m:num>
                          <m:sSup>
                            <m:sSupPr>
                              <m:ctrlPr>
                                <a:rPr lang="en-US" sz="3200" i="1" smtClean="0">
                                  <a:latin typeface="Cambria Math"/>
                                </a:rPr>
                              </m:ctrlPr>
                            </m:sSupPr>
                            <m:e>
                              <m:r>
                                <a:rPr lang="en-US" sz="3200" b="0" i="1" smtClean="0">
                                  <a:latin typeface="Cambria Math" panose="02040503050406030204" pitchFamily="18" charset="0"/>
                                </a:rPr>
                                <m:t>𝑒</m:t>
                              </m:r>
                            </m:e>
                            <m:sup>
                              <m:sSub>
                                <m:sSubPr>
                                  <m:ctrlPr>
                                    <a:rPr lang="en-US" sz="3200" i="1" smtClean="0">
                                      <a:latin typeface="Cambria Math"/>
                                    </a:rPr>
                                  </m:ctrlPr>
                                </m:sSubPr>
                                <m:e>
                                  <m:r>
                                    <a:rPr lang="en-US" sz="3200" b="0" i="1" smtClean="0">
                                      <a:latin typeface="Cambria Math" panose="02040503050406030204" pitchFamily="18" charset="0"/>
                                    </a:rPr>
                                    <m:t>𝑥</m:t>
                                  </m:r>
                                </m:e>
                                <m:sub>
                                  <m:r>
                                    <a:rPr lang="en-US" sz="3200" b="0" i="1" smtClean="0">
                                      <a:latin typeface="Cambria Math" panose="02040503050406030204" pitchFamily="18" charset="0"/>
                                    </a:rPr>
                                    <m:t>𝑖</m:t>
                                  </m:r>
                                </m:sub>
                              </m:sSub>
                            </m:sup>
                          </m:sSup>
                        </m:num>
                        <m:den>
                          <m:nary>
                            <m:naryPr>
                              <m:chr m:val="∑"/>
                              <m:limLoc m:val="subSup"/>
                              <m:ctrlPr>
                                <a:rPr lang="en-US" sz="3200" i="1" smtClean="0">
                                  <a:latin typeface="Cambria Math"/>
                                </a:rPr>
                              </m:ctrlPr>
                            </m:naryPr>
                            <m:sub>
                              <m:r>
                                <m:rPr>
                                  <m:brk m:alnAt="25"/>
                                </m:rPr>
                                <a:rPr lang="en-US" sz="3200" b="0" i="1" smtClean="0">
                                  <a:latin typeface="Cambria Math" panose="02040503050406030204" pitchFamily="18" charset="0"/>
                                </a:rPr>
                                <m:t>𝑗</m:t>
                              </m:r>
                              <m:r>
                                <a:rPr lang="en-US" sz="3200" b="0" i="1" smtClean="0">
                                  <a:latin typeface="Cambria Math" panose="02040503050406030204" pitchFamily="18" charset="0"/>
                                </a:rPr>
                                <m:t>=0</m:t>
                              </m:r>
                            </m:sub>
                            <m:sup>
                              <m:r>
                                <a:rPr lang="en-US" sz="3200" b="0" i="1" smtClean="0">
                                  <a:latin typeface="Cambria Math" panose="02040503050406030204" pitchFamily="18" charset="0"/>
                                </a:rPr>
                                <m:t>𝑛</m:t>
                              </m:r>
                            </m:sup>
                            <m:e>
                              <m:sSup>
                                <m:sSupPr>
                                  <m:ctrlPr>
                                    <a:rPr lang="en-US" sz="3200" i="1">
                                      <a:latin typeface="Cambria Math"/>
                                    </a:rPr>
                                  </m:ctrlPr>
                                </m:sSupPr>
                                <m:e>
                                  <m:r>
                                    <a:rPr lang="en-US" sz="3200" i="1">
                                      <a:latin typeface="Cambria Math" panose="02040503050406030204" pitchFamily="18" charset="0"/>
                                    </a:rPr>
                                    <m:t>𝑒</m:t>
                                  </m:r>
                                </m:e>
                                <m:sup>
                                  <m:sSub>
                                    <m:sSubPr>
                                      <m:ctrlPr>
                                        <a:rPr lang="en-US" sz="3200" i="1">
                                          <a:latin typeface="Cambria Math"/>
                                        </a:rPr>
                                      </m:ctrlPr>
                                    </m:sSubPr>
                                    <m:e>
                                      <m:r>
                                        <a:rPr lang="en-US" sz="3200" i="1">
                                          <a:latin typeface="Cambria Math" panose="02040503050406030204" pitchFamily="18" charset="0"/>
                                        </a:rPr>
                                        <m:t>𝑥</m:t>
                                      </m:r>
                                    </m:e>
                                    <m:sub>
                                      <m:r>
                                        <a:rPr lang="en-US" sz="3200" b="0" i="1" smtClean="0">
                                          <a:latin typeface="Cambria Math" panose="02040503050406030204" pitchFamily="18" charset="0"/>
                                        </a:rPr>
                                        <m:t>𝑗</m:t>
                                      </m:r>
                                    </m:sub>
                                  </m:sSub>
                                </m:sup>
                              </m:sSup>
                            </m:e>
                          </m:nary>
                        </m:den>
                      </m:f>
                    </m:oMath>
                  </m:oMathPara>
                </a14:m>
                <a:endParaRPr lang="en-US" sz="3200" dirty="0"/>
              </a:p>
            </p:txBody>
          </p:sp>
        </mc:Choice>
        <mc:Fallback xmlns="">
          <p:sp>
            <p:nvSpPr>
              <p:cNvPr id="2" name="TextBox 1">
                <a:extLst>
                  <a:ext uri="{FF2B5EF4-FFF2-40B4-BE49-F238E27FC236}">
                    <a16:creationId xmlns:a16="http://schemas.microsoft.com/office/drawing/2014/main" id="{F0026402-78FB-AABF-F0E5-4BA3EB656BAA}"/>
                  </a:ext>
                </a:extLst>
              </p:cNvPr>
              <p:cNvSpPr txBox="1">
                <a:spLocks noRot="1" noChangeAspect="1" noMove="1" noResize="1" noEditPoints="1" noAdjustHandles="1" noChangeArrowheads="1" noChangeShapeType="1" noTextEdit="1"/>
              </p:cNvSpPr>
              <p:nvPr/>
            </p:nvSpPr>
            <p:spPr>
              <a:xfrm>
                <a:off x="2917861" y="2116476"/>
                <a:ext cx="3256908" cy="1118319"/>
              </a:xfrm>
              <a:prstGeom prst="rect">
                <a:avLst/>
              </a:prstGeom>
              <a:blipFill>
                <a:blip r:embed="rId4"/>
                <a:stretch>
                  <a:fillRect/>
                </a:stretch>
              </a:blipFill>
            </p:spPr>
            <p:txBody>
              <a:bodyPr/>
              <a:lstStyle/>
              <a:p>
                <a:r>
                  <a:rPr lang="en-US">
                    <a:noFill/>
                  </a:rPr>
                  <a:t> </a:t>
                </a:r>
              </a:p>
            </p:txBody>
          </p:sp>
        </mc:Fallback>
      </mc:AlternateContent>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67"/>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Limitations of Word2Vec</a:t>
            </a:r>
            <a:endParaRPr/>
          </a:p>
        </p:txBody>
      </p:sp>
      <p:sp>
        <p:nvSpPr>
          <p:cNvPr id="761" name="Google Shape;761;p67"/>
          <p:cNvSpPr txBox="1">
            <a:spLocks noGrp="1"/>
          </p:cNvSpPr>
          <p:nvPr>
            <p:ph type="body" idx="1"/>
          </p:nvPr>
        </p:nvSpPr>
        <p:spPr>
          <a:xfrm>
            <a:off x="715100" y="1242450"/>
            <a:ext cx="7713900" cy="36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3"/>
                </a:solidFill>
                <a:latin typeface="Golos Text Medium"/>
                <a:ea typeface="Golos Text Medium"/>
                <a:cs typeface="Golos Text Medium"/>
                <a:sym typeface="Golos Text Medium"/>
              </a:rPr>
              <a:t>(a) </a:t>
            </a:r>
            <a:r>
              <a:rPr lang="en" sz="2000">
                <a:latin typeface="Golos Text Medium"/>
                <a:ea typeface="Golos Text Medium"/>
                <a:cs typeface="Golos Text Medium"/>
                <a:sym typeface="Golos Text Medium"/>
              </a:rPr>
              <a:t>Out of Vocabulary (OOV) Words</a:t>
            </a:r>
            <a:endParaRPr/>
          </a:p>
          <a:p>
            <a:pPr marL="0" lvl="0" indent="0" algn="l" rtl="0">
              <a:spcBef>
                <a:spcPts val="1000"/>
              </a:spcBef>
              <a:spcAft>
                <a:spcPts val="0"/>
              </a:spcAft>
              <a:buNone/>
            </a:pPr>
            <a:r>
              <a:rPr lang="en"/>
              <a:t>In Word2Vec, an embedding is created for each word. As such, it can’t handle any words it has not encountered during its training.</a:t>
            </a:r>
            <a:endParaRPr/>
          </a:p>
          <a:p>
            <a:pPr marL="0" lvl="0" indent="0" algn="l" rtl="0">
              <a:spcBef>
                <a:spcPts val="1000"/>
              </a:spcBef>
              <a:spcAft>
                <a:spcPts val="0"/>
              </a:spcAft>
              <a:buNone/>
            </a:pPr>
            <a:r>
              <a:rPr lang="en"/>
              <a:t>For example, words such as “</a:t>
            </a:r>
            <a:r>
              <a:rPr lang="en">
                <a:solidFill>
                  <a:srgbClr val="93C47D"/>
                </a:solidFill>
              </a:rPr>
              <a:t>tensor</a:t>
            </a:r>
            <a:r>
              <a:rPr lang="en"/>
              <a:t>” and “</a:t>
            </a:r>
            <a:r>
              <a:rPr lang="en">
                <a:solidFill>
                  <a:srgbClr val="6D9EEB"/>
                </a:solidFill>
              </a:rPr>
              <a:t>flow</a:t>
            </a:r>
            <a:r>
              <a:rPr lang="en"/>
              <a:t>” are present in the vocabulary of Word2Vec. But if you try to get embedding for the compound word “</a:t>
            </a:r>
            <a:r>
              <a:rPr lang="en">
                <a:solidFill>
                  <a:srgbClr val="93C47D"/>
                </a:solidFill>
              </a:rPr>
              <a:t>tensor</a:t>
            </a:r>
            <a:r>
              <a:rPr lang="en">
                <a:solidFill>
                  <a:srgbClr val="6D9EEB"/>
                </a:solidFill>
              </a:rPr>
              <a:t>flow</a:t>
            </a:r>
            <a:r>
              <a:rPr lang="en"/>
              <a:t>”, you will get an </a:t>
            </a:r>
            <a:r>
              <a:rPr lang="en">
                <a:solidFill>
                  <a:srgbClr val="980000"/>
                </a:solidFill>
              </a:rPr>
              <a:t>out of vocabulary error</a:t>
            </a:r>
            <a:r>
              <a:rPr lang="en"/>
              <a:t>.</a:t>
            </a:r>
            <a:endParaRPr/>
          </a:p>
          <a:p>
            <a:pPr marL="0" lvl="0" indent="0" algn="l" rtl="0">
              <a:spcBef>
                <a:spcPts val="1000"/>
              </a:spcBef>
              <a:spcAft>
                <a:spcPts val="0"/>
              </a:spcAft>
              <a:buNone/>
            </a:pPr>
            <a:r>
              <a:rPr lang="en" sz="2000">
                <a:solidFill>
                  <a:schemeClr val="accent3"/>
                </a:solidFill>
                <a:latin typeface="Golos Text Medium"/>
                <a:ea typeface="Golos Text Medium"/>
                <a:cs typeface="Golos Text Medium"/>
                <a:sym typeface="Golos Text Medium"/>
              </a:rPr>
              <a:t>(b)</a:t>
            </a:r>
            <a:r>
              <a:rPr lang="en" sz="2000">
                <a:latin typeface="Golos Text Medium"/>
                <a:ea typeface="Golos Text Medium"/>
                <a:cs typeface="Golos Text Medium"/>
                <a:sym typeface="Golos Text Medium"/>
              </a:rPr>
              <a:t> Morphology</a:t>
            </a:r>
            <a:endParaRPr sz="2000">
              <a:latin typeface="Golos Text Medium"/>
              <a:ea typeface="Golos Text Medium"/>
              <a:cs typeface="Golos Text Medium"/>
              <a:sym typeface="Golos Text Medium"/>
            </a:endParaRPr>
          </a:p>
          <a:p>
            <a:pPr marL="0" lvl="0" indent="0" algn="l" rtl="0">
              <a:spcBef>
                <a:spcPts val="1700"/>
              </a:spcBef>
              <a:spcAft>
                <a:spcPts val="0"/>
              </a:spcAft>
              <a:buNone/>
            </a:pPr>
            <a:r>
              <a:rPr lang="en"/>
              <a:t>For words with same radicals such as “eat” and “eaten”, Word2Vec doesn’t do any parameter sharing. Each word is learned uniquely based on the context it appears in. Thus, there is scope for utilizing the internal structure of the word to make the process more efficient.</a:t>
            </a:r>
            <a:endParaRPr/>
          </a:p>
          <a:p>
            <a:pPr marL="0" lvl="0" indent="0" algn="l" rtl="0">
              <a:spcBef>
                <a:spcPts val="2500"/>
              </a:spcBef>
              <a:spcAft>
                <a:spcPts val="1000"/>
              </a:spcAft>
              <a:buNone/>
            </a:pPr>
            <a:endParaRP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765"/>
        <p:cNvGrpSpPr/>
        <p:nvPr/>
      </p:nvGrpSpPr>
      <p:grpSpPr>
        <a:xfrm>
          <a:off x="0" y="0"/>
          <a:ext cx="0" cy="0"/>
          <a:chOff x="0" y="0"/>
          <a:chExt cx="0" cy="0"/>
        </a:xfrm>
      </p:grpSpPr>
      <p:sp>
        <p:nvSpPr>
          <p:cNvPr id="766" name="Google Shape;766;p68"/>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fastText</a:t>
            </a:r>
            <a:endParaRPr/>
          </a:p>
        </p:txBody>
      </p:sp>
      <p:sp>
        <p:nvSpPr>
          <p:cNvPr id="767" name="Google Shape;767;p68"/>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04</a:t>
            </a:r>
            <a:endParaRPr dirty="0"/>
          </a:p>
        </p:txBody>
      </p:sp>
      <p:cxnSp>
        <p:nvCxnSpPr>
          <p:cNvPr id="768" name="Google Shape;768;p68"/>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769" name="Google Shape;769;p68"/>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69"/>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Sub-word generation</a:t>
            </a:r>
            <a:endParaRPr/>
          </a:p>
        </p:txBody>
      </p:sp>
      <p:sp>
        <p:nvSpPr>
          <p:cNvPr id="775" name="Google Shape;775;p69"/>
          <p:cNvSpPr txBox="1">
            <a:spLocks noGrp="1"/>
          </p:cNvSpPr>
          <p:nvPr>
            <p:ph type="body" idx="1"/>
          </p:nvPr>
        </p:nvSpPr>
        <p:spPr>
          <a:xfrm>
            <a:off x="715100" y="1242450"/>
            <a:ext cx="7713900" cy="429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Take a word and add angular brackets to denote the beginning and end of a word</a:t>
            </a:r>
            <a:endParaRPr/>
          </a:p>
          <a:p>
            <a:pPr marL="457200" lvl="0" indent="0" algn="l" rtl="0">
              <a:spcBef>
                <a:spcPts val="1000"/>
              </a:spcBef>
              <a:spcAft>
                <a:spcPts val="1000"/>
              </a:spcAft>
              <a:buNone/>
            </a:pPr>
            <a:endParaRPr/>
          </a:p>
        </p:txBody>
      </p:sp>
      <p:pic>
        <p:nvPicPr>
          <p:cNvPr id="776" name="Google Shape;776;p69"/>
          <p:cNvPicPr preferRelativeResize="0"/>
          <p:nvPr/>
        </p:nvPicPr>
        <p:blipFill>
          <a:blip r:embed="rId3">
            <a:alphaModFix/>
          </a:blip>
          <a:stretch>
            <a:fillRect/>
          </a:stretch>
        </p:blipFill>
        <p:spPr>
          <a:xfrm>
            <a:off x="2392675" y="1671325"/>
            <a:ext cx="4216350" cy="562175"/>
          </a:xfrm>
          <a:prstGeom prst="rect">
            <a:avLst/>
          </a:prstGeom>
          <a:noFill/>
          <a:ln>
            <a:noFill/>
          </a:ln>
        </p:spPr>
      </p:pic>
      <p:sp>
        <p:nvSpPr>
          <p:cNvPr id="777" name="Google Shape;777;p69"/>
          <p:cNvSpPr txBox="1">
            <a:spLocks noGrp="1"/>
          </p:cNvSpPr>
          <p:nvPr>
            <p:ph type="body" idx="1"/>
          </p:nvPr>
        </p:nvSpPr>
        <p:spPr>
          <a:xfrm>
            <a:off x="764125" y="2357250"/>
            <a:ext cx="7713900" cy="7074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Clr>
                <a:srgbClr val="000000"/>
              </a:buClr>
              <a:buSzPts val="1400"/>
              <a:buFont typeface="Arial"/>
              <a:buChar char="-"/>
            </a:pPr>
            <a:r>
              <a:rPr lang="en"/>
              <a:t>Then, we generate character n-grams of length n. Example: Word is eating and n-grams is 3</a:t>
            </a:r>
            <a:endParaRPr/>
          </a:p>
          <a:p>
            <a:pPr marL="0" lvl="0" indent="0" algn="l" rtl="0">
              <a:lnSpc>
                <a:spcPct val="100000"/>
              </a:lnSpc>
              <a:spcBef>
                <a:spcPts val="0"/>
              </a:spcBef>
              <a:spcAft>
                <a:spcPts val="0"/>
              </a:spcAft>
              <a:buNone/>
            </a:pPr>
            <a:endParaRPr/>
          </a:p>
          <a:p>
            <a:pPr marL="457200" lvl="0" indent="0" algn="l" rtl="0">
              <a:spcBef>
                <a:spcPts val="0"/>
              </a:spcBef>
              <a:spcAft>
                <a:spcPts val="1000"/>
              </a:spcAft>
              <a:buNone/>
            </a:pPr>
            <a:endParaRPr/>
          </a:p>
        </p:txBody>
      </p:sp>
      <p:grpSp>
        <p:nvGrpSpPr>
          <p:cNvPr id="778" name="Google Shape;778;p69"/>
          <p:cNvGrpSpPr/>
          <p:nvPr/>
        </p:nvGrpSpPr>
        <p:grpSpPr>
          <a:xfrm>
            <a:off x="2521458" y="3283325"/>
            <a:ext cx="4101067" cy="1021241"/>
            <a:chOff x="2521458" y="3283325"/>
            <a:chExt cx="4101067" cy="1021241"/>
          </a:xfrm>
        </p:grpSpPr>
        <p:grpSp>
          <p:nvGrpSpPr>
            <p:cNvPr id="779" name="Google Shape;779;p69"/>
            <p:cNvGrpSpPr/>
            <p:nvPr/>
          </p:nvGrpSpPr>
          <p:grpSpPr>
            <a:xfrm>
              <a:off x="2568863" y="3283325"/>
              <a:ext cx="4006247" cy="367796"/>
              <a:chOff x="573275" y="2904600"/>
              <a:chExt cx="4006247" cy="367796"/>
            </a:xfrm>
          </p:grpSpPr>
          <p:pic>
            <p:nvPicPr>
              <p:cNvPr id="780" name="Google Shape;780;p69"/>
              <p:cNvPicPr preferRelativeResize="0"/>
              <p:nvPr/>
            </p:nvPicPr>
            <p:blipFill>
              <a:blip r:embed="rId4">
                <a:alphaModFix/>
              </a:blip>
              <a:stretch>
                <a:fillRect/>
              </a:stretch>
            </p:blipFill>
            <p:spPr>
              <a:xfrm>
                <a:off x="573275" y="2904610"/>
                <a:ext cx="1319475" cy="367783"/>
              </a:xfrm>
              <a:prstGeom prst="rect">
                <a:avLst/>
              </a:prstGeom>
              <a:noFill/>
              <a:ln>
                <a:noFill/>
              </a:ln>
            </p:spPr>
          </p:pic>
          <p:pic>
            <p:nvPicPr>
              <p:cNvPr id="781" name="Google Shape;781;p69"/>
              <p:cNvPicPr preferRelativeResize="0"/>
              <p:nvPr/>
            </p:nvPicPr>
            <p:blipFill>
              <a:blip r:embed="rId5">
                <a:alphaModFix/>
              </a:blip>
              <a:stretch>
                <a:fillRect/>
              </a:stretch>
            </p:blipFill>
            <p:spPr>
              <a:xfrm>
                <a:off x="1916661" y="2904600"/>
                <a:ext cx="1319475" cy="367795"/>
              </a:xfrm>
              <a:prstGeom prst="rect">
                <a:avLst/>
              </a:prstGeom>
              <a:noFill/>
              <a:ln>
                <a:noFill/>
              </a:ln>
            </p:spPr>
          </p:pic>
          <p:pic>
            <p:nvPicPr>
              <p:cNvPr id="782" name="Google Shape;782;p69"/>
              <p:cNvPicPr preferRelativeResize="0"/>
              <p:nvPr/>
            </p:nvPicPr>
            <p:blipFill>
              <a:blip r:embed="rId6">
                <a:alphaModFix/>
              </a:blip>
              <a:stretch>
                <a:fillRect/>
              </a:stretch>
            </p:blipFill>
            <p:spPr>
              <a:xfrm>
                <a:off x="3260047" y="2904600"/>
                <a:ext cx="1319475" cy="367796"/>
              </a:xfrm>
              <a:prstGeom prst="rect">
                <a:avLst/>
              </a:prstGeom>
              <a:noFill/>
              <a:ln>
                <a:noFill/>
              </a:ln>
            </p:spPr>
          </p:pic>
        </p:grpSp>
        <p:grpSp>
          <p:nvGrpSpPr>
            <p:cNvPr id="783" name="Google Shape;783;p69"/>
            <p:cNvGrpSpPr/>
            <p:nvPr/>
          </p:nvGrpSpPr>
          <p:grpSpPr>
            <a:xfrm>
              <a:off x="2521458" y="3869797"/>
              <a:ext cx="4101067" cy="434770"/>
              <a:chOff x="2521458" y="3869797"/>
              <a:chExt cx="4101067" cy="434770"/>
            </a:xfrm>
          </p:grpSpPr>
          <p:pic>
            <p:nvPicPr>
              <p:cNvPr id="784" name="Google Shape;784;p69"/>
              <p:cNvPicPr preferRelativeResize="0"/>
              <p:nvPr/>
            </p:nvPicPr>
            <p:blipFill>
              <a:blip r:embed="rId7">
                <a:alphaModFix/>
              </a:blip>
              <a:stretch>
                <a:fillRect/>
              </a:stretch>
            </p:blipFill>
            <p:spPr>
              <a:xfrm>
                <a:off x="2521458" y="3880850"/>
                <a:ext cx="1319475" cy="367797"/>
              </a:xfrm>
              <a:prstGeom prst="rect">
                <a:avLst/>
              </a:prstGeom>
              <a:noFill/>
              <a:ln>
                <a:noFill/>
              </a:ln>
            </p:spPr>
          </p:pic>
          <p:pic>
            <p:nvPicPr>
              <p:cNvPr id="785" name="Google Shape;785;p69"/>
              <p:cNvPicPr preferRelativeResize="0"/>
              <p:nvPr/>
            </p:nvPicPr>
            <p:blipFill rotWithShape="1">
              <a:blip r:embed="rId8">
                <a:alphaModFix/>
              </a:blip>
              <a:srcRect t="8330" b="-8330"/>
              <a:stretch/>
            </p:blipFill>
            <p:spPr>
              <a:xfrm>
                <a:off x="5303050" y="3869797"/>
                <a:ext cx="1319475" cy="434770"/>
              </a:xfrm>
              <a:prstGeom prst="rect">
                <a:avLst/>
              </a:prstGeom>
              <a:noFill/>
              <a:ln>
                <a:noFill/>
              </a:ln>
            </p:spPr>
          </p:pic>
          <p:pic>
            <p:nvPicPr>
              <p:cNvPr id="786" name="Google Shape;786;p69"/>
              <p:cNvPicPr preferRelativeResize="0"/>
              <p:nvPr/>
            </p:nvPicPr>
            <p:blipFill>
              <a:blip r:embed="rId9">
                <a:alphaModFix/>
              </a:blip>
              <a:stretch>
                <a:fillRect/>
              </a:stretch>
            </p:blipFill>
            <p:spPr>
              <a:xfrm>
                <a:off x="3908850" y="3869800"/>
                <a:ext cx="1326266" cy="367800"/>
              </a:xfrm>
              <a:prstGeom prst="rect">
                <a:avLst/>
              </a:prstGeom>
              <a:noFill/>
              <a:ln>
                <a:noFill/>
              </a:ln>
            </p:spPr>
          </p:pic>
        </p:grpSp>
      </p:gr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70"/>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Sub-word generation</a:t>
            </a:r>
            <a:endParaRPr/>
          </a:p>
        </p:txBody>
      </p:sp>
      <p:sp>
        <p:nvSpPr>
          <p:cNvPr id="792" name="Google Shape;792;p70"/>
          <p:cNvSpPr txBox="1">
            <a:spLocks noGrp="1"/>
          </p:cNvSpPr>
          <p:nvPr>
            <p:ph type="body" idx="1"/>
          </p:nvPr>
        </p:nvSpPr>
        <p:spPr>
          <a:xfrm>
            <a:off x="715100" y="1242450"/>
            <a:ext cx="7713900" cy="1265400"/>
          </a:xfrm>
          <a:prstGeom prst="rect">
            <a:avLst/>
          </a:prstGeom>
        </p:spPr>
        <p:txBody>
          <a:bodyPr spcFirstLastPara="1" wrap="square" lIns="91425" tIns="91425" rIns="91425" bIns="91425" anchor="t" anchorCtr="0">
            <a:noAutofit/>
          </a:bodyPr>
          <a:lstStyle/>
          <a:p>
            <a:pPr marL="457200" lvl="0" indent="-333375" algn="l" rtl="0">
              <a:spcBef>
                <a:spcPts val="0"/>
              </a:spcBef>
              <a:spcAft>
                <a:spcPts val="0"/>
              </a:spcAft>
              <a:buClr>
                <a:srgbClr val="3D4144"/>
              </a:buClr>
              <a:buSzPts val="1650"/>
              <a:buFont typeface="Roboto"/>
              <a:buChar char="-"/>
            </a:pPr>
            <a:r>
              <a:rPr lang="en"/>
              <a:t>Since there can be huge number of unique n-grams hashing to bound the memory requirements.</a:t>
            </a:r>
            <a:endParaRPr/>
          </a:p>
          <a:p>
            <a:pPr marL="457200" lvl="0" indent="-333375" algn="l" rtl="0">
              <a:spcBef>
                <a:spcPts val="0"/>
              </a:spcBef>
              <a:spcAft>
                <a:spcPts val="0"/>
              </a:spcAft>
              <a:buClr>
                <a:srgbClr val="3D4144"/>
              </a:buClr>
              <a:buSzPts val="1650"/>
              <a:buFont typeface="Roboto"/>
              <a:buChar char="-"/>
            </a:pPr>
            <a:r>
              <a:rPr lang="en"/>
              <a:t>Instead of learning an embedding for each unique n-gram, model will learn total B embeddings where B denotes the bucket size</a:t>
            </a:r>
            <a:endParaRPr sz="1650">
              <a:solidFill>
                <a:srgbClr val="3D4144"/>
              </a:solidFill>
              <a:highlight>
                <a:srgbClr val="FFFFFF"/>
              </a:highlight>
              <a:latin typeface="Roboto"/>
              <a:ea typeface="Roboto"/>
              <a:cs typeface="Roboto"/>
              <a:sym typeface="Roboto"/>
            </a:endParaRPr>
          </a:p>
        </p:txBody>
      </p:sp>
      <p:pic>
        <p:nvPicPr>
          <p:cNvPr id="793" name="Google Shape;793;p70"/>
          <p:cNvPicPr preferRelativeResize="0"/>
          <p:nvPr/>
        </p:nvPicPr>
        <p:blipFill>
          <a:blip r:embed="rId3">
            <a:alphaModFix/>
          </a:blip>
          <a:stretch>
            <a:fillRect/>
          </a:stretch>
        </p:blipFill>
        <p:spPr>
          <a:xfrm>
            <a:off x="2371725" y="2678375"/>
            <a:ext cx="4400550" cy="2114550"/>
          </a:xfrm>
          <a:prstGeom prst="rect">
            <a:avLst/>
          </a:prstGeom>
          <a:noFill/>
          <a:ln>
            <a:noFill/>
          </a:ln>
        </p:spPr>
      </p:pic>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797"/>
        <p:cNvGrpSpPr/>
        <p:nvPr/>
      </p:nvGrpSpPr>
      <p:grpSpPr>
        <a:xfrm>
          <a:off x="0" y="0"/>
          <a:ext cx="0" cy="0"/>
          <a:chOff x="0" y="0"/>
          <a:chExt cx="0" cy="0"/>
        </a:xfrm>
      </p:grpSpPr>
      <p:sp>
        <p:nvSpPr>
          <p:cNvPr id="798" name="Google Shape;798;p71"/>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Sub-word generation</a:t>
            </a:r>
            <a:endParaRPr/>
          </a:p>
        </p:txBody>
      </p:sp>
      <p:sp>
        <p:nvSpPr>
          <p:cNvPr id="799" name="Google Shape;799;p71"/>
          <p:cNvSpPr txBox="1">
            <a:spLocks noGrp="1"/>
          </p:cNvSpPr>
          <p:nvPr>
            <p:ph type="body" idx="1"/>
          </p:nvPr>
        </p:nvSpPr>
        <p:spPr>
          <a:xfrm>
            <a:off x="715100" y="1505025"/>
            <a:ext cx="7713900" cy="803700"/>
          </a:xfrm>
          <a:prstGeom prst="rect">
            <a:avLst/>
          </a:prstGeom>
        </p:spPr>
        <p:txBody>
          <a:bodyPr spcFirstLastPara="1" wrap="square" lIns="91425" tIns="91425" rIns="91425" bIns="91425" anchor="t" anchorCtr="0">
            <a:noAutofit/>
          </a:bodyPr>
          <a:lstStyle/>
          <a:p>
            <a:pPr marL="457200" lvl="0" indent="-333375" algn="l" rtl="0">
              <a:spcBef>
                <a:spcPts val="0"/>
              </a:spcBef>
              <a:spcAft>
                <a:spcPts val="0"/>
              </a:spcAft>
              <a:buClr>
                <a:srgbClr val="3D4144"/>
              </a:buClr>
              <a:buSzPts val="1650"/>
              <a:buFont typeface="Roboto"/>
              <a:buChar char="-"/>
            </a:pPr>
            <a:r>
              <a:rPr lang="en"/>
              <a:t>Each character n-gram is hashed to an integer between 1 to B.</a:t>
            </a:r>
            <a:endParaRPr/>
          </a:p>
          <a:p>
            <a:pPr marL="457200" lvl="0" indent="-333375" algn="l" rtl="0">
              <a:spcBef>
                <a:spcPts val="0"/>
              </a:spcBef>
              <a:spcAft>
                <a:spcPts val="0"/>
              </a:spcAft>
              <a:buClr>
                <a:srgbClr val="3D4144"/>
              </a:buClr>
              <a:buSzPts val="1650"/>
              <a:buFont typeface="Roboto"/>
              <a:buChar char="-"/>
            </a:pPr>
            <a:r>
              <a:rPr lang="en"/>
              <a:t>It helps control the vocabulary size</a:t>
            </a:r>
            <a:endParaRPr sz="1650">
              <a:solidFill>
                <a:srgbClr val="3D4144"/>
              </a:solidFill>
              <a:highlight>
                <a:srgbClr val="FFFFFF"/>
              </a:highlight>
              <a:latin typeface="Roboto"/>
              <a:ea typeface="Roboto"/>
              <a:cs typeface="Roboto"/>
              <a:sym typeface="Roboto"/>
            </a:endParaRPr>
          </a:p>
        </p:txBody>
      </p:sp>
      <p:pic>
        <p:nvPicPr>
          <p:cNvPr id="800" name="Google Shape;800;p71"/>
          <p:cNvPicPr preferRelativeResize="0"/>
          <p:nvPr/>
        </p:nvPicPr>
        <p:blipFill>
          <a:blip r:embed="rId3">
            <a:alphaModFix/>
          </a:blip>
          <a:stretch>
            <a:fillRect/>
          </a:stretch>
        </p:blipFill>
        <p:spPr>
          <a:xfrm>
            <a:off x="1762175" y="2995250"/>
            <a:ext cx="5619750" cy="819150"/>
          </a:xfrm>
          <a:prstGeom prst="rect">
            <a:avLst/>
          </a:prstGeom>
          <a:noFill/>
          <a:ln>
            <a:noFill/>
          </a:ln>
        </p:spPr>
      </p:pic>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804"/>
        <p:cNvGrpSpPr/>
        <p:nvPr/>
      </p:nvGrpSpPr>
      <p:grpSpPr>
        <a:xfrm>
          <a:off x="0" y="0"/>
          <a:ext cx="0" cy="0"/>
          <a:chOff x="0" y="0"/>
          <a:chExt cx="0" cy="0"/>
        </a:xfrm>
      </p:grpSpPr>
      <p:sp>
        <p:nvSpPr>
          <p:cNvPr id="805" name="Google Shape;805;p72"/>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Fowler-Noll-Vo Hashing</a:t>
            </a:r>
            <a:endParaRPr/>
          </a:p>
        </p:txBody>
      </p:sp>
      <p:pic>
        <p:nvPicPr>
          <p:cNvPr id="806" name="Google Shape;806;p72"/>
          <p:cNvPicPr preferRelativeResize="0"/>
          <p:nvPr/>
        </p:nvPicPr>
        <p:blipFill>
          <a:blip r:embed="rId3">
            <a:alphaModFix/>
          </a:blip>
          <a:stretch>
            <a:fillRect/>
          </a:stretch>
        </p:blipFill>
        <p:spPr>
          <a:xfrm>
            <a:off x="980075" y="1765988"/>
            <a:ext cx="3523300" cy="2479375"/>
          </a:xfrm>
          <a:prstGeom prst="rect">
            <a:avLst/>
          </a:prstGeom>
          <a:noFill/>
          <a:ln>
            <a:noFill/>
          </a:ln>
        </p:spPr>
      </p:pic>
      <p:pic>
        <p:nvPicPr>
          <p:cNvPr id="807" name="Google Shape;807;p72"/>
          <p:cNvPicPr preferRelativeResize="0"/>
          <p:nvPr/>
        </p:nvPicPr>
        <p:blipFill>
          <a:blip r:embed="rId4">
            <a:alphaModFix/>
          </a:blip>
          <a:stretch>
            <a:fillRect/>
          </a:stretch>
        </p:blipFill>
        <p:spPr>
          <a:xfrm>
            <a:off x="4764450" y="1766000"/>
            <a:ext cx="3378400" cy="2377400"/>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24"/>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Word-based</a:t>
            </a:r>
            <a:endParaRPr sz="3000"/>
          </a:p>
        </p:txBody>
      </p:sp>
      <p:sp>
        <p:nvSpPr>
          <p:cNvPr id="236" name="Google Shape;236;p24"/>
          <p:cNvSpPr txBox="1">
            <a:spLocks noGrp="1"/>
          </p:cNvSpPr>
          <p:nvPr>
            <p:ph type="body" idx="4294967295"/>
          </p:nvPr>
        </p:nvSpPr>
        <p:spPr>
          <a:xfrm>
            <a:off x="1516450" y="1047625"/>
            <a:ext cx="1119000" cy="384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the:1</a:t>
            </a:r>
            <a:endParaRPr/>
          </a:p>
          <a:p>
            <a:pPr marL="0" lvl="0" indent="0" algn="l" rtl="0">
              <a:spcBef>
                <a:spcPts val="0"/>
              </a:spcBef>
              <a:spcAft>
                <a:spcPts val="0"/>
              </a:spcAft>
              <a:buNone/>
            </a:pPr>
            <a:r>
              <a:rPr lang="en"/>
              <a:t>of : 2</a:t>
            </a:r>
            <a:endParaRPr/>
          </a:p>
          <a:p>
            <a:pPr marL="0" lvl="0" indent="0" algn="l" rtl="0">
              <a:spcBef>
                <a:spcPts val="0"/>
              </a:spcBef>
              <a:spcAft>
                <a:spcPts val="0"/>
              </a:spcAft>
              <a:buNone/>
            </a:pPr>
            <a:r>
              <a:rPr lang="en"/>
              <a:t>and: 3</a:t>
            </a:r>
            <a:endParaRPr/>
          </a:p>
          <a:p>
            <a:pPr marL="0" lvl="0" indent="0" algn="l" rtl="0">
              <a:spcBef>
                <a:spcPts val="0"/>
              </a:spcBef>
              <a:spcAft>
                <a:spcPts val="0"/>
              </a:spcAft>
              <a:buNone/>
            </a:pPr>
            <a:r>
              <a:rPr lang="en"/>
              <a:t>to: 4</a:t>
            </a:r>
            <a:endParaRPr/>
          </a:p>
          <a:p>
            <a:pPr marL="0" lvl="0" indent="0" algn="l" rtl="0">
              <a:spcBef>
                <a:spcPts val="0"/>
              </a:spcBef>
              <a:spcAft>
                <a:spcPts val="0"/>
              </a:spcAft>
              <a:buNone/>
            </a:pPr>
            <a:r>
              <a:rPr lang="en"/>
              <a:t>in: 5</a:t>
            </a:r>
            <a:endParaRPr/>
          </a:p>
          <a:p>
            <a:pPr marL="0" lvl="0" indent="0" algn="l" rtl="0">
              <a:spcBef>
                <a:spcPts val="0"/>
              </a:spcBef>
              <a:spcAft>
                <a:spcPts val="0"/>
              </a:spcAft>
              <a:buNone/>
            </a:pPr>
            <a:r>
              <a:rPr lang="en"/>
              <a:t>was: 6</a:t>
            </a:r>
            <a:endParaRPr/>
          </a:p>
          <a:p>
            <a:pPr marL="0" lvl="0" indent="0" algn="l" rtl="0">
              <a:spcBef>
                <a:spcPts val="0"/>
              </a:spcBef>
              <a:spcAft>
                <a:spcPts val="0"/>
              </a:spcAft>
              <a:buNone/>
            </a:pPr>
            <a:r>
              <a:rPr lang="en"/>
              <a:t>the: 7</a:t>
            </a:r>
            <a:endParaRPr/>
          </a:p>
          <a:p>
            <a:pPr marL="0" lvl="0" indent="0" algn="l" rtl="0">
              <a:spcBef>
                <a:spcPts val="0"/>
              </a:spcBef>
              <a:spcAft>
                <a:spcPts val="0"/>
              </a:spcAft>
              <a:buNone/>
            </a:pPr>
            <a:r>
              <a:rPr lang="en"/>
              <a:t>is: 8</a:t>
            </a:r>
            <a:endParaRPr/>
          </a:p>
          <a:p>
            <a:pPr marL="0" lvl="0" indent="0" algn="l" rtl="0">
              <a:spcBef>
                <a:spcPts val="0"/>
              </a:spcBef>
              <a:spcAft>
                <a:spcPts val="0"/>
              </a:spcAft>
              <a:buNone/>
            </a:pPr>
            <a:r>
              <a:rPr lang="en"/>
              <a:t>for: 9</a:t>
            </a:r>
            <a:endParaRPr/>
          </a:p>
          <a:p>
            <a:pPr marL="0" lvl="0" indent="0" algn="l" rtl="0">
              <a:spcBef>
                <a:spcPts val="0"/>
              </a:spcBef>
              <a:spcAft>
                <a:spcPts val="0"/>
              </a:spcAft>
              <a:buNone/>
            </a:pPr>
            <a:r>
              <a:rPr lang="en"/>
              <a:t>as : 10</a:t>
            </a:r>
            <a:endParaRPr/>
          </a:p>
          <a:p>
            <a:pPr marL="0" lvl="0" indent="0" algn="l" rtl="0">
              <a:spcBef>
                <a:spcPts val="0"/>
              </a:spcBef>
              <a:spcAft>
                <a:spcPts val="0"/>
              </a:spcAft>
              <a:buNone/>
            </a:pPr>
            <a:r>
              <a:rPr lang="en"/>
              <a:t>on: 11</a:t>
            </a:r>
            <a:endParaRPr/>
          </a:p>
          <a:p>
            <a:pPr marL="0" lvl="0" indent="0" algn="l" rtl="0">
              <a:spcBef>
                <a:spcPts val="0"/>
              </a:spcBef>
              <a:spcAft>
                <a:spcPts val="0"/>
              </a:spcAft>
              <a:buNone/>
            </a:pPr>
            <a:r>
              <a:rPr lang="en"/>
              <a:t>with: 12</a:t>
            </a:r>
            <a:endParaRPr/>
          </a:p>
          <a:p>
            <a:pPr marL="0" lvl="0" indent="0" algn="l" rtl="0">
              <a:spcBef>
                <a:spcPts val="0"/>
              </a:spcBef>
              <a:spcAft>
                <a:spcPts val="0"/>
              </a:spcAft>
              <a:buNone/>
            </a:pPr>
            <a:r>
              <a:rPr lang="en"/>
              <a:t>that: 13</a:t>
            </a:r>
            <a:endParaRPr/>
          </a:p>
          <a:p>
            <a:pPr marL="0" lvl="0" indent="0" algn="l" rtl="0">
              <a:spcBef>
                <a:spcPts val="0"/>
              </a:spcBef>
              <a:spcAft>
                <a:spcPts val="0"/>
              </a:spcAft>
              <a:buNone/>
            </a:pPr>
            <a:r>
              <a:rPr lang="en" b="1"/>
              <a:t>dog: 14</a:t>
            </a:r>
            <a:endParaRPr b="1"/>
          </a:p>
          <a:p>
            <a:pPr marL="0" lvl="0" indent="0" algn="l" rtl="0">
              <a:spcBef>
                <a:spcPts val="0"/>
              </a:spcBef>
              <a:spcAft>
                <a:spcPts val="0"/>
              </a:spcAft>
              <a:buNone/>
            </a:pPr>
            <a:r>
              <a:rPr lang="en" b="1"/>
              <a:t>dogs: 15</a:t>
            </a:r>
            <a:endParaRPr b="1"/>
          </a:p>
        </p:txBody>
      </p:sp>
      <p:sp>
        <p:nvSpPr>
          <p:cNvPr id="237" name="Google Shape;237;p24"/>
          <p:cNvSpPr txBox="1">
            <a:spLocks noGrp="1"/>
          </p:cNvSpPr>
          <p:nvPr>
            <p:ph type="body" idx="4294967295"/>
          </p:nvPr>
        </p:nvSpPr>
        <p:spPr>
          <a:xfrm>
            <a:off x="3422725" y="1854550"/>
            <a:ext cx="4678800" cy="2041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word “dog” and “dogs” are very similarity meaning. But tokenizer represent two words with two ID, model will learning two words different meaning. This make lost a lot of information.</a:t>
            </a:r>
            <a:endParaRP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73"/>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Parameters of model</a:t>
            </a:r>
            <a:endParaRPr/>
          </a:p>
        </p:txBody>
      </p:sp>
      <p:sp>
        <p:nvSpPr>
          <p:cNvPr id="813" name="Google Shape;813;p73"/>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05</a:t>
            </a:r>
            <a:endParaRPr/>
          </a:p>
        </p:txBody>
      </p:sp>
      <p:cxnSp>
        <p:nvCxnSpPr>
          <p:cNvPr id="814" name="Google Shape;814;p73"/>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815" name="Google Shape;815;p73"/>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819"/>
        <p:cNvGrpSpPr/>
        <p:nvPr/>
      </p:nvGrpSpPr>
      <p:grpSpPr>
        <a:xfrm>
          <a:off x="0" y="0"/>
          <a:ext cx="0" cy="0"/>
          <a:chOff x="0" y="0"/>
          <a:chExt cx="0" cy="0"/>
        </a:xfrm>
      </p:grpSpPr>
      <p:sp>
        <p:nvSpPr>
          <p:cNvPr id="820" name="Google Shape;820;p7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Negative Sampling</a:t>
            </a:r>
            <a:endParaRPr/>
          </a:p>
        </p:txBody>
      </p:sp>
      <p:sp>
        <p:nvSpPr>
          <p:cNvPr id="821" name="Google Shape;821;p74"/>
          <p:cNvSpPr txBox="1">
            <a:spLocks noGrp="1"/>
          </p:cNvSpPr>
          <p:nvPr>
            <p:ph type="body" idx="1"/>
          </p:nvPr>
        </p:nvSpPr>
        <p:spPr>
          <a:xfrm>
            <a:off x="715000" y="1163524"/>
            <a:ext cx="7713900" cy="1345808"/>
          </a:xfrm>
          <a:prstGeom prst="rect">
            <a:avLst/>
          </a:prstGeom>
        </p:spPr>
        <p:txBody>
          <a:bodyPr spcFirstLastPara="1" wrap="square" lIns="91425" tIns="91425" rIns="91425" bIns="91425" anchor="t" anchorCtr="0">
            <a:noAutofit/>
          </a:bodyPr>
          <a:lstStyle/>
          <a:p>
            <a:pPr marL="457200" lvl="0" indent="-333375" algn="l" rtl="0">
              <a:spcBef>
                <a:spcPts val="0"/>
              </a:spcBef>
              <a:spcAft>
                <a:spcPts val="0"/>
              </a:spcAft>
              <a:buClr>
                <a:srgbClr val="3D4144"/>
              </a:buClr>
              <a:buSzPts val="1650"/>
              <a:buFont typeface="Roboto"/>
              <a:buChar char="-"/>
            </a:pPr>
            <a:r>
              <a:rPr lang="en" dirty="0"/>
              <a:t>Maximizing the </a:t>
            </a:r>
            <a:r>
              <a:rPr lang="en" dirty="0">
                <a:solidFill>
                  <a:schemeClr val="accent1"/>
                </a:solidFill>
              </a:rPr>
              <a:t>similarity of the words in the same context</a:t>
            </a:r>
            <a:endParaRPr dirty="0">
              <a:solidFill>
                <a:schemeClr val="accent1"/>
              </a:solidFill>
            </a:endParaRPr>
          </a:p>
          <a:p>
            <a:pPr marL="457200" lvl="0" indent="-333375" algn="l" rtl="0">
              <a:spcBef>
                <a:spcPts val="0"/>
              </a:spcBef>
              <a:spcAft>
                <a:spcPts val="0"/>
              </a:spcAft>
              <a:buClr>
                <a:srgbClr val="3D4144"/>
              </a:buClr>
              <a:buSzPts val="1650"/>
              <a:buFont typeface="Roboto"/>
              <a:buChar char="-"/>
            </a:pPr>
            <a:r>
              <a:rPr lang="en" dirty="0"/>
              <a:t>Minimizing the </a:t>
            </a:r>
            <a:r>
              <a:rPr lang="en" dirty="0">
                <a:solidFill>
                  <a:srgbClr val="00B050"/>
                </a:solidFill>
              </a:rPr>
              <a:t>similarity of the words when they occur in different contexts</a:t>
            </a:r>
            <a:endParaRPr dirty="0">
              <a:solidFill>
                <a:srgbClr val="00B050"/>
              </a:solidFill>
            </a:endParaRPr>
          </a:p>
          <a:p>
            <a:pPr marL="457200" lvl="0" indent="-317500" algn="l" rtl="0">
              <a:spcBef>
                <a:spcPts val="0"/>
              </a:spcBef>
              <a:spcAft>
                <a:spcPts val="0"/>
              </a:spcAft>
              <a:buSzPts val="1400"/>
              <a:buChar char="-"/>
            </a:pPr>
            <a:r>
              <a:rPr lang="en" dirty="0"/>
              <a:t>Instead of computing probabilities for </a:t>
            </a:r>
            <a:r>
              <a:rPr lang="en" dirty="0">
                <a:solidFill>
                  <a:srgbClr val="C00000"/>
                </a:solidFill>
              </a:rPr>
              <a:t>all words in entire corpus</a:t>
            </a:r>
            <a:r>
              <a:rPr lang="en" dirty="0"/>
              <a:t>, Negative sampling just consider </a:t>
            </a:r>
            <a:r>
              <a:rPr lang="en" dirty="0">
                <a:solidFill>
                  <a:srgbClr val="C00000"/>
                </a:solidFill>
              </a:rPr>
              <a:t>small subset of words</a:t>
            </a:r>
            <a:r>
              <a:rPr lang="en" dirty="0"/>
              <a:t> (negative examples) for each training example.</a:t>
            </a:r>
            <a:endParaRPr dirty="0"/>
          </a:p>
        </p:txBody>
      </p:sp>
      <p:graphicFrame>
        <p:nvGraphicFramePr>
          <p:cNvPr id="4" name="Table 3">
            <a:extLst>
              <a:ext uri="{FF2B5EF4-FFF2-40B4-BE49-F238E27FC236}">
                <a16:creationId xmlns:a16="http://schemas.microsoft.com/office/drawing/2014/main" xmlns="" id="{F8CCE996-504B-A96E-C678-12146692B925}"/>
              </a:ext>
            </a:extLst>
          </p:cNvPr>
          <p:cNvGraphicFramePr>
            <a:graphicFrameLocks noGrp="1"/>
          </p:cNvGraphicFramePr>
          <p:nvPr>
            <p:extLst>
              <p:ext uri="{D42A27DB-BD31-4B8C-83A1-F6EECF244321}">
                <p14:modId xmlns:p14="http://schemas.microsoft.com/office/powerpoint/2010/main" val="2073243681"/>
              </p:ext>
            </p:extLst>
          </p:nvPr>
        </p:nvGraphicFramePr>
        <p:xfrm>
          <a:off x="5691883" y="2634169"/>
          <a:ext cx="2482922" cy="2025732"/>
        </p:xfrm>
        <a:graphic>
          <a:graphicData uri="http://schemas.openxmlformats.org/drawingml/2006/table">
            <a:tbl>
              <a:tblPr firstRow="1" bandRow="1">
                <a:tableStyleId>{7D9A748A-5EDF-47A2-A65E-5F4390420DF3}</a:tableStyleId>
              </a:tblPr>
              <a:tblGrid>
                <a:gridCol w="1241461">
                  <a:extLst>
                    <a:ext uri="{9D8B030D-6E8A-4147-A177-3AD203B41FA5}">
                      <a16:colId xmlns:a16="http://schemas.microsoft.com/office/drawing/2014/main" xmlns="" val="2277549605"/>
                    </a:ext>
                  </a:extLst>
                </a:gridCol>
                <a:gridCol w="1241461">
                  <a:extLst>
                    <a:ext uri="{9D8B030D-6E8A-4147-A177-3AD203B41FA5}">
                      <a16:colId xmlns:a16="http://schemas.microsoft.com/office/drawing/2014/main" xmlns="" val="1399473566"/>
                    </a:ext>
                  </a:extLst>
                </a:gridCol>
              </a:tblGrid>
              <a:tr h="337622">
                <a:tc>
                  <a:txBody>
                    <a:bodyPr/>
                    <a:lstStyle/>
                    <a:p>
                      <a:pPr algn="ctr"/>
                      <a:r>
                        <a:rPr lang="en-US" b="1" dirty="0"/>
                        <a:t>cat</a:t>
                      </a:r>
                    </a:p>
                  </a:txBody>
                  <a:tcPr/>
                </a:tc>
                <a:tc>
                  <a:txBody>
                    <a:bodyPr/>
                    <a:lstStyle/>
                    <a:p>
                      <a:pPr algn="ctr"/>
                      <a:r>
                        <a:rPr lang="en-US" dirty="0">
                          <a:solidFill>
                            <a:schemeClr val="accent1"/>
                          </a:solidFill>
                        </a:rPr>
                        <a:t>jumped</a:t>
                      </a:r>
                    </a:p>
                  </a:txBody>
                  <a:tcPr/>
                </a:tc>
                <a:extLst>
                  <a:ext uri="{0D108BD9-81ED-4DB2-BD59-A6C34878D82A}">
                    <a16:rowId xmlns:a16="http://schemas.microsoft.com/office/drawing/2014/main" xmlns="" val="575566573"/>
                  </a:ext>
                </a:extLst>
              </a:tr>
              <a:tr h="337622">
                <a:tc>
                  <a:txBody>
                    <a:bodyPr/>
                    <a:lstStyle/>
                    <a:p>
                      <a:pPr algn="ctr"/>
                      <a:r>
                        <a:rPr lang="en-US" b="1" dirty="0"/>
                        <a:t>cat</a:t>
                      </a:r>
                    </a:p>
                  </a:txBody>
                  <a:tcPr/>
                </a:tc>
                <a:tc>
                  <a:txBody>
                    <a:bodyPr/>
                    <a:lstStyle/>
                    <a:p>
                      <a:pPr algn="ctr"/>
                      <a:r>
                        <a:rPr lang="en-US" dirty="0">
                          <a:solidFill>
                            <a:srgbClr val="00B050"/>
                          </a:solidFill>
                        </a:rPr>
                        <a:t>Tennis</a:t>
                      </a:r>
                    </a:p>
                  </a:txBody>
                  <a:tcPr/>
                </a:tc>
                <a:extLst>
                  <a:ext uri="{0D108BD9-81ED-4DB2-BD59-A6C34878D82A}">
                    <a16:rowId xmlns:a16="http://schemas.microsoft.com/office/drawing/2014/main" xmlns="" val="117914040"/>
                  </a:ext>
                </a:extLst>
              </a:tr>
              <a:tr h="337622">
                <a:tc>
                  <a:txBody>
                    <a:bodyPr/>
                    <a:lstStyle/>
                    <a:p>
                      <a:pPr algn="ctr"/>
                      <a:r>
                        <a:rPr lang="en-US" b="1" dirty="0"/>
                        <a:t>cat</a:t>
                      </a:r>
                    </a:p>
                  </a:txBody>
                  <a:tcPr/>
                </a:tc>
                <a:tc>
                  <a:txBody>
                    <a:bodyPr/>
                    <a:lstStyle/>
                    <a:p>
                      <a:pPr algn="ctr"/>
                      <a:r>
                        <a:rPr lang="en-US" dirty="0">
                          <a:solidFill>
                            <a:srgbClr val="00B050"/>
                          </a:solidFill>
                        </a:rPr>
                        <a:t>Nurse</a:t>
                      </a:r>
                    </a:p>
                  </a:txBody>
                  <a:tcPr/>
                </a:tc>
                <a:extLst>
                  <a:ext uri="{0D108BD9-81ED-4DB2-BD59-A6C34878D82A}">
                    <a16:rowId xmlns:a16="http://schemas.microsoft.com/office/drawing/2014/main" xmlns="" val="636183640"/>
                  </a:ext>
                </a:extLst>
              </a:tr>
              <a:tr h="337622">
                <a:tc>
                  <a:txBody>
                    <a:bodyPr/>
                    <a:lstStyle/>
                    <a:p>
                      <a:pPr algn="ctr"/>
                      <a:r>
                        <a:rPr lang="en-US" b="1" dirty="0"/>
                        <a:t>cat</a:t>
                      </a:r>
                    </a:p>
                  </a:txBody>
                  <a:tcPr/>
                </a:tc>
                <a:tc>
                  <a:txBody>
                    <a:bodyPr/>
                    <a:lstStyle/>
                    <a:p>
                      <a:pPr algn="ctr"/>
                      <a:r>
                        <a:rPr lang="en-US" dirty="0">
                          <a:solidFill>
                            <a:srgbClr val="00B050"/>
                          </a:solidFill>
                        </a:rPr>
                        <a:t>Sea</a:t>
                      </a:r>
                    </a:p>
                  </a:txBody>
                  <a:tcPr/>
                </a:tc>
                <a:extLst>
                  <a:ext uri="{0D108BD9-81ED-4DB2-BD59-A6C34878D82A}">
                    <a16:rowId xmlns:a16="http://schemas.microsoft.com/office/drawing/2014/main" xmlns="" val="1725591912"/>
                  </a:ext>
                </a:extLst>
              </a:tr>
              <a:tr h="337622">
                <a:tc>
                  <a:txBody>
                    <a:bodyPr/>
                    <a:lstStyle/>
                    <a:p>
                      <a:pPr algn="ctr"/>
                      <a:r>
                        <a:rPr lang="en-US" b="1" dirty="0"/>
                        <a:t>cat</a:t>
                      </a:r>
                    </a:p>
                  </a:txBody>
                  <a:tcPr/>
                </a:tc>
                <a:tc>
                  <a:txBody>
                    <a:bodyPr/>
                    <a:lstStyle/>
                    <a:p>
                      <a:pPr algn="ctr"/>
                      <a:r>
                        <a:rPr lang="en-US" dirty="0">
                          <a:solidFill>
                            <a:srgbClr val="00B050"/>
                          </a:solidFill>
                        </a:rPr>
                        <a:t>Apple</a:t>
                      </a:r>
                    </a:p>
                  </a:txBody>
                  <a:tcPr/>
                </a:tc>
                <a:extLst>
                  <a:ext uri="{0D108BD9-81ED-4DB2-BD59-A6C34878D82A}">
                    <a16:rowId xmlns:a16="http://schemas.microsoft.com/office/drawing/2014/main" xmlns="" val="121779136"/>
                  </a:ext>
                </a:extLst>
              </a:tr>
              <a:tr h="337622">
                <a:tc>
                  <a:txBody>
                    <a:bodyPr/>
                    <a:lstStyle/>
                    <a:p>
                      <a:pPr algn="ctr"/>
                      <a:r>
                        <a:rPr lang="en-US" b="1" dirty="0"/>
                        <a:t>cat</a:t>
                      </a:r>
                    </a:p>
                  </a:txBody>
                  <a:tcPr/>
                </a:tc>
                <a:tc>
                  <a:txBody>
                    <a:bodyPr/>
                    <a:lstStyle/>
                    <a:p>
                      <a:pPr algn="ctr"/>
                      <a:r>
                        <a:rPr lang="en-US" dirty="0">
                          <a:solidFill>
                            <a:srgbClr val="00B050"/>
                          </a:solidFill>
                        </a:rPr>
                        <a:t>Carrot</a:t>
                      </a:r>
                    </a:p>
                  </a:txBody>
                  <a:tcPr/>
                </a:tc>
                <a:extLst>
                  <a:ext uri="{0D108BD9-81ED-4DB2-BD59-A6C34878D82A}">
                    <a16:rowId xmlns:a16="http://schemas.microsoft.com/office/drawing/2014/main" xmlns="" val="469785882"/>
                  </a:ext>
                </a:extLst>
              </a:tr>
            </a:tbl>
          </a:graphicData>
        </a:graphic>
      </p:graphicFrame>
      <mc:AlternateContent xmlns:mc="http://schemas.openxmlformats.org/markup-compatibility/2006" xmlns:a14="http://schemas.microsoft.com/office/drawing/2010/main">
        <mc:Choice Requires="a14">
          <p:sp>
            <p:nvSpPr>
              <p:cNvPr id="5" name="Google Shape;821;p74">
                <a:extLst>
                  <a:ext uri="{FF2B5EF4-FFF2-40B4-BE49-F238E27FC236}">
                    <a16:creationId xmlns:a16="http://schemas.microsoft.com/office/drawing/2014/main" xmlns="" id="{9E456685-34AD-C888-0677-646EFB6DC43A}"/>
                  </a:ext>
                </a:extLst>
              </p:cNvPr>
              <p:cNvSpPr txBox="1">
                <a:spLocks/>
              </p:cNvSpPr>
              <p:nvPr/>
            </p:nvSpPr>
            <p:spPr>
              <a:xfrm>
                <a:off x="715000" y="2739764"/>
                <a:ext cx="4824483" cy="181454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123825" indent="0">
                  <a:buClr>
                    <a:srgbClr val="3D4144"/>
                  </a:buClr>
                  <a:buSzPts val="1650"/>
                  <a:buNone/>
                </a:pPr>
                <a:r>
                  <a:rPr lang="en-US" b="1" dirty="0"/>
                  <a:t>Example</a:t>
                </a:r>
                <a:r>
                  <a:rPr lang="en-US" dirty="0"/>
                  <a:t>: The </a:t>
                </a:r>
                <a:r>
                  <a:rPr lang="en-US" b="1" dirty="0"/>
                  <a:t>cat</a:t>
                </a:r>
                <a:r>
                  <a:rPr lang="en-US" dirty="0"/>
                  <a:t> </a:t>
                </a:r>
                <a:r>
                  <a:rPr lang="en-US" dirty="0">
                    <a:solidFill>
                      <a:schemeClr val="accent1"/>
                    </a:solidFill>
                  </a:rPr>
                  <a:t>jumped</a:t>
                </a:r>
                <a:r>
                  <a:rPr lang="en-US" dirty="0"/>
                  <a:t> over the fence and ran away</a:t>
                </a:r>
              </a:p>
              <a:p>
                <a:pPr marL="123825" indent="0">
                  <a:buClr>
                    <a:srgbClr val="3D4144"/>
                  </a:buClr>
                  <a:buSzPts val="1650"/>
                  <a:buNone/>
                </a:pPr>
                <a:r>
                  <a:rPr lang="en-US" dirty="0"/>
                  <a:t>- Replace </a:t>
                </a:r>
                <a:r>
                  <a:rPr lang="en-US" dirty="0" err="1"/>
                  <a:t>softmax</a:t>
                </a:r>
                <a:r>
                  <a:rPr lang="en-US" dirty="0"/>
                  <a:t> function by binary classify (sigmoid function)</a:t>
                </a:r>
              </a:p>
              <a:p>
                <a:pPr marL="123825" indent="0">
                  <a:buClr>
                    <a:srgbClr val="3D4144"/>
                  </a:buClr>
                  <a:buSzPts val="1650"/>
                  <a:buNone/>
                </a:pPr>
                <a:r>
                  <a:rPr lang="en-US" dirty="0"/>
                  <a:t>- Complexity time of </a:t>
                </a:r>
                <a:r>
                  <a:rPr lang="en-US" dirty="0" err="1"/>
                  <a:t>softmax</a:t>
                </a:r>
                <a:r>
                  <a:rPr lang="en-US" dirty="0"/>
                  <a:t> is </a:t>
                </a:r>
                <a14:m>
                  <m:oMath xmlns:m="http://schemas.openxmlformats.org/officeDocument/2006/math">
                    <m:r>
                      <a:rPr lang="en-US" i="1" dirty="0" smtClean="0">
                        <a:latin typeface="Cambria Math" panose="02040503050406030204" pitchFamily="18" charset="0"/>
                      </a:rPr>
                      <m:t>𝑂</m:t>
                    </m:r>
                    <m:r>
                      <a:rPr lang="en-US" i="1" dirty="0" smtClean="0">
                        <a:latin typeface="Cambria Math" panose="02040503050406030204" pitchFamily="18" charset="0"/>
                      </a:rPr>
                      <m:t>(</m:t>
                    </m:r>
                    <m:r>
                      <a:rPr lang="en-US" i="1" dirty="0" smtClean="0">
                        <a:latin typeface="Cambria Math" panose="02040503050406030204" pitchFamily="18" charset="0"/>
                      </a:rPr>
                      <m:t>𝑛</m:t>
                    </m:r>
                    <m:r>
                      <a:rPr lang="en-US" i="1" dirty="0" smtClean="0">
                        <a:latin typeface="Cambria Math" panose="02040503050406030204" pitchFamily="18" charset="0"/>
                      </a:rPr>
                      <m:t>)</m:t>
                    </m:r>
                  </m:oMath>
                </a14:m>
                <a:r>
                  <a:rPr lang="en-US" dirty="0"/>
                  <a:t>, complexity time of sigmoid is </a:t>
                </a:r>
                <a14:m>
                  <m:oMath xmlns:m="http://schemas.openxmlformats.org/officeDocument/2006/math">
                    <m:r>
                      <a:rPr lang="en-US" i="1" dirty="0" smtClean="0">
                        <a:latin typeface="Cambria Math" panose="02040503050406030204" pitchFamily="18" charset="0"/>
                      </a:rPr>
                      <m:t>𝑂</m:t>
                    </m:r>
                    <m:r>
                      <a:rPr lang="en-US" i="1" dirty="0" smtClean="0">
                        <a:latin typeface="Cambria Math" panose="02040503050406030204" pitchFamily="18" charset="0"/>
                      </a:rPr>
                      <m:t>(1)</m:t>
                    </m:r>
                  </m:oMath>
                </a14:m>
                <a:endParaRPr lang="en-US" dirty="0"/>
              </a:p>
            </p:txBody>
          </p:sp>
        </mc:Choice>
        <mc:Fallback xmlns="">
          <p:sp>
            <p:nvSpPr>
              <p:cNvPr id="5" name="Google Shape;821;p74">
                <a:extLst>
                  <a:ext uri="{FF2B5EF4-FFF2-40B4-BE49-F238E27FC236}">
                    <a16:creationId xmlns:a16="http://schemas.microsoft.com/office/drawing/2014/main" id="{9E456685-34AD-C888-0677-646EFB6DC43A}"/>
                  </a:ext>
                </a:extLst>
              </p:cNvPr>
              <p:cNvSpPr txBox="1">
                <a:spLocks noRot="1" noChangeAspect="1" noMove="1" noResize="1" noEditPoints="1" noAdjustHandles="1" noChangeArrowheads="1" noChangeShapeType="1" noTextEdit="1"/>
              </p:cNvSpPr>
              <p:nvPr/>
            </p:nvSpPr>
            <p:spPr>
              <a:xfrm>
                <a:off x="715000" y="2739764"/>
                <a:ext cx="4824483" cy="1814542"/>
              </a:xfrm>
              <a:prstGeom prst="rect">
                <a:avLst/>
              </a:prstGeom>
              <a:blipFill>
                <a:blip r:embed="rId3"/>
                <a:stretch>
                  <a:fillRect/>
                </a:stretch>
              </a:blipFill>
              <a:ln>
                <a:noFill/>
              </a:ln>
            </p:spPr>
            <p:txBody>
              <a:bodyPr/>
              <a:lstStyle/>
              <a:p>
                <a:r>
                  <a:rPr lang="en-US">
                    <a:noFill/>
                  </a:rPr>
                  <a:t> </a:t>
                </a:r>
              </a:p>
            </p:txBody>
          </p:sp>
        </mc:Fallback>
      </mc:AlternateContent>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show="0">
  <p:cSld>
    <p:spTree>
      <p:nvGrpSpPr>
        <p:cNvPr id="1" name="Shape 819"/>
        <p:cNvGrpSpPr/>
        <p:nvPr/>
      </p:nvGrpSpPr>
      <p:grpSpPr>
        <a:xfrm>
          <a:off x="0" y="0"/>
          <a:ext cx="0" cy="0"/>
          <a:chOff x="0" y="0"/>
          <a:chExt cx="0" cy="0"/>
        </a:xfrm>
      </p:grpSpPr>
      <p:sp>
        <p:nvSpPr>
          <p:cNvPr id="820" name="Google Shape;820;p7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Negative Sampling</a:t>
            </a:r>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xmlns="" id="{5AF5821E-0841-1BF7-6C09-3990CF8F4C7C}"/>
                  </a:ext>
                </a:extLst>
              </p:cNvPr>
              <p:cNvSpPr txBox="1"/>
              <p:nvPr/>
            </p:nvSpPr>
            <p:spPr>
              <a:xfrm>
                <a:off x="2012581" y="1670259"/>
                <a:ext cx="5641737" cy="87171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𝐽</m:t>
                      </m:r>
                      <m:r>
                        <a:rPr lang="en-US" sz="2000" b="0" i="1" smtClean="0">
                          <a:latin typeface="Cambria Math"/>
                        </a:rPr>
                        <m:t>(</m:t>
                      </m:r>
                      <m:r>
                        <a:rPr lang="en-US" sz="2000" b="0" i="1" smtClean="0">
                          <a:latin typeface="Cambria Math"/>
                          <a:ea typeface="Cambria Math"/>
                        </a:rPr>
                        <m:t>𝜃</m:t>
                      </m:r>
                      <m:r>
                        <a:rPr lang="en-US" sz="2000" b="0" i="1" smtClean="0">
                          <a:latin typeface="Cambria Math"/>
                        </a:rPr>
                        <m:t>)</m:t>
                      </m:r>
                      <m:r>
                        <a:rPr lang="en-US" sz="2000" b="0" i="1" smtClean="0">
                          <a:latin typeface="Cambria Math" panose="02040503050406030204" pitchFamily="18" charset="0"/>
                        </a:rPr>
                        <m:t>=</m:t>
                      </m:r>
                      <m:func>
                        <m:funcPr>
                          <m:ctrlPr>
                            <a:rPr lang="en-US" sz="2000" b="0" i="1" smtClean="0">
                              <a:latin typeface="Cambria Math"/>
                            </a:rPr>
                          </m:ctrlPr>
                        </m:funcPr>
                        <m:fName>
                          <m:r>
                            <a:rPr lang="en-US" sz="2000" b="0" i="1" smtClean="0">
                              <a:latin typeface="Cambria Math" panose="02040503050406030204" pitchFamily="18" charset="0"/>
                            </a:rPr>
                            <m:t>𝑙𝑜𝑔</m:t>
                          </m:r>
                        </m:fName>
                        <m:e>
                          <m:r>
                            <a:rPr lang="en-US" sz="2000" b="0" i="1" smtClean="0">
                              <a:latin typeface="Cambria Math" panose="02040503050406030204" pitchFamily="18" charset="0"/>
                              <a:ea typeface="Cambria Math" panose="02040503050406030204" pitchFamily="18" charset="0"/>
                            </a:rPr>
                            <m:t>𝜎</m:t>
                          </m:r>
                          <m:d>
                            <m:dPr>
                              <m:ctrlPr>
                                <a:rPr lang="en-US" sz="2000" b="0" i="1" smtClean="0">
                                  <a:latin typeface="Cambria Math"/>
                                  <a:ea typeface="Cambria Math" panose="02040503050406030204" pitchFamily="18" charset="0"/>
                                </a:rPr>
                              </m:ctrlPr>
                            </m:dPr>
                            <m:e>
                              <m:sSubSup>
                                <m:sSubSupPr>
                                  <m:ctrlPr>
                                    <a:rPr lang="en-US" sz="2000" b="0" i="1" smtClean="0">
                                      <a:latin typeface="Cambria Math"/>
                                    </a:rPr>
                                  </m:ctrlPr>
                                </m:sSubSupPr>
                                <m:e>
                                  <m:r>
                                    <a:rPr lang="en-US" sz="2000" b="0" i="1" smtClean="0">
                                      <a:latin typeface="Cambria Math" panose="02040503050406030204" pitchFamily="18" charset="0"/>
                                    </a:rPr>
                                    <m:t>𝑢</m:t>
                                  </m:r>
                                </m:e>
                                <m:sub>
                                  <m:r>
                                    <a:rPr lang="en-US" sz="2000" b="0" i="1" smtClean="0">
                                      <a:latin typeface="Cambria Math"/>
                                    </a:rPr>
                                    <m:t>𝑜</m:t>
                                  </m:r>
                                </m:sub>
                                <m:sup>
                                  <m:r>
                                    <a:rPr lang="en-US" sz="2000" b="0" i="1" smtClean="0">
                                      <a:latin typeface="Cambria Math" panose="02040503050406030204" pitchFamily="18" charset="0"/>
                                    </a:rPr>
                                    <m:t>𝑇</m:t>
                                  </m:r>
                                </m:sup>
                              </m:sSubSup>
                              <m:sSub>
                                <m:sSubPr>
                                  <m:ctrlPr>
                                    <a:rPr lang="en-US" sz="2000" b="0" i="1" smtClean="0">
                                      <a:latin typeface="Cambria Math"/>
                                    </a:rPr>
                                  </m:ctrlPr>
                                </m:sSubPr>
                                <m:e>
                                  <m:r>
                                    <a:rPr lang="en-US" sz="2000" b="0" i="1" smtClean="0">
                                      <a:latin typeface="Cambria Math" panose="02040503050406030204" pitchFamily="18" charset="0"/>
                                    </a:rPr>
                                    <m:t>𝑣</m:t>
                                  </m:r>
                                </m:e>
                                <m:sub>
                                  <m:r>
                                    <a:rPr lang="en-US" sz="2000" b="0" i="1" smtClean="0">
                                      <a:latin typeface="Cambria Math" panose="02040503050406030204" pitchFamily="18" charset="0"/>
                                    </a:rPr>
                                    <m:t>𝑐</m:t>
                                  </m:r>
                                </m:sub>
                              </m:sSub>
                            </m:e>
                          </m:d>
                          <m:r>
                            <a:rPr lang="en-US" sz="2000" b="0" i="1" smtClean="0">
                              <a:latin typeface="Cambria Math" panose="02040503050406030204" pitchFamily="18" charset="0"/>
                            </a:rPr>
                            <m:t>+ </m:t>
                          </m:r>
                          <m:nary>
                            <m:naryPr>
                              <m:chr m:val="∑"/>
                              <m:ctrlPr>
                                <a:rPr lang="en-US" sz="2000" b="0" i="1" smtClean="0">
                                  <a:latin typeface="Cambria Math"/>
                                </a:rPr>
                              </m:ctrlPr>
                            </m:naryPr>
                            <m:sub>
                              <m:r>
                                <m:rPr>
                                  <m:brk m:alnAt="23"/>
                                </m:rPr>
                                <a:rPr lang="en-US" sz="2000" b="0" i="1" smtClean="0">
                                  <a:latin typeface="Cambria Math" panose="02040503050406030204" pitchFamily="18" charset="0"/>
                                </a:rPr>
                                <m:t>𝑖</m:t>
                              </m:r>
                              <m:r>
                                <a:rPr lang="en-US" sz="2000" b="0" i="1" smtClean="0">
                                  <a:latin typeface="Cambria Math" panose="02040503050406030204" pitchFamily="18" charset="0"/>
                                </a:rPr>
                                <m:t>=1</m:t>
                              </m:r>
                            </m:sub>
                            <m:sup>
                              <m:r>
                                <a:rPr lang="en-US" sz="2000" b="0" i="1" smtClean="0">
                                  <a:latin typeface="Cambria Math" panose="02040503050406030204" pitchFamily="18" charset="0"/>
                                </a:rPr>
                                <m:t>𝑘</m:t>
                              </m:r>
                            </m:sup>
                            <m:e>
                              <m:sSub>
                                <m:sSubPr>
                                  <m:ctrlPr>
                                    <a:rPr lang="en-US" sz="2000" b="0" i="1" smtClean="0">
                                      <a:latin typeface="Cambria Math"/>
                                    </a:rPr>
                                  </m:ctrlPr>
                                </m:sSubPr>
                                <m:e>
                                  <m:r>
                                    <a:rPr lang="en-US" sz="2000" b="0" i="1" smtClean="0">
                                      <a:latin typeface="Cambria Math" panose="02040503050406030204" pitchFamily="18" charset="0"/>
                                    </a:rPr>
                                    <m:t>𝐸</m:t>
                                  </m:r>
                                </m:e>
                                <m:sub>
                                  <m:r>
                                    <a:rPr lang="en-US" sz="2000" b="0" i="1" smtClean="0">
                                      <a:latin typeface="Cambria Math" panose="02040503050406030204" pitchFamily="18" charset="0"/>
                                    </a:rPr>
                                    <m:t>𝑗</m:t>
                                  </m:r>
                                  <m:r>
                                    <a:rPr lang="en-US" sz="2000" b="0" i="1" smtClean="0">
                                      <a:latin typeface="Cambria Math" panose="02040503050406030204" pitchFamily="18" charset="0"/>
                                    </a:rPr>
                                    <m:t>~</m:t>
                                  </m:r>
                                  <m:sSub>
                                    <m:sSubPr>
                                      <m:ctrlPr>
                                        <a:rPr lang="en-US" sz="2000" b="0" i="1" smtClean="0">
                                          <a:latin typeface="Cambria Math"/>
                                        </a:rPr>
                                      </m:ctrlPr>
                                    </m:sSubPr>
                                    <m:e>
                                      <m:r>
                                        <a:rPr lang="en-US" sz="2000" b="0" i="1" smtClean="0">
                                          <a:latin typeface="Cambria Math"/>
                                        </a:rPr>
                                        <m:t>𝑃</m:t>
                                      </m:r>
                                    </m:e>
                                    <m:sub>
                                      <m:r>
                                        <a:rPr lang="en-US" sz="2000" b="0" i="1" smtClean="0">
                                          <a:latin typeface="Cambria Math"/>
                                        </a:rPr>
                                        <m:t>𝑛</m:t>
                                      </m:r>
                                    </m:sub>
                                  </m:sSub>
                                  <m:r>
                                    <a:rPr lang="en-US" sz="2000" b="0" i="1" smtClean="0">
                                      <a:latin typeface="Cambria Math" panose="02040503050406030204" pitchFamily="18" charset="0"/>
                                    </a:rPr>
                                    <m:t>(</m:t>
                                  </m:r>
                                  <m:r>
                                    <a:rPr lang="en-US" sz="2000" b="0" i="1" smtClean="0">
                                      <a:latin typeface="Cambria Math" panose="02040503050406030204" pitchFamily="18" charset="0"/>
                                    </a:rPr>
                                    <m:t>𝑤</m:t>
                                  </m:r>
                                  <m:r>
                                    <a:rPr lang="en-US" sz="2000" b="0" i="1" smtClean="0">
                                      <a:latin typeface="Cambria Math" panose="02040503050406030204" pitchFamily="18" charset="0"/>
                                    </a:rPr>
                                    <m:t>)</m:t>
                                  </m:r>
                                </m:sub>
                              </m:sSub>
                              <m:r>
                                <a:rPr lang="en-US" sz="2000" b="0" i="1" smtClean="0">
                                  <a:latin typeface="Cambria Math" panose="02040503050406030204" pitchFamily="18" charset="0"/>
                                </a:rPr>
                                <m:t>[</m:t>
                              </m:r>
                              <m:func>
                                <m:funcPr>
                                  <m:ctrlPr>
                                    <a:rPr lang="en-US" sz="2000" b="0" i="1" smtClean="0">
                                      <a:latin typeface="Cambria Math"/>
                                    </a:rPr>
                                  </m:ctrlPr>
                                </m:funcPr>
                                <m:fName>
                                  <m:r>
                                    <a:rPr lang="en-US" sz="2000" b="0" i="1" smtClean="0">
                                      <a:latin typeface="Cambria Math"/>
                                    </a:rPr>
                                    <m:t>𝑙𝑜𝑔</m:t>
                                  </m:r>
                                </m:fName>
                                <m:e>
                                  <m:r>
                                    <a:rPr lang="en-US" sz="2000" b="0" i="1" smtClean="0">
                                      <a:latin typeface="Cambria Math" panose="02040503050406030204" pitchFamily="18" charset="0"/>
                                      <a:ea typeface="Cambria Math" panose="02040503050406030204" pitchFamily="18" charset="0"/>
                                    </a:rPr>
                                    <m:t>𝜎</m:t>
                                  </m:r>
                                  <m:d>
                                    <m:dPr>
                                      <m:ctrlPr>
                                        <a:rPr lang="en-US" sz="2000" b="0" i="1" smtClean="0">
                                          <a:latin typeface="Cambria Math"/>
                                          <a:ea typeface="Cambria Math" panose="02040503050406030204" pitchFamily="18" charset="0"/>
                                        </a:rPr>
                                      </m:ctrlPr>
                                    </m:dPr>
                                    <m:e>
                                      <m:r>
                                        <a:rPr lang="en-US" sz="2000" b="0" i="1" smtClean="0">
                                          <a:latin typeface="Cambria Math" panose="02040503050406030204" pitchFamily="18" charset="0"/>
                                        </a:rPr>
                                        <m:t>−</m:t>
                                      </m:r>
                                      <m:sSubSup>
                                        <m:sSubSupPr>
                                          <m:ctrlPr>
                                            <a:rPr lang="en-US" sz="2000" b="0" i="1" smtClean="0">
                                              <a:latin typeface="Cambria Math"/>
                                            </a:rPr>
                                          </m:ctrlPr>
                                        </m:sSubSupPr>
                                        <m:e>
                                          <m:r>
                                            <a:rPr lang="en-US" sz="2000" b="0" i="1" smtClean="0">
                                              <a:latin typeface="Cambria Math" panose="02040503050406030204" pitchFamily="18" charset="0"/>
                                            </a:rPr>
                                            <m:t>𝑢</m:t>
                                          </m:r>
                                        </m:e>
                                        <m:sub>
                                          <m:r>
                                            <a:rPr lang="en-US" sz="2000" b="0" i="1" smtClean="0">
                                              <a:latin typeface="Cambria Math" panose="02040503050406030204" pitchFamily="18" charset="0"/>
                                            </a:rPr>
                                            <m:t>𝑗</m:t>
                                          </m:r>
                                        </m:sub>
                                        <m:sup>
                                          <m:r>
                                            <a:rPr lang="en-US" sz="2000" b="0" i="1" smtClean="0">
                                              <a:latin typeface="Cambria Math" panose="02040503050406030204" pitchFamily="18" charset="0"/>
                                            </a:rPr>
                                            <m:t>𝑇</m:t>
                                          </m:r>
                                        </m:sup>
                                      </m:sSubSup>
                                      <m:sSub>
                                        <m:sSubPr>
                                          <m:ctrlPr>
                                            <a:rPr lang="en-US" sz="2000" b="0" i="1" smtClean="0">
                                              <a:latin typeface="Cambria Math"/>
                                            </a:rPr>
                                          </m:ctrlPr>
                                        </m:sSubPr>
                                        <m:e>
                                          <m:r>
                                            <a:rPr lang="en-US" sz="2000" b="0" i="1" smtClean="0">
                                              <a:latin typeface="Cambria Math" panose="02040503050406030204" pitchFamily="18" charset="0"/>
                                            </a:rPr>
                                            <m:t>𝑣</m:t>
                                          </m:r>
                                        </m:e>
                                        <m:sub>
                                          <m:r>
                                            <a:rPr lang="en-US" sz="2000" b="0" i="1" smtClean="0">
                                              <a:latin typeface="Cambria Math" panose="02040503050406030204" pitchFamily="18" charset="0"/>
                                            </a:rPr>
                                            <m:t>𝑐</m:t>
                                          </m:r>
                                        </m:sub>
                                      </m:sSub>
                                    </m:e>
                                  </m:d>
                                </m:e>
                              </m:func>
                              <m:r>
                                <a:rPr lang="en-US" sz="2000" b="0" i="1" smtClean="0">
                                  <a:latin typeface="Cambria Math" panose="02040503050406030204" pitchFamily="18" charset="0"/>
                                </a:rPr>
                                <m:t>]</m:t>
                              </m:r>
                            </m:e>
                          </m:nary>
                        </m:e>
                      </m:func>
                    </m:oMath>
                  </m:oMathPara>
                </a14:m>
                <a:endParaRPr lang="en-US" sz="2000" dirty="0"/>
              </a:p>
            </p:txBody>
          </p:sp>
        </mc:Choice>
        <mc:Fallback xmlns="">
          <p:sp>
            <p:nvSpPr>
              <p:cNvPr id="6" name="TextBox 5">
                <a:extLst>
                  <a:ext uri="{FF2B5EF4-FFF2-40B4-BE49-F238E27FC236}">
                    <a16:creationId xmlns:a16="http://schemas.microsoft.com/office/drawing/2014/main" xmlns="" xmlns:a14="http://schemas.microsoft.com/office/drawing/2010/main" id="{5AF5821E-0841-1BF7-6C09-3990CF8F4C7C}"/>
                  </a:ext>
                </a:extLst>
              </p:cNvPr>
              <p:cNvSpPr txBox="1">
                <a:spLocks noRot="1" noChangeAspect="1" noMove="1" noResize="1" noEditPoints="1" noAdjustHandles="1" noChangeArrowheads="1" noChangeShapeType="1" noTextEdit="1"/>
              </p:cNvSpPr>
              <p:nvPr/>
            </p:nvSpPr>
            <p:spPr>
              <a:xfrm>
                <a:off x="2012581" y="1670259"/>
                <a:ext cx="5641737" cy="871713"/>
              </a:xfrm>
              <a:prstGeom prst="rect">
                <a:avLst/>
              </a:prstGeom>
              <a:blipFill rotWithShape="1">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xmlns="" id="{5AF5821E-0841-1BF7-6C09-3990CF8F4C7C}"/>
                  </a:ext>
                </a:extLst>
              </p:cNvPr>
              <p:cNvSpPr txBox="1"/>
              <p:nvPr/>
            </p:nvSpPr>
            <p:spPr>
              <a:xfrm>
                <a:off x="2012580" y="3118798"/>
                <a:ext cx="1790105" cy="59054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i="1" smtClean="0">
                              <a:latin typeface="Cambria Math"/>
                            </a:rPr>
                          </m:ctrlPr>
                        </m:sSubPr>
                        <m:e>
                          <m:r>
                            <a:rPr lang="en-US" sz="2000" b="0" i="1" smtClean="0">
                              <a:latin typeface="Cambria Math"/>
                            </a:rPr>
                            <m:t>𝑃</m:t>
                          </m:r>
                        </m:e>
                        <m:sub>
                          <m:r>
                            <a:rPr lang="en-US" sz="2000" b="0" i="1" smtClean="0">
                              <a:latin typeface="Cambria Math"/>
                            </a:rPr>
                            <m:t>𝑛</m:t>
                          </m:r>
                        </m:sub>
                      </m:sSub>
                      <m:d>
                        <m:dPr>
                          <m:ctrlPr>
                            <a:rPr lang="en-US" sz="2000" b="0" i="1" smtClean="0">
                              <a:latin typeface="Cambria Math"/>
                            </a:rPr>
                          </m:ctrlPr>
                        </m:dPr>
                        <m:e>
                          <m:r>
                            <a:rPr lang="en-US" sz="2000" b="0" i="1" smtClean="0">
                              <a:latin typeface="Cambria Math"/>
                            </a:rPr>
                            <m:t>𝑤</m:t>
                          </m:r>
                        </m:e>
                      </m:d>
                      <m:r>
                        <a:rPr lang="en-US" sz="2000" b="0" i="1" smtClean="0">
                          <a:latin typeface="Cambria Math"/>
                        </a:rPr>
                        <m:t>=</m:t>
                      </m:r>
                      <m:f>
                        <m:fPr>
                          <m:ctrlPr>
                            <a:rPr lang="en-US" sz="2000" b="0" i="1" smtClean="0">
                              <a:latin typeface="Cambria Math"/>
                            </a:rPr>
                          </m:ctrlPr>
                        </m:fPr>
                        <m:num>
                          <m:sSup>
                            <m:sSupPr>
                              <m:ctrlPr>
                                <a:rPr lang="en-US" sz="2000" b="0" i="1" smtClean="0">
                                  <a:latin typeface="Cambria Math"/>
                                </a:rPr>
                              </m:ctrlPr>
                            </m:sSupPr>
                            <m:e>
                              <m:r>
                                <a:rPr lang="en-US" sz="2000" b="0" i="1" smtClean="0">
                                  <a:latin typeface="Cambria Math"/>
                                </a:rPr>
                                <m:t>𝑈</m:t>
                              </m:r>
                              <m:r>
                                <a:rPr lang="en-US" sz="2000" b="0" i="1" smtClean="0">
                                  <a:latin typeface="Cambria Math"/>
                                </a:rPr>
                                <m:t>(</m:t>
                              </m:r>
                              <m:r>
                                <a:rPr lang="en-US" sz="2000" b="0" i="1" smtClean="0">
                                  <a:latin typeface="Cambria Math"/>
                                </a:rPr>
                                <m:t>𝑤</m:t>
                              </m:r>
                              <m:r>
                                <a:rPr lang="en-US" sz="2000" b="0" i="1" smtClean="0">
                                  <a:latin typeface="Cambria Math"/>
                                </a:rPr>
                                <m:t>)</m:t>
                              </m:r>
                            </m:e>
                            <m:sup>
                              <m:r>
                                <a:rPr lang="en-US" sz="2000" b="0" i="1" smtClean="0">
                                  <a:latin typeface="Cambria Math"/>
                                  <a:ea typeface="Cambria Math"/>
                                </a:rPr>
                                <m:t>𝛼</m:t>
                              </m:r>
                            </m:sup>
                          </m:sSup>
                        </m:num>
                        <m:den>
                          <m:r>
                            <a:rPr lang="en-US" sz="2000" b="0" i="1" smtClean="0">
                              <a:latin typeface="Cambria Math"/>
                            </a:rPr>
                            <m:t>𝑍</m:t>
                          </m:r>
                        </m:den>
                      </m:f>
                    </m:oMath>
                  </m:oMathPara>
                </a14:m>
                <a:endParaRPr lang="en-US" sz="2000" dirty="0"/>
              </a:p>
            </p:txBody>
          </p:sp>
        </mc:Choice>
        <mc:Fallback xmlns="">
          <p:sp>
            <p:nvSpPr>
              <p:cNvPr id="4" name="TextBox 3">
                <a:extLst>
                  <a:ext uri="{FF2B5EF4-FFF2-40B4-BE49-F238E27FC236}">
                    <a16:creationId xmlns:a16="http://schemas.microsoft.com/office/drawing/2014/main" xmlns="" xmlns:a14="http://schemas.microsoft.com/office/drawing/2010/main" id="{5AF5821E-0841-1BF7-6C09-3990CF8F4C7C}"/>
                  </a:ext>
                </a:extLst>
              </p:cNvPr>
              <p:cNvSpPr txBox="1">
                <a:spLocks noRot="1" noChangeAspect="1" noMove="1" noResize="1" noEditPoints="1" noAdjustHandles="1" noChangeArrowheads="1" noChangeShapeType="1" noTextEdit="1"/>
              </p:cNvSpPr>
              <p:nvPr/>
            </p:nvSpPr>
            <p:spPr>
              <a:xfrm>
                <a:off x="2012580" y="3118798"/>
                <a:ext cx="1790105" cy="590546"/>
              </a:xfrm>
              <a:prstGeom prst="rect">
                <a:avLst/>
              </a:prstGeom>
              <a:blipFill rotWithShape="1">
                <a:blip r:embed="rId4"/>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1828044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show="0">
  <p:cSld>
    <p:spTree>
      <p:nvGrpSpPr>
        <p:cNvPr id="1" name="Shape 819"/>
        <p:cNvGrpSpPr/>
        <p:nvPr/>
      </p:nvGrpSpPr>
      <p:grpSpPr>
        <a:xfrm>
          <a:off x="0" y="0"/>
          <a:ext cx="0" cy="0"/>
          <a:chOff x="0" y="0"/>
          <a:chExt cx="0" cy="0"/>
        </a:xfrm>
      </p:grpSpPr>
      <p:sp>
        <p:nvSpPr>
          <p:cNvPr id="820" name="Google Shape;820;p74"/>
          <p:cNvSpPr txBox="1">
            <a:spLocks noGrp="1"/>
          </p:cNvSpPr>
          <p:nvPr>
            <p:ph type="title"/>
          </p:nvPr>
        </p:nvSpPr>
        <p:spPr>
          <a:xfrm>
            <a:off x="715100" y="535000"/>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Negative Sampling</a:t>
            </a:r>
            <a:endParaRPr/>
          </a:p>
        </p:txBody>
      </p:sp>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xmlns="" id="{5AF5821E-0841-1BF7-6C09-3990CF8F4C7C}"/>
                  </a:ext>
                </a:extLst>
              </p:cNvPr>
              <p:cNvSpPr txBox="1"/>
              <p:nvPr/>
            </p:nvSpPr>
            <p:spPr>
              <a:xfrm>
                <a:off x="840729" y="1405186"/>
                <a:ext cx="6435288" cy="81663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𝐽</m:t>
                      </m:r>
                      <m:r>
                        <a:rPr lang="en-US" sz="2000" b="0" i="1" smtClean="0">
                          <a:latin typeface="Cambria Math"/>
                        </a:rPr>
                        <m:t>(</m:t>
                      </m:r>
                      <m:r>
                        <a:rPr lang="en-US" sz="2000" b="0" i="1" smtClean="0">
                          <a:latin typeface="Cambria Math"/>
                          <a:ea typeface="Cambria Math"/>
                        </a:rPr>
                        <m:t>𝜃</m:t>
                      </m:r>
                      <m:r>
                        <a:rPr lang="en-US" sz="2000" b="0" i="1" smtClean="0">
                          <a:latin typeface="Cambria Math"/>
                          <a:ea typeface="Cambria Math"/>
                        </a:rPr>
                        <m:t>;</m:t>
                      </m:r>
                      <m:r>
                        <a:rPr lang="en-US" sz="2000" b="0" i="1" smtClean="0">
                          <a:latin typeface="Cambria Math"/>
                          <a:ea typeface="Cambria Math"/>
                        </a:rPr>
                        <m:t>𝑤</m:t>
                      </m:r>
                      <m:r>
                        <a:rPr lang="en-US" sz="2000" b="0" i="1" smtClean="0">
                          <a:latin typeface="Cambria Math"/>
                          <a:ea typeface="Cambria Math"/>
                        </a:rPr>
                        <m:t>,</m:t>
                      </m:r>
                      <m:sSub>
                        <m:sSubPr>
                          <m:ctrlPr>
                            <a:rPr lang="en-US" sz="2000" b="0" i="1" smtClean="0">
                              <a:latin typeface="Cambria Math"/>
                              <a:ea typeface="Cambria Math"/>
                            </a:rPr>
                          </m:ctrlPr>
                        </m:sSubPr>
                        <m:e>
                          <m:r>
                            <a:rPr lang="en-US" sz="2000" b="0" i="1" smtClean="0">
                              <a:latin typeface="Cambria Math"/>
                              <a:ea typeface="Cambria Math"/>
                            </a:rPr>
                            <m:t>𝑐</m:t>
                          </m:r>
                        </m:e>
                        <m:sub>
                          <m:r>
                            <a:rPr lang="en-US" sz="2000" b="0" i="1" smtClean="0">
                              <a:latin typeface="Cambria Math"/>
                              <a:ea typeface="Cambria Math"/>
                            </a:rPr>
                            <m:t>𝑝𝑜𝑠</m:t>
                          </m:r>
                        </m:sub>
                      </m:sSub>
                      <m:r>
                        <a:rPr lang="en-US" sz="2000" b="0" i="1" smtClean="0">
                          <a:latin typeface="Cambria Math"/>
                        </a:rPr>
                        <m:t>)</m:t>
                      </m:r>
                      <m:r>
                        <a:rPr lang="en-US" sz="2000" b="0" i="1" smtClean="0">
                          <a:latin typeface="Cambria Math" panose="02040503050406030204" pitchFamily="18" charset="0"/>
                        </a:rPr>
                        <m:t>=</m:t>
                      </m:r>
                      <m:func>
                        <m:funcPr>
                          <m:ctrlPr>
                            <a:rPr lang="en-US" sz="2000" b="0" i="1" smtClean="0">
                              <a:latin typeface="Cambria Math"/>
                            </a:rPr>
                          </m:ctrlPr>
                        </m:funcPr>
                        <m:fName>
                          <m:r>
                            <a:rPr lang="en-US" sz="2000" b="0" i="1" smtClean="0">
                              <a:latin typeface="Cambria Math"/>
                            </a:rPr>
                            <m:t>−</m:t>
                          </m:r>
                          <m:r>
                            <a:rPr lang="en-US" sz="2000" b="0" i="1" smtClean="0">
                              <a:latin typeface="Cambria Math" panose="02040503050406030204" pitchFamily="18" charset="0"/>
                            </a:rPr>
                            <m:t>𝑙𝑜𝑔</m:t>
                          </m:r>
                        </m:fName>
                        <m:e>
                          <m:r>
                            <a:rPr lang="en-US" sz="2000" b="0" i="1" smtClean="0">
                              <a:latin typeface="Cambria Math" panose="02040503050406030204" pitchFamily="18" charset="0"/>
                              <a:ea typeface="Cambria Math" panose="02040503050406030204" pitchFamily="18" charset="0"/>
                            </a:rPr>
                            <m:t>𝜎</m:t>
                          </m:r>
                          <m:d>
                            <m:dPr>
                              <m:ctrlPr>
                                <a:rPr lang="en-US" sz="2000" b="0" i="1" smtClean="0">
                                  <a:latin typeface="Cambria Math"/>
                                  <a:ea typeface="Cambria Math" panose="02040503050406030204" pitchFamily="18" charset="0"/>
                                </a:rPr>
                              </m:ctrlPr>
                            </m:dPr>
                            <m:e>
                              <m:sSub>
                                <m:sSubPr>
                                  <m:ctrlPr>
                                    <a:rPr lang="en-US" sz="2000" b="0" i="1" smtClean="0">
                                      <a:latin typeface="Cambria Math"/>
                                      <a:ea typeface="Cambria Math" panose="02040503050406030204" pitchFamily="18" charset="0"/>
                                    </a:rPr>
                                  </m:ctrlPr>
                                </m:sSubPr>
                                <m:e>
                                  <m:r>
                                    <a:rPr lang="en-US" sz="2000" b="0" i="1" smtClean="0">
                                      <a:latin typeface="Cambria Math"/>
                                      <a:ea typeface="Cambria Math" panose="02040503050406030204" pitchFamily="18" charset="0"/>
                                    </a:rPr>
                                    <m:t>𝑐</m:t>
                                  </m:r>
                                </m:e>
                                <m:sub>
                                  <m:r>
                                    <a:rPr lang="en-US" sz="2000" b="0" i="1" smtClean="0">
                                      <a:latin typeface="Cambria Math"/>
                                      <a:ea typeface="Cambria Math" panose="02040503050406030204" pitchFamily="18" charset="0"/>
                                    </a:rPr>
                                    <m:t>𝑝𝑜𝑠</m:t>
                                  </m:r>
                                </m:sub>
                              </m:sSub>
                              <m:r>
                                <a:rPr lang="en-US" sz="2000" b="0" i="1" smtClean="0">
                                  <a:latin typeface="Cambria Math"/>
                                  <a:ea typeface="Cambria Math" panose="02040503050406030204" pitchFamily="18" charset="0"/>
                                </a:rPr>
                                <m:t>h</m:t>
                              </m:r>
                            </m:e>
                          </m:d>
                          <m:r>
                            <a:rPr lang="en-US" sz="2000" b="0" i="1" smtClean="0">
                              <a:latin typeface="Cambria Math"/>
                            </a:rPr>
                            <m:t>−</m:t>
                          </m:r>
                          <m:r>
                            <a:rPr lang="en-US" sz="2000" b="0" i="1" smtClean="0">
                              <a:latin typeface="Cambria Math" panose="02040503050406030204" pitchFamily="18" charset="0"/>
                            </a:rPr>
                            <m:t> </m:t>
                          </m:r>
                          <m:nary>
                            <m:naryPr>
                              <m:chr m:val="∑"/>
                              <m:supHide m:val="on"/>
                              <m:ctrlPr>
                                <a:rPr lang="en-US" sz="2000" b="0" i="1" smtClean="0">
                                  <a:latin typeface="Cambria Math"/>
                                </a:rPr>
                              </m:ctrlPr>
                            </m:naryPr>
                            <m:sub>
                              <m:sSub>
                                <m:sSubPr>
                                  <m:ctrlPr>
                                    <a:rPr lang="en-US" sz="2000" b="0" i="1" smtClean="0">
                                      <a:latin typeface="Cambria Math"/>
                                    </a:rPr>
                                  </m:ctrlPr>
                                </m:sSubPr>
                                <m:e>
                                  <m:r>
                                    <a:rPr lang="en-US" sz="2000" b="0" i="1" smtClean="0">
                                      <a:latin typeface="Cambria Math"/>
                                    </a:rPr>
                                    <m:t>𝑐</m:t>
                                  </m:r>
                                </m:e>
                                <m:sub>
                                  <m:r>
                                    <a:rPr lang="en-US" sz="2000" b="0" i="1" smtClean="0">
                                      <a:latin typeface="Cambria Math"/>
                                    </a:rPr>
                                    <m:t>𝑛𝑒𝑔</m:t>
                                  </m:r>
                                </m:sub>
                              </m:sSub>
                              <m:r>
                                <m:rPr>
                                  <m:brk m:alnAt="7"/>
                                </m:rPr>
                                <a:rPr lang="en-US" sz="2000" b="0" i="1" smtClean="0">
                                  <a:latin typeface="Cambria Math"/>
                                  <a:ea typeface="Cambria Math"/>
                                </a:rPr>
                                <m:t>∈</m:t>
                              </m:r>
                              <m:sSub>
                                <m:sSubPr>
                                  <m:ctrlPr>
                                    <a:rPr lang="en-US" sz="2000" b="0" i="1" smtClean="0">
                                      <a:latin typeface="Cambria Math"/>
                                      <a:ea typeface="Cambria Math"/>
                                    </a:rPr>
                                  </m:ctrlPr>
                                </m:sSubPr>
                                <m:e>
                                  <m:r>
                                    <a:rPr lang="en-US" sz="2000" b="0" i="1" smtClean="0">
                                      <a:latin typeface="Cambria Math"/>
                                      <a:ea typeface="Cambria Math"/>
                                    </a:rPr>
                                    <m:t>𝑊</m:t>
                                  </m:r>
                                </m:e>
                                <m:sub>
                                  <m:r>
                                    <a:rPr lang="en-US" sz="2000" b="0" i="1" smtClean="0">
                                      <a:latin typeface="Cambria Math"/>
                                      <a:ea typeface="Cambria Math"/>
                                    </a:rPr>
                                    <m:t>𝑛𝑒𝑔</m:t>
                                  </m:r>
                                </m:sub>
                              </m:sSub>
                            </m:sub>
                            <m:sup/>
                            <m:e>
                              <m:r>
                                <a:rPr lang="en-US" sz="2000" i="1">
                                  <a:latin typeface="Cambria Math" panose="02040503050406030204" pitchFamily="18" charset="0"/>
                                </a:rPr>
                                <m:t>[</m:t>
                              </m:r>
                              <m:func>
                                <m:funcPr>
                                  <m:ctrlPr>
                                    <a:rPr lang="en-US" sz="2000" i="1">
                                      <a:latin typeface="Cambria Math"/>
                                    </a:rPr>
                                  </m:ctrlPr>
                                </m:funcPr>
                                <m:fName>
                                  <m:r>
                                    <a:rPr lang="en-US" sz="2000" i="1">
                                      <a:latin typeface="Cambria Math"/>
                                    </a:rPr>
                                    <m:t>𝑙𝑜𝑔</m:t>
                                  </m:r>
                                </m:fName>
                                <m:e>
                                  <m:r>
                                    <a:rPr lang="en-US" sz="2000" i="1">
                                      <a:latin typeface="Cambria Math" panose="02040503050406030204" pitchFamily="18" charset="0"/>
                                      <a:ea typeface="Cambria Math" panose="02040503050406030204" pitchFamily="18" charset="0"/>
                                    </a:rPr>
                                    <m:t>𝜎</m:t>
                                  </m:r>
                                  <m:d>
                                    <m:dPr>
                                      <m:ctrlPr>
                                        <a:rPr lang="en-US" sz="2000" i="1">
                                          <a:latin typeface="Cambria Math"/>
                                          <a:ea typeface="Cambria Math" panose="02040503050406030204" pitchFamily="18" charset="0"/>
                                        </a:rPr>
                                      </m:ctrlPr>
                                    </m:dPr>
                                    <m:e>
                                      <m:r>
                                        <a:rPr lang="en-US" sz="2000" i="1">
                                          <a:latin typeface="Cambria Math"/>
                                          <a:ea typeface="Cambria Math" panose="02040503050406030204" pitchFamily="18" charset="0"/>
                                        </a:rPr>
                                        <m:t>−</m:t>
                                      </m:r>
                                      <m:sSub>
                                        <m:sSubPr>
                                          <m:ctrlPr>
                                            <a:rPr lang="en-US" sz="2000" i="1">
                                              <a:latin typeface="Cambria Math"/>
                                              <a:ea typeface="Cambria Math" panose="02040503050406030204" pitchFamily="18" charset="0"/>
                                            </a:rPr>
                                          </m:ctrlPr>
                                        </m:sSubPr>
                                        <m:e>
                                          <m:r>
                                            <a:rPr lang="en-US" sz="2000" i="1">
                                              <a:latin typeface="Cambria Math"/>
                                              <a:ea typeface="Cambria Math" panose="02040503050406030204" pitchFamily="18" charset="0"/>
                                            </a:rPr>
                                            <m:t>𝑐</m:t>
                                          </m:r>
                                        </m:e>
                                        <m:sub>
                                          <m:r>
                                            <a:rPr lang="en-US" sz="2000" i="1">
                                              <a:latin typeface="Cambria Math"/>
                                              <a:ea typeface="Cambria Math" panose="02040503050406030204" pitchFamily="18" charset="0"/>
                                            </a:rPr>
                                            <m:t>𝑛𝑒𝑔</m:t>
                                          </m:r>
                                        </m:sub>
                                      </m:sSub>
                                      <m:r>
                                        <a:rPr lang="en-US" sz="2000" i="1">
                                          <a:latin typeface="Cambria Math"/>
                                          <a:ea typeface="Cambria Math" panose="02040503050406030204" pitchFamily="18" charset="0"/>
                                        </a:rPr>
                                        <m:t>h</m:t>
                                      </m:r>
                                    </m:e>
                                  </m:d>
                                </m:e>
                              </m:func>
                              <m:r>
                                <a:rPr lang="en-US" sz="2000" i="1">
                                  <a:latin typeface="Cambria Math" panose="02040503050406030204" pitchFamily="18" charset="0"/>
                                </a:rPr>
                                <m:t>]</m:t>
                              </m:r>
                            </m:e>
                          </m:nary>
                        </m:e>
                      </m:func>
                    </m:oMath>
                  </m:oMathPara>
                </a14:m>
                <a:endParaRPr lang="en-US" sz="2000" dirty="0"/>
              </a:p>
            </p:txBody>
          </p:sp>
        </mc:Choice>
        <mc:Fallback xmlns="">
          <p:sp>
            <p:nvSpPr>
              <p:cNvPr id="6" name="TextBox 5">
                <a:extLst>
                  <a:ext uri="{FF2B5EF4-FFF2-40B4-BE49-F238E27FC236}">
                    <a16:creationId xmlns="" xmlns:a16="http://schemas.microsoft.com/office/drawing/2014/main" xmlns:a14="http://schemas.microsoft.com/office/drawing/2010/main" id="{5AF5821E-0841-1BF7-6C09-3990CF8F4C7C}"/>
                  </a:ext>
                </a:extLst>
              </p:cNvPr>
              <p:cNvSpPr txBox="1">
                <a:spLocks noRot="1" noChangeAspect="1" noMove="1" noResize="1" noEditPoints="1" noAdjustHandles="1" noChangeArrowheads="1" noChangeShapeType="1" noTextEdit="1"/>
              </p:cNvSpPr>
              <p:nvPr/>
            </p:nvSpPr>
            <p:spPr>
              <a:xfrm>
                <a:off x="840729" y="1405186"/>
                <a:ext cx="6435288" cy="816634"/>
              </a:xfrm>
              <a:prstGeom prst="rect">
                <a:avLst/>
              </a:prstGeom>
              <a:blipFill rotWithShape="1">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xmlns="" id="{5AF5821E-0841-1BF7-6C09-3990CF8F4C7C}"/>
                  </a:ext>
                </a:extLst>
              </p:cNvPr>
              <p:cNvSpPr txBox="1"/>
              <p:nvPr/>
            </p:nvSpPr>
            <p:spPr>
              <a:xfrm>
                <a:off x="840729" y="2444096"/>
                <a:ext cx="1790105" cy="590546"/>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2000" i="1" smtClean="0">
                              <a:latin typeface="Cambria Math"/>
                            </a:rPr>
                          </m:ctrlPr>
                        </m:sSubPr>
                        <m:e>
                          <m:r>
                            <a:rPr lang="en-US" sz="2000" b="0" i="1" smtClean="0">
                              <a:latin typeface="Cambria Math"/>
                            </a:rPr>
                            <m:t>𝑃</m:t>
                          </m:r>
                        </m:e>
                        <m:sub>
                          <m:r>
                            <a:rPr lang="en-US" sz="2000" b="0" i="1" smtClean="0">
                              <a:latin typeface="Cambria Math"/>
                            </a:rPr>
                            <m:t>𝑛</m:t>
                          </m:r>
                        </m:sub>
                      </m:sSub>
                      <m:d>
                        <m:dPr>
                          <m:ctrlPr>
                            <a:rPr lang="en-US" sz="2000" b="0" i="1" smtClean="0">
                              <a:latin typeface="Cambria Math"/>
                            </a:rPr>
                          </m:ctrlPr>
                        </m:dPr>
                        <m:e>
                          <m:r>
                            <a:rPr lang="en-US" sz="2000" b="0" i="1" smtClean="0">
                              <a:latin typeface="Cambria Math"/>
                            </a:rPr>
                            <m:t>𝑤</m:t>
                          </m:r>
                        </m:e>
                      </m:d>
                      <m:r>
                        <a:rPr lang="en-US" sz="2000" b="0" i="1" smtClean="0">
                          <a:latin typeface="Cambria Math"/>
                        </a:rPr>
                        <m:t>=</m:t>
                      </m:r>
                      <m:f>
                        <m:fPr>
                          <m:ctrlPr>
                            <a:rPr lang="en-US" sz="2000" b="0" i="1" smtClean="0">
                              <a:latin typeface="Cambria Math"/>
                            </a:rPr>
                          </m:ctrlPr>
                        </m:fPr>
                        <m:num>
                          <m:sSup>
                            <m:sSupPr>
                              <m:ctrlPr>
                                <a:rPr lang="en-US" sz="2000" b="0" i="1" smtClean="0">
                                  <a:latin typeface="Cambria Math"/>
                                </a:rPr>
                              </m:ctrlPr>
                            </m:sSupPr>
                            <m:e>
                              <m:r>
                                <a:rPr lang="en-US" sz="2000" b="0" i="1" smtClean="0">
                                  <a:latin typeface="Cambria Math"/>
                                </a:rPr>
                                <m:t>𝑈</m:t>
                              </m:r>
                              <m:r>
                                <a:rPr lang="en-US" sz="2000" b="0" i="1" smtClean="0">
                                  <a:latin typeface="Cambria Math"/>
                                </a:rPr>
                                <m:t>(</m:t>
                              </m:r>
                              <m:r>
                                <a:rPr lang="en-US" sz="2000" b="0" i="1" smtClean="0">
                                  <a:latin typeface="Cambria Math"/>
                                </a:rPr>
                                <m:t>𝑤</m:t>
                              </m:r>
                              <m:r>
                                <a:rPr lang="en-US" sz="2000" b="0" i="1" smtClean="0">
                                  <a:latin typeface="Cambria Math"/>
                                </a:rPr>
                                <m:t>)</m:t>
                              </m:r>
                            </m:e>
                            <m:sup>
                              <m:r>
                                <a:rPr lang="en-US" sz="2000" b="0" i="1" smtClean="0">
                                  <a:latin typeface="Cambria Math"/>
                                  <a:ea typeface="Cambria Math"/>
                                </a:rPr>
                                <m:t>𝛼</m:t>
                              </m:r>
                            </m:sup>
                          </m:sSup>
                        </m:num>
                        <m:den>
                          <m:r>
                            <a:rPr lang="en-US" sz="2000" b="0" i="1" smtClean="0">
                              <a:latin typeface="Cambria Math"/>
                            </a:rPr>
                            <m:t>𝑍</m:t>
                          </m:r>
                        </m:den>
                      </m:f>
                    </m:oMath>
                  </m:oMathPara>
                </a14:m>
                <a:endParaRPr lang="en-US" sz="2000" dirty="0"/>
              </a:p>
            </p:txBody>
          </p:sp>
        </mc:Choice>
        <mc:Fallback xmlns="">
          <p:sp>
            <p:nvSpPr>
              <p:cNvPr id="4" name="TextBox 3">
                <a:extLst>
                  <a:ext uri="{FF2B5EF4-FFF2-40B4-BE49-F238E27FC236}">
                    <a16:creationId xmlns="" xmlns:a16="http://schemas.microsoft.com/office/drawing/2014/main" xmlns:a14="http://schemas.microsoft.com/office/drawing/2010/main" id="{5AF5821E-0841-1BF7-6C09-3990CF8F4C7C}"/>
                  </a:ext>
                </a:extLst>
              </p:cNvPr>
              <p:cNvSpPr txBox="1">
                <a:spLocks noRot="1" noChangeAspect="1" noMove="1" noResize="1" noEditPoints="1" noAdjustHandles="1" noChangeArrowheads="1" noChangeShapeType="1" noTextEdit="1"/>
              </p:cNvSpPr>
              <p:nvPr/>
            </p:nvSpPr>
            <p:spPr>
              <a:xfrm>
                <a:off x="840729" y="2444096"/>
                <a:ext cx="1790105" cy="590546"/>
              </a:xfrm>
              <a:prstGeom prst="rect">
                <a:avLst/>
              </a:prstGeom>
              <a:blipFill rotWithShape="1">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xmlns="" id="{5AF5821E-0841-1BF7-6C09-3990CF8F4C7C}"/>
                  </a:ext>
                </a:extLst>
              </p:cNvPr>
              <p:cNvSpPr txBox="1"/>
              <p:nvPr/>
            </p:nvSpPr>
            <p:spPr>
              <a:xfrm>
                <a:off x="1018280" y="3235686"/>
                <a:ext cx="7246829" cy="1525033"/>
              </a:xfrm>
              <a:prstGeom prst="rect">
                <a:avLst/>
              </a:prstGeom>
              <a:noFill/>
            </p:spPr>
            <p:txBody>
              <a:bodyPr wrap="square" lIns="0" tIns="0" rIns="0" bIns="0" rtlCol="0">
                <a:spAutoFit/>
              </a:bodyPr>
              <a:lstStyle/>
              <a:p>
                <a:pPr marL="342900" indent="-342900">
                  <a:buFont typeface="Arial" pitchFamily="34" charset="0"/>
                  <a:buChar char="•"/>
                </a:pPr>
                <a14:m>
                  <m:oMath xmlns:m="http://schemas.openxmlformats.org/officeDocument/2006/math">
                    <m:sSub>
                      <m:sSubPr>
                        <m:ctrlPr>
                          <a:rPr lang="en-US" sz="1600" i="1" smtClean="0">
                            <a:solidFill>
                              <a:schemeClr val="dk1"/>
                            </a:solidFill>
                            <a:latin typeface="Cambria Math"/>
                            <a:ea typeface="Golos Text"/>
                            <a:cs typeface="Golos Text"/>
                          </a:rPr>
                        </m:ctrlPr>
                      </m:sSubPr>
                      <m:e>
                        <m:r>
                          <a:rPr lang="en-US" sz="1600" i="1">
                            <a:solidFill>
                              <a:schemeClr val="dk1"/>
                            </a:solidFill>
                            <a:latin typeface="Cambria Math"/>
                            <a:ea typeface="Golos Text"/>
                            <a:cs typeface="Golos Text"/>
                          </a:rPr>
                          <m:t>𝑐</m:t>
                        </m:r>
                      </m:e>
                      <m:sub>
                        <m:r>
                          <a:rPr lang="en-US" sz="1600" i="1">
                            <a:solidFill>
                              <a:schemeClr val="dk1"/>
                            </a:solidFill>
                            <a:latin typeface="Cambria Math"/>
                            <a:ea typeface="Golos Text"/>
                            <a:cs typeface="Golos Text"/>
                          </a:rPr>
                          <m:t>𝑝𝑜𝑠</m:t>
                        </m:r>
                      </m:sub>
                    </m:sSub>
                  </m:oMath>
                </a14:m>
                <a:r>
                  <a:rPr lang="en-US" dirty="0">
                    <a:solidFill>
                      <a:schemeClr val="dk1"/>
                    </a:solidFill>
                    <a:latin typeface="Golos Text"/>
                    <a:ea typeface="Golos Text"/>
                    <a:cs typeface="Golos Text"/>
                  </a:rPr>
                  <a:t> </a:t>
                </a:r>
                <a:r>
                  <a:rPr lang="en-US" dirty="0">
                    <a:solidFill>
                      <a:schemeClr val="dk1"/>
                    </a:solidFill>
                    <a:latin typeface="Golos Text"/>
                    <a:ea typeface="Golos Text"/>
                    <a:cs typeface="Golos Text"/>
                    <a:sym typeface="Golos Text"/>
                  </a:rPr>
                  <a:t>is the word vector for positive word</a:t>
                </a:r>
              </a:p>
              <a:p>
                <a:pPr marL="342900" indent="-342900">
                  <a:buFont typeface="Arial" pitchFamily="34" charset="0"/>
                  <a:buChar char="•"/>
                </a:pPr>
                <a14:m>
                  <m:oMath xmlns:m="http://schemas.openxmlformats.org/officeDocument/2006/math">
                    <m:r>
                      <a:rPr lang="en-US" sz="1600" i="1">
                        <a:solidFill>
                          <a:schemeClr val="dk1"/>
                        </a:solidFill>
                        <a:latin typeface="Cambria Math"/>
                        <a:ea typeface="Golos Text"/>
                        <a:cs typeface="Golos Text"/>
                        <a:sym typeface="Golos Text"/>
                      </a:rPr>
                      <m:t>h</m:t>
                    </m:r>
                  </m:oMath>
                </a14:m>
                <a:r>
                  <a:rPr lang="en-US" dirty="0">
                    <a:solidFill>
                      <a:schemeClr val="dk1"/>
                    </a:solidFill>
                    <a:latin typeface="Golos Text"/>
                    <a:ea typeface="Golos Text"/>
                    <a:cs typeface="Golos Text"/>
                    <a:sym typeface="Golos Text"/>
                  </a:rPr>
                  <a:t> is the hidden layer</a:t>
                </a:r>
              </a:p>
              <a:p>
                <a:pPr marL="342900" indent="-342900">
                  <a:buFont typeface="Arial" pitchFamily="34" charset="0"/>
                  <a:buChar char="•"/>
                </a:pPr>
                <a14:m>
                  <m:oMath xmlns:m="http://schemas.openxmlformats.org/officeDocument/2006/math">
                    <m:sSub>
                      <m:sSubPr>
                        <m:ctrlPr>
                          <a:rPr lang="en-US" sz="1600" i="1">
                            <a:solidFill>
                              <a:schemeClr val="dk1"/>
                            </a:solidFill>
                            <a:latin typeface="Cambria Math"/>
                            <a:ea typeface="Golos Text"/>
                            <a:cs typeface="Golos Text"/>
                            <a:sym typeface="Golos Text"/>
                          </a:rPr>
                        </m:ctrlPr>
                      </m:sSubPr>
                      <m:e>
                        <m:r>
                          <a:rPr lang="en-US" sz="1600" i="1">
                            <a:solidFill>
                              <a:schemeClr val="dk1"/>
                            </a:solidFill>
                            <a:latin typeface="Cambria Math"/>
                            <a:ea typeface="Golos Text"/>
                            <a:cs typeface="Golos Text"/>
                            <a:sym typeface="Golos Text"/>
                          </a:rPr>
                          <m:t>𝑐</m:t>
                        </m:r>
                      </m:e>
                      <m:sub>
                        <m:r>
                          <a:rPr lang="en-US" sz="1600" i="1">
                            <a:solidFill>
                              <a:schemeClr val="dk1"/>
                            </a:solidFill>
                            <a:latin typeface="Cambria Math"/>
                            <a:ea typeface="Golos Text"/>
                            <a:cs typeface="Golos Text"/>
                            <a:sym typeface="Golos Text"/>
                          </a:rPr>
                          <m:t>𝑛𝑒𝑔</m:t>
                        </m:r>
                      </m:sub>
                    </m:sSub>
                  </m:oMath>
                </a14:m>
                <a:r>
                  <a:rPr lang="en-US" sz="1600" dirty="0">
                    <a:solidFill>
                      <a:schemeClr val="dk1"/>
                    </a:solidFill>
                    <a:latin typeface="Golos Text"/>
                    <a:ea typeface="Golos Text"/>
                    <a:cs typeface="Golos Text"/>
                    <a:sym typeface="Golos Text"/>
                  </a:rPr>
                  <a:t> </a:t>
                </a:r>
                <a:r>
                  <a:rPr lang="en-US" dirty="0">
                    <a:solidFill>
                      <a:schemeClr val="dk1"/>
                    </a:solidFill>
                    <a:latin typeface="Golos Text"/>
                    <a:ea typeface="Golos Text"/>
                    <a:cs typeface="Golos Text"/>
                    <a:sym typeface="Golos Text"/>
                  </a:rPr>
                  <a:t>is the word vector for negative word</a:t>
                </a:r>
              </a:p>
              <a:p>
                <a:pPr marL="342900" indent="-342900">
                  <a:buFont typeface="Arial" pitchFamily="34" charset="0"/>
                  <a:buChar char="•"/>
                </a:pPr>
                <a14:m>
                  <m:oMath xmlns:m="http://schemas.openxmlformats.org/officeDocument/2006/math">
                    <m:sSub>
                      <m:sSubPr>
                        <m:ctrlPr>
                          <a:rPr lang="en-US" sz="1600" i="1">
                            <a:solidFill>
                              <a:schemeClr val="dk1"/>
                            </a:solidFill>
                            <a:latin typeface="Cambria Math"/>
                            <a:ea typeface="Golos Text"/>
                            <a:cs typeface="Golos Text"/>
                            <a:sym typeface="Golos Text"/>
                          </a:rPr>
                        </m:ctrlPr>
                      </m:sSubPr>
                      <m:e>
                        <m:r>
                          <a:rPr lang="en-US" sz="1600" i="1">
                            <a:solidFill>
                              <a:schemeClr val="dk1"/>
                            </a:solidFill>
                            <a:latin typeface="Cambria Math"/>
                            <a:ea typeface="Golos Text"/>
                            <a:cs typeface="Golos Text"/>
                            <a:sym typeface="Golos Text"/>
                          </a:rPr>
                          <m:t>𝑊</m:t>
                        </m:r>
                      </m:e>
                      <m:sub>
                        <m:r>
                          <a:rPr lang="en-US" sz="1600" i="1">
                            <a:solidFill>
                              <a:schemeClr val="dk1"/>
                            </a:solidFill>
                            <a:latin typeface="Cambria Math"/>
                            <a:ea typeface="Golos Text"/>
                            <a:cs typeface="Golos Text"/>
                            <a:sym typeface="Golos Text"/>
                          </a:rPr>
                          <m:t>𝑛𝑒𝑔</m:t>
                        </m:r>
                      </m:sub>
                    </m:sSub>
                  </m:oMath>
                </a14:m>
                <a:r>
                  <a:rPr lang="en-US" sz="1600" dirty="0">
                    <a:solidFill>
                      <a:schemeClr val="dk1"/>
                    </a:solidFill>
                    <a:latin typeface="Golos Text"/>
                    <a:ea typeface="Golos Text"/>
                    <a:cs typeface="Golos Text"/>
                    <a:sym typeface="Golos Text"/>
                  </a:rPr>
                  <a:t> </a:t>
                </a:r>
                <a:r>
                  <a:rPr lang="en-US" dirty="0">
                    <a:solidFill>
                      <a:schemeClr val="dk1"/>
                    </a:solidFill>
                    <a:latin typeface="Golos Text"/>
                    <a:ea typeface="Golos Text"/>
                    <a:cs typeface="Golos Text"/>
                    <a:sym typeface="Golos Text"/>
                  </a:rPr>
                  <a:t>is the word vector for all k negative </a:t>
                </a:r>
                <a:r>
                  <a:rPr lang="en-US" dirty="0" smtClean="0">
                    <a:solidFill>
                      <a:schemeClr val="dk1"/>
                    </a:solidFill>
                    <a:latin typeface="Golos Text"/>
                    <a:ea typeface="Golos Text"/>
                    <a:cs typeface="Golos Text"/>
                    <a:sym typeface="Golos Text"/>
                  </a:rPr>
                  <a:t>words</a:t>
                </a:r>
              </a:p>
              <a:p>
                <a:pPr marL="342900" indent="-342900">
                  <a:buFont typeface="Arial" pitchFamily="34" charset="0"/>
                  <a:buChar char="•"/>
                </a:pPr>
                <a14:m>
                  <m:oMath xmlns:m="http://schemas.openxmlformats.org/officeDocument/2006/math">
                    <m:r>
                      <a:rPr lang="en-US" sz="1600" i="1" smtClean="0">
                        <a:solidFill>
                          <a:schemeClr val="dk1"/>
                        </a:solidFill>
                        <a:latin typeface="Cambria Math"/>
                        <a:ea typeface="Cambria Math"/>
                        <a:cs typeface="Golos Text"/>
                        <a:sym typeface="Golos Text"/>
                      </a:rPr>
                      <m:t>𝛼</m:t>
                    </m:r>
                  </m:oMath>
                </a14:m>
                <a:r>
                  <a:rPr lang="en-US" dirty="0" smtClean="0">
                    <a:solidFill>
                      <a:schemeClr val="dk1"/>
                    </a:solidFill>
                    <a:latin typeface="Golos Text"/>
                    <a:ea typeface="Golos Text"/>
                    <a:cs typeface="Golos Text"/>
                    <a:sym typeface="Golos Text"/>
                  </a:rPr>
                  <a:t> is parameter </a:t>
                </a:r>
                <a:r>
                  <a:rPr lang="en-US" dirty="0" err="1" smtClean="0">
                    <a:solidFill>
                      <a:schemeClr val="dk1"/>
                    </a:solidFill>
                    <a:latin typeface="Golos Text"/>
                    <a:ea typeface="Golos Text"/>
                    <a:cs typeface="Golos Text"/>
                    <a:sym typeface="Golos Text"/>
                  </a:rPr>
                  <a:t>ns_exponent</a:t>
                </a:r>
                <a:r>
                  <a:rPr lang="en-US" dirty="0" smtClean="0">
                    <a:solidFill>
                      <a:schemeClr val="dk1"/>
                    </a:solidFill>
                    <a:latin typeface="Golos Text"/>
                    <a:ea typeface="Golos Text"/>
                    <a:cs typeface="Golos Text"/>
                    <a:sym typeface="Golos Text"/>
                  </a:rPr>
                  <a:t> in model.</a:t>
                </a:r>
              </a:p>
              <a:p>
                <a:pPr marL="342900" indent="-342900">
                  <a:buFont typeface="Arial" pitchFamily="34" charset="0"/>
                  <a:buChar char="•"/>
                </a:pPr>
                <a14:m>
                  <m:oMath xmlns:m="http://schemas.openxmlformats.org/officeDocument/2006/math">
                    <m:sSub>
                      <m:sSubPr>
                        <m:ctrlPr>
                          <a:rPr lang="en-US" sz="1600" i="1">
                            <a:latin typeface="Cambria Math"/>
                          </a:rPr>
                        </m:ctrlPr>
                      </m:sSubPr>
                      <m:e>
                        <m:r>
                          <a:rPr lang="en-US" sz="1600" i="1">
                            <a:latin typeface="Cambria Math"/>
                          </a:rPr>
                          <m:t>𝑃</m:t>
                        </m:r>
                      </m:e>
                      <m:sub>
                        <m:r>
                          <a:rPr lang="en-US" sz="1600" i="1">
                            <a:latin typeface="Cambria Math"/>
                          </a:rPr>
                          <m:t>𝑛</m:t>
                        </m:r>
                      </m:sub>
                    </m:sSub>
                    <m:d>
                      <m:dPr>
                        <m:ctrlPr>
                          <a:rPr lang="en-US" sz="1600" i="1">
                            <a:latin typeface="Cambria Math"/>
                          </a:rPr>
                        </m:ctrlPr>
                      </m:dPr>
                      <m:e>
                        <m:r>
                          <a:rPr lang="en-US" sz="1600" i="1">
                            <a:latin typeface="Cambria Math"/>
                          </a:rPr>
                          <m:t>𝑤</m:t>
                        </m:r>
                      </m:e>
                    </m:d>
                  </m:oMath>
                </a14:m>
                <a:r>
                  <a:rPr lang="en-US" dirty="0" smtClean="0">
                    <a:solidFill>
                      <a:schemeClr val="dk1"/>
                    </a:solidFill>
                    <a:latin typeface="Golos Text"/>
                    <a:ea typeface="Golos Text"/>
                    <a:cs typeface="Golos Text"/>
                    <a:sym typeface="Golos Text"/>
                  </a:rPr>
                  <a:t> is </a:t>
                </a:r>
                <a:r>
                  <a:rPr lang="en-US" smtClean="0">
                    <a:solidFill>
                      <a:schemeClr val="dk1"/>
                    </a:solidFill>
                    <a:latin typeface="Golos Text"/>
                    <a:ea typeface="Golos Text"/>
                    <a:cs typeface="Golos Text"/>
                    <a:sym typeface="Golos Text"/>
                  </a:rPr>
                  <a:t>noise distribution</a:t>
                </a:r>
                <a:endParaRPr lang="en-US" dirty="0">
                  <a:solidFill>
                    <a:schemeClr val="dk1"/>
                  </a:solidFill>
                  <a:latin typeface="Golos Text"/>
                  <a:ea typeface="Golos Text"/>
                  <a:cs typeface="Golos Text"/>
                  <a:sym typeface="Golos Text"/>
                </a:endParaRPr>
              </a:p>
            </p:txBody>
          </p:sp>
        </mc:Choice>
        <mc:Fallback xmlns="">
          <p:sp>
            <p:nvSpPr>
              <p:cNvPr id="5" name="TextBox 4">
                <a:extLst>
                  <a:ext uri="{FF2B5EF4-FFF2-40B4-BE49-F238E27FC236}">
                    <a16:creationId xmlns:a16="http://schemas.microsoft.com/office/drawing/2014/main" xmlns="" xmlns:a14="http://schemas.microsoft.com/office/drawing/2010/main" id="{5AF5821E-0841-1BF7-6C09-3990CF8F4C7C}"/>
                  </a:ext>
                </a:extLst>
              </p:cNvPr>
              <p:cNvSpPr txBox="1">
                <a:spLocks noRot="1" noChangeAspect="1" noMove="1" noResize="1" noEditPoints="1" noAdjustHandles="1" noChangeArrowheads="1" noChangeShapeType="1" noTextEdit="1"/>
              </p:cNvSpPr>
              <p:nvPr/>
            </p:nvSpPr>
            <p:spPr>
              <a:xfrm>
                <a:off x="1018280" y="3235686"/>
                <a:ext cx="7246829" cy="1525033"/>
              </a:xfrm>
              <a:prstGeom prst="rect">
                <a:avLst/>
              </a:prstGeom>
              <a:blipFill rotWithShape="1">
                <a:blip r:embed="rId5"/>
                <a:stretch>
                  <a:fillRect l="-1514" t="-3200" b="-5600"/>
                </a:stretch>
              </a:blipFill>
            </p:spPr>
            <p:txBody>
              <a:bodyPr/>
              <a:lstStyle/>
              <a:p>
                <a:r>
                  <a:rPr lang="en-US">
                    <a:noFill/>
                  </a:rPr>
                  <a:t> </a:t>
                </a:r>
              </a:p>
            </p:txBody>
          </p:sp>
        </mc:Fallback>
      </mc:AlternateContent>
    </p:spTree>
    <p:extLst>
      <p:ext uri="{BB962C8B-B14F-4D97-AF65-F5344CB8AC3E}">
        <p14:creationId xmlns:p14="http://schemas.microsoft.com/office/powerpoint/2010/main" val="22808624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Hierarchical Softmax</a:t>
            </a:r>
            <a:endParaRPr dirty="0"/>
          </a:p>
        </p:txBody>
      </p:sp>
      <mc:AlternateContent xmlns:mc="http://schemas.openxmlformats.org/markup-compatibility/2006" xmlns:a14="http://schemas.microsoft.com/office/drawing/2010/main">
        <mc:Choice Requires="a14">
          <p:sp>
            <p:nvSpPr>
              <p:cNvPr id="2" name="Google Shape;821;p74">
                <a:extLst>
                  <a:ext uri="{FF2B5EF4-FFF2-40B4-BE49-F238E27FC236}">
                    <a16:creationId xmlns:a16="http://schemas.microsoft.com/office/drawing/2014/main" xmlns="" id="{19670182-EDF8-1573-7B0C-DD742C7BCA16}"/>
                  </a:ext>
                </a:extLst>
              </p:cNvPr>
              <p:cNvSpPr txBox="1">
                <a:spLocks noGrp="1"/>
              </p:cNvSpPr>
              <p:nvPr>
                <p:ph type="body" idx="1"/>
              </p:nvPr>
            </p:nvSpPr>
            <p:spPr>
              <a:xfrm>
                <a:off x="715050" y="1042987"/>
                <a:ext cx="7432407" cy="621426"/>
              </a:xfrm>
              <a:prstGeom prst="rect">
                <a:avLst/>
              </a:prstGeom>
            </p:spPr>
            <p:txBody>
              <a:bodyPr spcFirstLastPara="1" wrap="square" lIns="91425" tIns="91425" rIns="91425" bIns="91425" anchor="t" anchorCtr="0">
                <a:noAutofit/>
              </a:bodyPr>
              <a:lstStyle/>
              <a:p>
                <a:pPr marL="457200" lvl="0" indent="-333375" algn="l" rtl="0">
                  <a:spcBef>
                    <a:spcPts val="0"/>
                  </a:spcBef>
                  <a:spcAft>
                    <a:spcPts val="0"/>
                  </a:spcAft>
                  <a:buClr>
                    <a:srgbClr val="3D4144"/>
                  </a:buClr>
                  <a:buSzPts val="1650"/>
                  <a:buFont typeface="Roboto"/>
                  <a:buChar char="-"/>
                </a:pPr>
                <a:r>
                  <a:rPr lang="en-US" sz="1200" dirty="0"/>
                  <a:t>Keep </a:t>
                </a:r>
                <a:r>
                  <a:rPr lang="en-US" sz="1200" dirty="0" err="1"/>
                  <a:t>softmax</a:t>
                </a:r>
                <a:r>
                  <a:rPr lang="en-US" sz="1200" dirty="0"/>
                  <a:t>. Vocab to be organized in Binary Tree (Huffman tree)</a:t>
                </a:r>
              </a:p>
              <a:p>
                <a:pPr marL="457200" lvl="0" indent="-333375" algn="l" rtl="0">
                  <a:spcBef>
                    <a:spcPts val="0"/>
                  </a:spcBef>
                  <a:spcAft>
                    <a:spcPts val="0"/>
                  </a:spcAft>
                  <a:buClr>
                    <a:srgbClr val="3D4144"/>
                  </a:buClr>
                  <a:buSzPts val="1650"/>
                  <a:buFont typeface="Roboto"/>
                  <a:buChar char="-"/>
                </a:pPr>
                <a:endParaRPr lang="en-US" sz="1200" dirty="0"/>
              </a:p>
              <a:p>
                <a:pPr marL="457200" lvl="0" indent="-333375" algn="l" rtl="0">
                  <a:spcBef>
                    <a:spcPts val="0"/>
                  </a:spcBef>
                  <a:spcAft>
                    <a:spcPts val="0"/>
                  </a:spcAft>
                  <a:buClr>
                    <a:srgbClr val="3D4144"/>
                  </a:buClr>
                  <a:buSzPts val="1650"/>
                  <a:buFont typeface="Roboto"/>
                  <a:buChar char="-"/>
                </a:pPr>
                <a:r>
                  <a:rPr lang="en-US" sz="1200" dirty="0"/>
                  <a:t>Complexity time: </a:t>
                </a:r>
                <a14:m>
                  <m:oMath xmlns:m="http://schemas.openxmlformats.org/officeDocument/2006/math">
                    <m:r>
                      <a:rPr lang="en-US" sz="1200" i="1" dirty="0" smtClean="0">
                        <a:latin typeface="Cambria Math" panose="02040503050406030204" pitchFamily="18" charset="0"/>
                      </a:rPr>
                      <m:t>𝑂</m:t>
                    </m:r>
                    <m:r>
                      <a:rPr lang="en-US" sz="1200" i="1" dirty="0" smtClean="0">
                        <a:latin typeface="Cambria Math" panose="02040503050406030204" pitchFamily="18" charset="0"/>
                      </a:rPr>
                      <m:t>(</m:t>
                    </m:r>
                    <m:r>
                      <a:rPr lang="en-US" sz="1200" i="1" dirty="0" smtClean="0">
                        <a:latin typeface="Cambria Math" panose="02040503050406030204" pitchFamily="18" charset="0"/>
                      </a:rPr>
                      <m:t>𝑛</m:t>
                    </m:r>
                    <m:r>
                      <a:rPr lang="en-US" sz="1200" i="1" dirty="0" smtClean="0">
                        <a:latin typeface="Cambria Math" panose="02040503050406030204" pitchFamily="18" charset="0"/>
                      </a:rPr>
                      <m:t>)</m:t>
                    </m:r>
                    <m:r>
                      <a:rPr lang="en-US" sz="1200" dirty="0" smtClean="0">
                        <a:latin typeface="Cambria Math" panose="02040503050406030204" pitchFamily="18" charset="0"/>
                      </a:rPr>
                      <m:t>→</m:t>
                    </m:r>
                    <m:r>
                      <m:rPr>
                        <m:sty m:val="p"/>
                      </m:rPr>
                      <a:rPr lang="en-US" sz="1200" b="0" i="0" dirty="0" smtClean="0">
                        <a:latin typeface="Cambria Math" panose="02040503050406030204" pitchFamily="18" charset="0"/>
                      </a:rPr>
                      <m:t>O</m:t>
                    </m:r>
                    <m:r>
                      <a:rPr lang="en-US" sz="1200" b="0" i="0" dirty="0" smtClean="0">
                        <a:latin typeface="Cambria Math" panose="02040503050406030204" pitchFamily="18" charset="0"/>
                      </a:rPr>
                      <m:t>(</m:t>
                    </m:r>
                    <m:sSub>
                      <m:sSubPr>
                        <m:ctrlPr>
                          <a:rPr lang="en-US" sz="1200" b="0" i="1" dirty="0" smtClean="0">
                            <a:latin typeface="Cambria Math"/>
                          </a:rPr>
                        </m:ctrlPr>
                      </m:sSubPr>
                      <m:e>
                        <m:r>
                          <a:rPr lang="en-US" sz="1200" b="0" i="1" dirty="0" smtClean="0">
                            <a:latin typeface="Cambria Math" panose="02040503050406030204" pitchFamily="18" charset="0"/>
                          </a:rPr>
                          <m:t>𝑙𝑜𝑔</m:t>
                        </m:r>
                      </m:e>
                      <m:sub>
                        <m:r>
                          <a:rPr lang="en-US" sz="1200" b="0" i="1" dirty="0" smtClean="0">
                            <a:latin typeface="Cambria Math" panose="02040503050406030204" pitchFamily="18" charset="0"/>
                          </a:rPr>
                          <m:t>2</m:t>
                        </m:r>
                      </m:sub>
                    </m:sSub>
                    <m:d>
                      <m:dPr>
                        <m:ctrlPr>
                          <a:rPr lang="en-US" sz="1200" b="0" i="1" dirty="0" smtClean="0">
                            <a:latin typeface="Cambria Math"/>
                          </a:rPr>
                        </m:ctrlPr>
                      </m:dPr>
                      <m:e>
                        <m:r>
                          <m:rPr>
                            <m:sty m:val="p"/>
                          </m:rPr>
                          <a:rPr lang="en-US" sz="1200" b="0" i="0" dirty="0" smtClean="0">
                            <a:latin typeface="Cambria Math" panose="02040503050406030204" pitchFamily="18" charset="0"/>
                          </a:rPr>
                          <m:t>n</m:t>
                        </m:r>
                      </m:e>
                    </m:d>
                    <m:r>
                      <a:rPr lang="en-US" sz="1200" b="0" i="0" dirty="0" smtClean="0">
                        <a:latin typeface="Cambria Math" panose="02040503050406030204" pitchFamily="18" charset="0"/>
                      </a:rPr>
                      <m:t>)</m:t>
                    </m:r>
                  </m:oMath>
                </a14:m>
                <a:endParaRPr lang="en-US" sz="1200" dirty="0"/>
              </a:p>
            </p:txBody>
          </p:sp>
        </mc:Choice>
        <mc:Fallback xmlns="">
          <p:sp>
            <p:nvSpPr>
              <p:cNvPr id="2" name="Google Shape;821;p74">
                <a:extLst>
                  <a:ext uri="{FF2B5EF4-FFF2-40B4-BE49-F238E27FC236}">
                    <a16:creationId xmlns:a16="http://schemas.microsoft.com/office/drawing/2014/main" id="{19670182-EDF8-1573-7B0C-DD742C7BCA16}"/>
                  </a:ext>
                </a:extLst>
              </p:cNvPr>
              <p:cNvSpPr txBox="1">
                <a:spLocks noGrp="1" noRot="1" noChangeAspect="1" noMove="1" noResize="1" noEditPoints="1" noAdjustHandles="1" noChangeArrowheads="1" noChangeShapeType="1" noTextEdit="1"/>
              </p:cNvSpPr>
              <p:nvPr>
                <p:ph type="body" idx="1"/>
              </p:nvPr>
            </p:nvSpPr>
            <p:spPr>
              <a:xfrm>
                <a:off x="715050" y="1042987"/>
                <a:ext cx="7432407" cy="621426"/>
              </a:xfrm>
              <a:prstGeom prst="rect">
                <a:avLst/>
              </a:prstGeom>
              <a:blipFill>
                <a:blip r:embed="rId3"/>
                <a:stretch>
                  <a:fillRect t="-2941" b="-3823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Google Shape;821;p74">
                <a:extLst>
                  <a:ext uri="{FF2B5EF4-FFF2-40B4-BE49-F238E27FC236}">
                    <a16:creationId xmlns:a16="http://schemas.microsoft.com/office/drawing/2014/main" xmlns="" id="{3B4EFCEF-564C-3D5B-2102-FED1E8C9FB8B}"/>
                  </a:ext>
                </a:extLst>
              </p:cNvPr>
              <p:cNvSpPr txBox="1">
                <a:spLocks/>
              </p:cNvSpPr>
              <p:nvPr/>
            </p:nvSpPr>
            <p:spPr>
              <a:xfrm>
                <a:off x="715050" y="1897063"/>
                <a:ext cx="2410006" cy="206876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indent="-333375">
                  <a:buClr>
                    <a:srgbClr val="3D4144"/>
                  </a:buClr>
                  <a:buSzPts val="1650"/>
                  <a:buFont typeface="Roboto"/>
                  <a:buChar char="-"/>
                </a:pPr>
                <a:r>
                  <a:rPr lang="en-US" sz="1200" dirty="0"/>
                  <a:t>Leaves represent probabilities of words</a:t>
                </a:r>
              </a:p>
              <a:p>
                <a:pPr indent="-333375">
                  <a:buClr>
                    <a:srgbClr val="3D4144"/>
                  </a:buClr>
                  <a:buSzPts val="1650"/>
                  <a:buFont typeface="Roboto"/>
                  <a:buChar char="-"/>
                </a:pPr>
                <a:r>
                  <a:rPr lang="en-US" sz="1200" dirty="0"/>
                  <a:t>Number of inner nodes is </a:t>
                </a:r>
                <a14:m>
                  <m:oMath xmlns:m="http://schemas.openxmlformats.org/officeDocument/2006/math">
                    <m:d>
                      <m:dPr>
                        <m:begChr m:val="|"/>
                        <m:endChr m:val="|"/>
                        <m:ctrlPr>
                          <a:rPr lang="en-US" sz="1200" i="1" smtClean="0">
                            <a:latin typeface="Cambria Math"/>
                          </a:rPr>
                        </m:ctrlPr>
                      </m:dPr>
                      <m:e>
                        <m:r>
                          <a:rPr lang="en-US" sz="1200" b="0" i="1" smtClean="0">
                            <a:latin typeface="Cambria Math" panose="02040503050406030204" pitchFamily="18" charset="0"/>
                          </a:rPr>
                          <m:t>𝑉</m:t>
                        </m:r>
                      </m:e>
                    </m:d>
                    <m:r>
                      <a:rPr lang="en-US" sz="1200" b="0" i="1" smtClean="0">
                        <a:latin typeface="Cambria Math" panose="02040503050406030204" pitchFamily="18" charset="0"/>
                      </a:rPr>
                      <m:t>−1</m:t>
                    </m:r>
                  </m:oMath>
                </a14:m>
                <a:endParaRPr lang="en-US" sz="1200" dirty="0"/>
              </a:p>
              <a:p>
                <a:pPr indent="-333375">
                  <a:buClr>
                    <a:srgbClr val="3D4144"/>
                  </a:buClr>
                  <a:buSzPts val="1650"/>
                  <a:buFont typeface="Roboto"/>
                  <a:buChar char="-"/>
                </a:pPr>
                <a:endParaRPr lang="en-US" sz="1200" dirty="0"/>
              </a:p>
              <a:p>
                <a:pPr indent="-333375">
                  <a:buClr>
                    <a:srgbClr val="3D4144"/>
                  </a:buClr>
                  <a:buSzPts val="1650"/>
                  <a:buFont typeface="Roboto"/>
                  <a:buChar char="-"/>
                </a:pPr>
                <a:r>
                  <a:rPr lang="en-US" sz="1200" dirty="0"/>
                  <a:t>Rare words are down at deep levels</a:t>
                </a:r>
              </a:p>
              <a:p>
                <a:pPr indent="-333375">
                  <a:buClr>
                    <a:srgbClr val="3D4144"/>
                  </a:buClr>
                  <a:buSzPts val="1650"/>
                  <a:buFont typeface="Roboto"/>
                  <a:buChar char="-"/>
                </a:pPr>
                <a:r>
                  <a:rPr lang="en-US" sz="1200" dirty="0"/>
                  <a:t>Frequent words are shallows levels</a:t>
                </a:r>
              </a:p>
            </p:txBody>
          </p:sp>
        </mc:Choice>
        <mc:Fallback xmlns="">
          <p:sp>
            <p:nvSpPr>
              <p:cNvPr id="15" name="Google Shape;821;p74">
                <a:extLst>
                  <a:ext uri="{FF2B5EF4-FFF2-40B4-BE49-F238E27FC236}">
                    <a16:creationId xmlns:a16="http://schemas.microsoft.com/office/drawing/2014/main" id="{3B4EFCEF-564C-3D5B-2102-FED1E8C9FB8B}"/>
                  </a:ext>
                </a:extLst>
              </p:cNvPr>
              <p:cNvSpPr txBox="1">
                <a:spLocks noRot="1" noChangeAspect="1" noMove="1" noResize="1" noEditPoints="1" noAdjustHandles="1" noChangeArrowheads="1" noChangeShapeType="1" noTextEdit="1"/>
              </p:cNvSpPr>
              <p:nvPr/>
            </p:nvSpPr>
            <p:spPr>
              <a:xfrm>
                <a:off x="715050" y="1897063"/>
                <a:ext cx="2410006" cy="2068762"/>
              </a:xfrm>
              <a:prstGeom prst="rect">
                <a:avLst/>
              </a:prstGeom>
              <a:blipFill>
                <a:blip r:embed="rId4"/>
                <a:stretch>
                  <a:fillRect t="-882"/>
                </a:stretch>
              </a:blipFill>
              <a:ln>
                <a:noFill/>
              </a:ln>
            </p:spPr>
            <p:txBody>
              <a:bodyPr/>
              <a:lstStyle/>
              <a:p>
                <a:r>
                  <a:rPr lang="en-US">
                    <a:noFill/>
                  </a:rPr>
                  <a:t> </a:t>
                </a:r>
              </a:p>
            </p:txBody>
          </p:sp>
        </mc:Fallback>
      </mc:AlternateContent>
      <p:pic>
        <p:nvPicPr>
          <p:cNvPr id="17" name="Picture 16" descr="A screen shot of a game&#10;&#10;Description automatically generated">
            <a:extLst>
              <a:ext uri="{FF2B5EF4-FFF2-40B4-BE49-F238E27FC236}">
                <a16:creationId xmlns:a16="http://schemas.microsoft.com/office/drawing/2014/main" xmlns="" id="{FB304522-94B0-C8F0-90AF-9149A1C6FC4E}"/>
              </a:ext>
            </a:extLst>
          </p:cNvPr>
          <p:cNvPicPr>
            <a:picLocks noChangeAspect="1"/>
          </p:cNvPicPr>
          <p:nvPr/>
        </p:nvPicPr>
        <p:blipFill>
          <a:blip r:embed="rId5"/>
          <a:stretch>
            <a:fillRect/>
          </a:stretch>
        </p:blipFill>
        <p:spPr>
          <a:xfrm>
            <a:off x="3443983" y="1753225"/>
            <a:ext cx="5319873" cy="2762902"/>
          </a:xfrm>
          <a:prstGeom prst="rect">
            <a:avLst/>
          </a:prstGeom>
        </p:spPr>
      </p:pic>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Hierarchical Softmax</a:t>
            </a:r>
            <a:endParaRPr dirty="0"/>
          </a:p>
        </p:txBody>
      </p:sp>
      <p:sp>
        <p:nvSpPr>
          <p:cNvPr id="2" name="Google Shape;821;p74">
            <a:extLst>
              <a:ext uri="{FF2B5EF4-FFF2-40B4-BE49-F238E27FC236}">
                <a16:creationId xmlns:a16="http://schemas.microsoft.com/office/drawing/2014/main" xmlns="" id="{19670182-EDF8-1573-7B0C-DD742C7BCA16}"/>
              </a:ext>
            </a:extLst>
          </p:cNvPr>
          <p:cNvSpPr txBox="1">
            <a:spLocks noGrp="1"/>
          </p:cNvSpPr>
          <p:nvPr>
            <p:ph type="body" idx="1"/>
          </p:nvPr>
        </p:nvSpPr>
        <p:spPr>
          <a:xfrm>
            <a:off x="715051" y="1042987"/>
            <a:ext cx="3435710" cy="590604"/>
          </a:xfrm>
          <a:prstGeom prst="rect">
            <a:avLst/>
          </a:prstGeom>
        </p:spPr>
        <p:txBody>
          <a:bodyPr spcFirstLastPara="1" wrap="square" lIns="91425" tIns="91425" rIns="91425" bIns="91425" anchor="t" anchorCtr="0">
            <a:noAutofit/>
          </a:bodyPr>
          <a:lstStyle/>
          <a:p>
            <a:pPr lvl="0" indent="-333375">
              <a:buClr>
                <a:srgbClr val="3D4144"/>
              </a:buClr>
              <a:buSzPts val="1650"/>
              <a:buFont typeface="Roboto"/>
              <a:buChar char="-"/>
            </a:pPr>
            <a:r>
              <a:rPr lang="en-US" dirty="0"/>
              <a:t>Defined: 0 means go left, 1 means go right. </a:t>
            </a:r>
          </a:p>
        </p:txBody>
      </p:sp>
      <p:pic>
        <p:nvPicPr>
          <p:cNvPr id="3" name="Picture 2" descr="A screen shot of a game&#10;&#10;Description automatically generated">
            <a:extLst>
              <a:ext uri="{FF2B5EF4-FFF2-40B4-BE49-F238E27FC236}">
                <a16:creationId xmlns:a16="http://schemas.microsoft.com/office/drawing/2014/main" xmlns="" id="{83845EAD-B6FC-BBF9-3548-2651B3B9D371}"/>
              </a:ext>
            </a:extLst>
          </p:cNvPr>
          <p:cNvPicPr>
            <a:picLocks noChangeAspect="1"/>
          </p:cNvPicPr>
          <p:nvPr/>
        </p:nvPicPr>
        <p:blipFill>
          <a:blip r:embed="rId3"/>
          <a:stretch>
            <a:fillRect/>
          </a:stretch>
        </p:blipFill>
        <p:spPr>
          <a:xfrm>
            <a:off x="4786472" y="1547742"/>
            <a:ext cx="4181155" cy="2171503"/>
          </a:xfrm>
          <a:prstGeom prst="rect">
            <a:avLst/>
          </a:prstGeom>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xmlns="" id="{228983AE-2E73-1F6A-6FF7-B2809CB17C06}"/>
                  </a:ext>
                </a:extLst>
              </p:cNvPr>
              <p:cNvSpPr txBox="1"/>
              <p:nvPr/>
            </p:nvSpPr>
            <p:spPr>
              <a:xfrm>
                <a:off x="5365848" y="1736332"/>
                <a:ext cx="79137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 </m:t>
                      </m:r>
                      <m:r>
                        <a:rPr lang="en-US" b="0" i="1" smtClean="0">
                          <a:latin typeface="Cambria Math" panose="02040503050406030204" pitchFamily="18" charset="0"/>
                        </a:rPr>
                        <m:t>𝑙𝑒𝑓𝑡</m:t>
                      </m:r>
                      <m:r>
                        <a:rPr lang="en-US" b="0" i="1" smtClean="0">
                          <a:latin typeface="Cambria Math" panose="02040503050406030204" pitchFamily="18" charset="0"/>
                        </a:rPr>
                        <m:t>)</m:t>
                      </m:r>
                    </m:oMath>
                  </m:oMathPara>
                </a14:m>
                <a:endParaRPr lang="en-US" dirty="0"/>
              </a:p>
            </p:txBody>
          </p:sp>
        </mc:Choice>
        <mc:Fallback xmlns="">
          <p:sp>
            <p:nvSpPr>
              <p:cNvPr id="4" name="TextBox 3">
                <a:extLst>
                  <a:ext uri="{FF2B5EF4-FFF2-40B4-BE49-F238E27FC236}">
                    <a16:creationId xmlns:a16="http://schemas.microsoft.com/office/drawing/2014/main" id="{228983AE-2E73-1F6A-6FF7-B2809CB17C06}"/>
                  </a:ext>
                </a:extLst>
              </p:cNvPr>
              <p:cNvSpPr txBox="1">
                <a:spLocks noRot="1" noChangeAspect="1" noMove="1" noResize="1" noEditPoints="1" noAdjustHandles="1" noChangeArrowheads="1" noChangeShapeType="1" noTextEdit="1"/>
              </p:cNvSpPr>
              <p:nvPr/>
            </p:nvSpPr>
            <p:spPr>
              <a:xfrm>
                <a:off x="5365848" y="1736332"/>
                <a:ext cx="791370" cy="215444"/>
              </a:xfrm>
              <a:prstGeom prst="rect">
                <a:avLst/>
              </a:prstGeom>
              <a:blipFill>
                <a:blip r:embed="rId4"/>
                <a:stretch>
                  <a:fillRect l="-3846" r="-6923" b="-3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xmlns="" id="{A65F628C-336C-2798-90B2-9A099BCFCF9F}"/>
                  </a:ext>
                </a:extLst>
              </p:cNvPr>
              <p:cNvSpPr txBox="1"/>
              <p:nvPr/>
            </p:nvSpPr>
            <p:spPr>
              <a:xfrm>
                <a:off x="7531781" y="1736332"/>
                <a:ext cx="897169"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 </m:t>
                      </m:r>
                      <m:r>
                        <a:rPr lang="en-US" b="0" i="1" smtClean="0">
                          <a:latin typeface="Cambria Math" panose="02040503050406030204" pitchFamily="18" charset="0"/>
                        </a:rPr>
                        <m:t>𝑟𝑖𝑔h𝑡</m:t>
                      </m:r>
                      <m:r>
                        <a:rPr lang="en-US" b="0" i="1" smtClean="0">
                          <a:latin typeface="Cambria Math" panose="02040503050406030204" pitchFamily="18" charset="0"/>
                        </a:rPr>
                        <m:t>)</m:t>
                      </m:r>
                    </m:oMath>
                  </m:oMathPara>
                </a14:m>
                <a:endParaRPr lang="en-US" dirty="0"/>
              </a:p>
            </p:txBody>
          </p:sp>
        </mc:Choice>
        <mc:Fallback xmlns="">
          <p:sp>
            <p:nvSpPr>
              <p:cNvPr id="5" name="TextBox 4">
                <a:extLst>
                  <a:ext uri="{FF2B5EF4-FFF2-40B4-BE49-F238E27FC236}">
                    <a16:creationId xmlns:a16="http://schemas.microsoft.com/office/drawing/2014/main" id="{A65F628C-336C-2798-90B2-9A099BCFCF9F}"/>
                  </a:ext>
                </a:extLst>
              </p:cNvPr>
              <p:cNvSpPr txBox="1">
                <a:spLocks noRot="1" noChangeAspect="1" noMove="1" noResize="1" noEditPoints="1" noAdjustHandles="1" noChangeArrowheads="1" noChangeShapeType="1" noTextEdit="1"/>
              </p:cNvSpPr>
              <p:nvPr/>
            </p:nvSpPr>
            <p:spPr>
              <a:xfrm>
                <a:off x="7531781" y="1736332"/>
                <a:ext cx="897169" cy="215444"/>
              </a:xfrm>
              <a:prstGeom prst="rect">
                <a:avLst/>
              </a:prstGeom>
              <a:blipFill>
                <a:blip r:embed="rId5"/>
                <a:stretch>
                  <a:fillRect l="-4082" r="-5442" b="-3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 name="Google Shape;821;p74">
                <a:extLst>
                  <a:ext uri="{FF2B5EF4-FFF2-40B4-BE49-F238E27FC236}">
                    <a16:creationId xmlns:a16="http://schemas.microsoft.com/office/drawing/2014/main" xmlns="" id="{A6815784-E2D5-4B81-93D4-3AB9371CF3B6}"/>
                  </a:ext>
                </a:extLst>
              </p:cNvPr>
              <p:cNvSpPr txBox="1">
                <a:spLocks/>
              </p:cNvSpPr>
              <p:nvPr/>
            </p:nvSpPr>
            <p:spPr>
              <a:xfrm>
                <a:off x="715050" y="1736332"/>
                <a:ext cx="3435710" cy="12123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123825" indent="0">
                  <a:buClr>
                    <a:srgbClr val="3D4144"/>
                  </a:buClr>
                  <a:buSzPts val="1650"/>
                  <a:buNone/>
                </a:pPr>
                <a14:m>
                  <m:oMathPara xmlns:m="http://schemas.openxmlformats.org/officeDocument/2006/math">
                    <m:oMathParaPr>
                      <m:jc m:val="left"/>
                    </m:oMathParaPr>
                    <m:oMath xmlns:m="http://schemas.openxmlformats.org/officeDocument/2006/math">
                      <m:r>
                        <a:rPr lang="en-US" sz="1600" b="0" i="1" smtClean="0">
                          <a:latin typeface="Cambria Math" panose="02040503050406030204" pitchFamily="18" charset="0"/>
                        </a:rPr>
                        <m:t>𝑝</m:t>
                      </m:r>
                      <m:d>
                        <m:dPr>
                          <m:ctrlPr>
                            <a:rPr lang="en-US" sz="1600" b="0" i="1" smtClean="0">
                              <a:latin typeface="Cambria Math"/>
                            </a:rPr>
                          </m:ctrlPr>
                        </m:dPr>
                        <m:e>
                          <m:r>
                            <a:rPr lang="en-US" sz="1600" b="0" i="1" smtClean="0">
                              <a:latin typeface="Cambria Math" panose="02040503050406030204" pitchFamily="18" charset="0"/>
                            </a:rPr>
                            <m:t>𝑛</m:t>
                          </m:r>
                          <m:r>
                            <a:rPr lang="en-US" sz="1600" b="0" i="1" smtClean="0">
                              <a:latin typeface="Cambria Math" panose="02040503050406030204" pitchFamily="18" charset="0"/>
                            </a:rPr>
                            <m:t>, </m:t>
                          </m:r>
                          <m:r>
                            <a:rPr lang="en-US" sz="1600" b="0" i="1" smtClean="0">
                              <a:latin typeface="Cambria Math" panose="02040503050406030204" pitchFamily="18" charset="0"/>
                            </a:rPr>
                            <m:t>𝑙𝑒𝑓𝑡</m:t>
                          </m:r>
                        </m:e>
                      </m:d>
                      <m:r>
                        <a:rPr lang="en-US" sz="1600" b="0" i="1" smtClean="0">
                          <a:latin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𝜎</m:t>
                      </m:r>
                      <m:r>
                        <a:rPr lang="en-US" sz="1600" b="0" i="1" smtClean="0">
                          <a:latin typeface="Cambria Math" panose="02040503050406030204" pitchFamily="18" charset="0"/>
                          <a:ea typeface="Cambria Math" panose="02040503050406030204" pitchFamily="18" charset="0"/>
                        </a:rPr>
                        <m:t>(</m:t>
                      </m:r>
                      <m:sSubSup>
                        <m:sSubSupPr>
                          <m:ctrlPr>
                            <a:rPr lang="en-US" sz="1600" b="0" i="1" smtClean="0">
                              <a:latin typeface="Cambria Math"/>
                              <a:ea typeface="Cambria Math" panose="02040503050406030204" pitchFamily="18" charset="0"/>
                            </a:rPr>
                          </m:ctrlPr>
                        </m:sSubSupPr>
                        <m:e>
                          <m:r>
                            <a:rPr lang="en-US" sz="1600" b="0" i="1" smtClean="0">
                              <a:latin typeface="Cambria Math" panose="02040503050406030204" pitchFamily="18" charset="0"/>
                              <a:ea typeface="Cambria Math" panose="02040503050406030204" pitchFamily="18" charset="0"/>
                            </a:rPr>
                            <m:t>𝛾</m:t>
                          </m:r>
                        </m:e>
                        <m:sub>
                          <m:r>
                            <a:rPr lang="en-US" sz="1600" b="0" i="1" smtClean="0">
                              <a:latin typeface="Cambria Math" panose="02040503050406030204" pitchFamily="18" charset="0"/>
                              <a:ea typeface="Cambria Math" panose="02040503050406030204" pitchFamily="18" charset="0"/>
                            </a:rPr>
                            <m:t>𝑛</m:t>
                          </m:r>
                        </m:sub>
                        <m:sup>
                          <m:r>
                            <a:rPr lang="en-US" sz="1600" b="0" i="1" smtClean="0">
                              <a:latin typeface="Cambria Math" panose="02040503050406030204" pitchFamily="18" charset="0"/>
                              <a:ea typeface="Cambria Math" panose="02040503050406030204" pitchFamily="18" charset="0"/>
                            </a:rPr>
                            <m:t>𝑇</m:t>
                          </m:r>
                        </m:sup>
                      </m:sSubSup>
                      <m:sSub>
                        <m:sSubPr>
                          <m:ctrlPr>
                            <a:rPr lang="en-US" sz="1600" b="0" i="1" smtClean="0">
                              <a:latin typeface="Cambria Math"/>
                              <a:ea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rPr>
                            <m:t>𝑣</m:t>
                          </m:r>
                        </m:e>
                        <m:sub>
                          <m:r>
                            <a:rPr lang="en-US" sz="1600" b="0" i="1" smtClean="0">
                              <a:latin typeface="Cambria Math" panose="02040503050406030204" pitchFamily="18" charset="0"/>
                              <a:ea typeface="Cambria Math" panose="02040503050406030204" pitchFamily="18" charset="0"/>
                            </a:rPr>
                            <m:t>𝑐</m:t>
                          </m:r>
                        </m:sub>
                      </m:sSub>
                      <m:r>
                        <a:rPr lang="en-US" sz="1600" b="0" i="1" smtClean="0">
                          <a:latin typeface="Cambria Math" panose="02040503050406030204" pitchFamily="18" charset="0"/>
                          <a:ea typeface="Cambria Math" panose="02040503050406030204" pitchFamily="18" charset="0"/>
                        </a:rPr>
                        <m:t>)</m:t>
                      </m:r>
                    </m:oMath>
                  </m:oMathPara>
                </a14:m>
                <a:endParaRPr lang="en-US" sz="1600" dirty="0"/>
              </a:p>
              <a:p>
                <a:pPr marL="123825" indent="0">
                  <a:buClr>
                    <a:srgbClr val="3D4144"/>
                  </a:buClr>
                  <a:buSzPts val="1650"/>
                  <a:buNone/>
                </a:pPr>
                <a14:m>
                  <m:oMathPara xmlns:m="http://schemas.openxmlformats.org/officeDocument/2006/math">
                    <m:oMathParaPr>
                      <m:jc m:val="left"/>
                    </m:oMathParaPr>
                    <m:oMath xmlns:m="http://schemas.openxmlformats.org/officeDocument/2006/math">
                      <m:r>
                        <a:rPr lang="en-US" sz="1600" b="0" i="1" smtClean="0">
                          <a:latin typeface="Cambria Math" panose="02040503050406030204" pitchFamily="18" charset="0"/>
                        </a:rPr>
                        <m:t>𝑝</m:t>
                      </m:r>
                      <m:d>
                        <m:dPr>
                          <m:ctrlPr>
                            <a:rPr lang="en-US" sz="1600" b="0" i="1" smtClean="0">
                              <a:latin typeface="Cambria Math"/>
                            </a:rPr>
                          </m:ctrlPr>
                        </m:dPr>
                        <m:e>
                          <m:r>
                            <a:rPr lang="en-US" sz="1600" b="0" i="1" smtClean="0">
                              <a:latin typeface="Cambria Math" panose="02040503050406030204" pitchFamily="18" charset="0"/>
                            </a:rPr>
                            <m:t>𝑛</m:t>
                          </m:r>
                          <m:r>
                            <a:rPr lang="en-US" sz="1600" b="0" i="1" smtClean="0">
                              <a:latin typeface="Cambria Math" panose="02040503050406030204" pitchFamily="18" charset="0"/>
                            </a:rPr>
                            <m:t>, </m:t>
                          </m:r>
                          <m:r>
                            <a:rPr lang="en-US" sz="1600" b="0" i="1" smtClean="0">
                              <a:latin typeface="Cambria Math" panose="02040503050406030204" pitchFamily="18" charset="0"/>
                            </a:rPr>
                            <m:t>𝑟𝑖𝑔h𝑡</m:t>
                          </m:r>
                        </m:e>
                      </m:d>
                      <m:r>
                        <a:rPr lang="en-US" sz="1600" b="0" i="1" smtClean="0">
                          <a:latin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𝜎</m:t>
                      </m:r>
                      <m:d>
                        <m:dPr>
                          <m:ctrlPr>
                            <a:rPr lang="en-US" sz="1600" b="0" i="1" smtClean="0">
                              <a:latin typeface="Cambria Math"/>
                              <a:ea typeface="Cambria Math" panose="02040503050406030204" pitchFamily="18" charset="0"/>
                            </a:rPr>
                          </m:ctrlPr>
                        </m:dPr>
                        <m:e>
                          <m:r>
                            <a:rPr lang="en-US" sz="1600" b="0" i="1" smtClean="0">
                              <a:latin typeface="Cambria Math" panose="02040503050406030204" pitchFamily="18" charset="0"/>
                              <a:ea typeface="Cambria Math" panose="02040503050406030204" pitchFamily="18" charset="0"/>
                            </a:rPr>
                            <m:t>−</m:t>
                          </m:r>
                          <m:sSubSup>
                            <m:sSubSupPr>
                              <m:ctrlPr>
                                <a:rPr lang="en-US" sz="1600" b="0" i="1" smtClean="0">
                                  <a:latin typeface="Cambria Math"/>
                                  <a:ea typeface="Cambria Math" panose="02040503050406030204" pitchFamily="18" charset="0"/>
                                </a:rPr>
                              </m:ctrlPr>
                            </m:sSubSupPr>
                            <m:e>
                              <m:r>
                                <a:rPr lang="en-US" sz="1600" b="0" i="1" smtClean="0">
                                  <a:latin typeface="Cambria Math" panose="02040503050406030204" pitchFamily="18" charset="0"/>
                                  <a:ea typeface="Cambria Math" panose="02040503050406030204" pitchFamily="18" charset="0"/>
                                </a:rPr>
                                <m:t>𝛾</m:t>
                              </m:r>
                            </m:e>
                            <m:sub>
                              <m:r>
                                <a:rPr lang="en-US" sz="1600" b="0" i="1" smtClean="0">
                                  <a:latin typeface="Cambria Math" panose="02040503050406030204" pitchFamily="18" charset="0"/>
                                  <a:ea typeface="Cambria Math" panose="02040503050406030204" pitchFamily="18" charset="0"/>
                                </a:rPr>
                                <m:t>𝑛</m:t>
                              </m:r>
                            </m:sub>
                            <m:sup>
                              <m:r>
                                <a:rPr lang="en-US" sz="1600" b="0" i="1" smtClean="0">
                                  <a:latin typeface="Cambria Math" panose="02040503050406030204" pitchFamily="18" charset="0"/>
                                  <a:ea typeface="Cambria Math" panose="02040503050406030204" pitchFamily="18" charset="0"/>
                                </a:rPr>
                                <m:t>𝑇</m:t>
                              </m:r>
                            </m:sup>
                          </m:sSubSup>
                          <m:sSub>
                            <m:sSubPr>
                              <m:ctrlPr>
                                <a:rPr lang="en-US" sz="1600" b="0" i="1" smtClean="0">
                                  <a:latin typeface="Cambria Math"/>
                                  <a:ea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rPr>
                                <m:t>𝑣</m:t>
                              </m:r>
                            </m:e>
                            <m:sub>
                              <m:r>
                                <a:rPr lang="en-US" sz="1600" b="0" i="1" smtClean="0">
                                  <a:latin typeface="Cambria Math" panose="02040503050406030204" pitchFamily="18" charset="0"/>
                                  <a:ea typeface="Cambria Math" panose="02040503050406030204" pitchFamily="18" charset="0"/>
                                </a:rPr>
                                <m:t>𝑐</m:t>
                              </m:r>
                            </m:sub>
                          </m:sSub>
                        </m:e>
                      </m:d>
                    </m:oMath>
                  </m:oMathPara>
                </a14:m>
                <a:endParaRPr lang="en-US" sz="1600" b="0" dirty="0">
                  <a:ea typeface="Cambria Math" panose="02040503050406030204" pitchFamily="18" charset="0"/>
                </a:endParaRPr>
              </a:p>
              <a:p>
                <a:pPr marL="123825" indent="0">
                  <a:buClr>
                    <a:srgbClr val="3D4144"/>
                  </a:buClr>
                  <a:buSzPts val="1650"/>
                  <a:buNone/>
                </a:pPr>
                <a14:m>
                  <m:oMathPara xmlns:m="http://schemas.openxmlformats.org/officeDocument/2006/math">
                    <m:oMathParaPr>
                      <m:jc m:val="left"/>
                    </m:oMathParaPr>
                    <m:oMath xmlns:m="http://schemas.openxmlformats.org/officeDocument/2006/math">
                      <m:r>
                        <a:rPr lang="en-US" sz="1600" i="1">
                          <a:latin typeface="Cambria Math" panose="02040503050406030204" pitchFamily="18" charset="0"/>
                          <a:ea typeface="Cambria Math" panose="02040503050406030204" pitchFamily="18" charset="0"/>
                        </a:rPr>
                        <m:t>𝜎</m:t>
                      </m:r>
                      <m:d>
                        <m:dPr>
                          <m:ctrlPr>
                            <a:rPr lang="en-US" sz="1600" i="1">
                              <a:latin typeface="Cambria Math"/>
                              <a:ea typeface="Cambria Math" panose="02040503050406030204" pitchFamily="18" charset="0"/>
                            </a:rPr>
                          </m:ctrlPr>
                        </m:dPr>
                        <m:e>
                          <m:sSubSup>
                            <m:sSubSupPr>
                              <m:ctrlPr>
                                <a:rPr lang="en-US" sz="1600" i="1">
                                  <a:latin typeface="Cambria Math"/>
                                  <a:ea typeface="Cambria Math" panose="02040503050406030204" pitchFamily="18" charset="0"/>
                                </a:rPr>
                              </m:ctrlPr>
                            </m:sSubSupPr>
                            <m:e>
                              <m:r>
                                <a:rPr lang="en-US" sz="1600" i="1">
                                  <a:latin typeface="Cambria Math" panose="02040503050406030204" pitchFamily="18" charset="0"/>
                                  <a:ea typeface="Cambria Math" panose="02040503050406030204" pitchFamily="18" charset="0"/>
                                </a:rPr>
                                <m:t>𝛾</m:t>
                              </m:r>
                            </m:e>
                            <m:sub>
                              <m:r>
                                <a:rPr lang="en-US" sz="1600" i="1">
                                  <a:latin typeface="Cambria Math" panose="02040503050406030204" pitchFamily="18" charset="0"/>
                                  <a:ea typeface="Cambria Math" panose="02040503050406030204" pitchFamily="18" charset="0"/>
                                </a:rPr>
                                <m:t>𝑛</m:t>
                              </m:r>
                            </m:sub>
                            <m:sup>
                              <m:r>
                                <a:rPr lang="en-US" sz="1600" i="1">
                                  <a:latin typeface="Cambria Math" panose="02040503050406030204" pitchFamily="18" charset="0"/>
                                  <a:ea typeface="Cambria Math" panose="02040503050406030204" pitchFamily="18" charset="0"/>
                                </a:rPr>
                                <m:t>𝑇</m:t>
                              </m:r>
                            </m:sup>
                          </m:sSubSup>
                          <m:sSub>
                            <m:sSubPr>
                              <m:ctrlPr>
                                <a:rPr lang="en-US" sz="1600" i="1">
                                  <a:latin typeface="Cambria Math"/>
                                  <a:ea typeface="Cambria Math" panose="02040503050406030204" pitchFamily="18" charset="0"/>
                                </a:rPr>
                              </m:ctrlPr>
                            </m:sSubPr>
                            <m:e>
                              <m:r>
                                <a:rPr lang="en-US" sz="1600" i="1">
                                  <a:latin typeface="Cambria Math" panose="02040503050406030204" pitchFamily="18" charset="0"/>
                                  <a:ea typeface="Cambria Math" panose="02040503050406030204" pitchFamily="18" charset="0"/>
                                </a:rPr>
                                <m:t>𝑣</m:t>
                              </m:r>
                            </m:e>
                            <m:sub>
                              <m:r>
                                <a:rPr lang="en-US" sz="1600" i="1">
                                  <a:latin typeface="Cambria Math" panose="02040503050406030204" pitchFamily="18" charset="0"/>
                                  <a:ea typeface="Cambria Math" panose="02040503050406030204" pitchFamily="18" charset="0"/>
                                </a:rPr>
                                <m:t>𝑐</m:t>
                              </m:r>
                            </m:sub>
                          </m:sSub>
                        </m:e>
                      </m:d>
                      <m:r>
                        <a:rPr lang="en-US" sz="1600" b="0" i="1" smtClean="0">
                          <a:latin typeface="Cambria Math" panose="02040503050406030204" pitchFamily="18" charset="0"/>
                          <a:ea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𝜎</m:t>
                      </m:r>
                      <m:d>
                        <m:dPr>
                          <m:ctrlPr>
                            <a:rPr lang="en-US" sz="1600" b="0" i="1" smtClean="0">
                              <a:latin typeface="Cambria Math"/>
                              <a:ea typeface="Cambria Math" panose="02040503050406030204" pitchFamily="18" charset="0"/>
                            </a:rPr>
                          </m:ctrlPr>
                        </m:dPr>
                        <m:e>
                          <m:r>
                            <a:rPr lang="en-US" sz="1600" b="0" i="1" smtClean="0">
                              <a:latin typeface="Cambria Math" panose="02040503050406030204" pitchFamily="18" charset="0"/>
                              <a:ea typeface="Cambria Math" panose="02040503050406030204" pitchFamily="18" charset="0"/>
                            </a:rPr>
                            <m:t>−</m:t>
                          </m:r>
                          <m:sSubSup>
                            <m:sSubSupPr>
                              <m:ctrlPr>
                                <a:rPr lang="en-US" sz="1600" b="0" i="1" smtClean="0">
                                  <a:latin typeface="Cambria Math"/>
                                  <a:ea typeface="Cambria Math" panose="02040503050406030204" pitchFamily="18" charset="0"/>
                                </a:rPr>
                              </m:ctrlPr>
                            </m:sSubSupPr>
                            <m:e>
                              <m:r>
                                <a:rPr lang="en-US" sz="1600" b="0" i="1" smtClean="0">
                                  <a:latin typeface="Cambria Math" panose="02040503050406030204" pitchFamily="18" charset="0"/>
                                  <a:ea typeface="Cambria Math" panose="02040503050406030204" pitchFamily="18" charset="0"/>
                                </a:rPr>
                                <m:t>𝛾</m:t>
                              </m:r>
                            </m:e>
                            <m:sub>
                              <m:r>
                                <a:rPr lang="en-US" sz="1600" b="0" i="1" smtClean="0">
                                  <a:latin typeface="Cambria Math" panose="02040503050406030204" pitchFamily="18" charset="0"/>
                                  <a:ea typeface="Cambria Math" panose="02040503050406030204" pitchFamily="18" charset="0"/>
                                </a:rPr>
                                <m:t>𝑛</m:t>
                              </m:r>
                            </m:sub>
                            <m:sup>
                              <m:r>
                                <a:rPr lang="en-US" sz="1600" b="0" i="1" smtClean="0">
                                  <a:latin typeface="Cambria Math" panose="02040503050406030204" pitchFamily="18" charset="0"/>
                                  <a:ea typeface="Cambria Math" panose="02040503050406030204" pitchFamily="18" charset="0"/>
                                </a:rPr>
                                <m:t>𝑇</m:t>
                              </m:r>
                            </m:sup>
                          </m:sSubSup>
                          <m:sSub>
                            <m:sSubPr>
                              <m:ctrlPr>
                                <a:rPr lang="en-US" sz="1600" b="0" i="1" smtClean="0">
                                  <a:latin typeface="Cambria Math"/>
                                  <a:ea typeface="Cambria Math" panose="02040503050406030204" pitchFamily="18" charset="0"/>
                                </a:rPr>
                              </m:ctrlPr>
                            </m:sSubPr>
                            <m:e>
                              <m:r>
                                <a:rPr lang="en-US" sz="1600" b="0" i="1" smtClean="0">
                                  <a:latin typeface="Cambria Math" panose="02040503050406030204" pitchFamily="18" charset="0"/>
                                  <a:ea typeface="Cambria Math" panose="02040503050406030204" pitchFamily="18" charset="0"/>
                                </a:rPr>
                                <m:t>𝑣</m:t>
                              </m:r>
                            </m:e>
                            <m:sub>
                              <m:r>
                                <a:rPr lang="en-US" sz="1600" b="0" i="1" smtClean="0">
                                  <a:latin typeface="Cambria Math" panose="02040503050406030204" pitchFamily="18" charset="0"/>
                                  <a:ea typeface="Cambria Math" panose="02040503050406030204" pitchFamily="18" charset="0"/>
                                </a:rPr>
                                <m:t>𝑐</m:t>
                              </m:r>
                            </m:sub>
                          </m:sSub>
                        </m:e>
                      </m:d>
                      <m:r>
                        <a:rPr lang="en-US" sz="1600" b="0" i="1" smtClean="0">
                          <a:latin typeface="Cambria Math" panose="02040503050406030204" pitchFamily="18" charset="0"/>
                          <a:ea typeface="Cambria Math" panose="02040503050406030204" pitchFamily="18" charset="0"/>
                        </a:rPr>
                        <m:t>=1</m:t>
                      </m:r>
                    </m:oMath>
                  </m:oMathPara>
                </a14:m>
                <a:endParaRPr lang="en-US" sz="1600" dirty="0"/>
              </a:p>
            </p:txBody>
          </p:sp>
        </mc:Choice>
        <mc:Fallback xmlns="">
          <p:sp>
            <p:nvSpPr>
              <p:cNvPr id="6" name="Google Shape;821;p74">
                <a:extLst>
                  <a:ext uri="{FF2B5EF4-FFF2-40B4-BE49-F238E27FC236}">
                    <a16:creationId xmlns:a16="http://schemas.microsoft.com/office/drawing/2014/main" id="{A6815784-E2D5-4B81-93D4-3AB9371CF3B6}"/>
                  </a:ext>
                </a:extLst>
              </p:cNvPr>
              <p:cNvSpPr txBox="1">
                <a:spLocks noRot="1" noChangeAspect="1" noMove="1" noResize="1" noEditPoints="1" noAdjustHandles="1" noChangeArrowheads="1" noChangeShapeType="1" noTextEdit="1"/>
              </p:cNvSpPr>
              <p:nvPr/>
            </p:nvSpPr>
            <p:spPr>
              <a:xfrm>
                <a:off x="715050" y="1736332"/>
                <a:ext cx="3435710" cy="1212351"/>
              </a:xfrm>
              <a:prstGeom prst="rect">
                <a:avLst/>
              </a:prstGeom>
              <a:blipFill>
                <a:blip r:embed="rId6"/>
                <a:stretch>
                  <a:fillRect/>
                </a:stretch>
              </a:blipFill>
              <a:ln>
                <a:no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Google Shape;821;p74">
                <a:extLst>
                  <a:ext uri="{FF2B5EF4-FFF2-40B4-BE49-F238E27FC236}">
                    <a16:creationId xmlns:a16="http://schemas.microsoft.com/office/drawing/2014/main" xmlns="" id="{B5B34CAD-B067-E3F0-0F4D-3F74AA4A9D61}"/>
                  </a:ext>
                </a:extLst>
              </p:cNvPr>
              <p:cNvSpPr txBox="1">
                <a:spLocks/>
              </p:cNvSpPr>
              <p:nvPr/>
            </p:nvSpPr>
            <p:spPr>
              <a:xfrm>
                <a:off x="715049" y="2948683"/>
                <a:ext cx="3856951" cy="13150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indent="-333375">
                  <a:buClr>
                    <a:srgbClr val="3D4144"/>
                  </a:buClr>
                  <a:buSzPts val="1650"/>
                  <a:buFont typeface="Roboto"/>
                  <a:buChar char="-"/>
                </a:pPr>
                <a14:m>
                  <m:oMath xmlns:m="http://schemas.openxmlformats.org/officeDocument/2006/math">
                    <m:sSub>
                      <m:sSubPr>
                        <m:ctrlPr>
                          <a:rPr lang="en-US" i="1" smtClean="0">
                            <a:latin typeface="Cambria Math"/>
                            <a:ea typeface="Cambria Math" panose="02040503050406030204" pitchFamily="18" charset="0"/>
                          </a:rPr>
                        </m:ctrlPr>
                      </m:sSubPr>
                      <m:e>
                        <m:r>
                          <a:rPr lang="en-US" i="1" smtClean="0">
                            <a:latin typeface="Cambria Math" panose="02040503050406030204" pitchFamily="18" charset="0"/>
                            <a:ea typeface="Cambria Math" panose="02040503050406030204" pitchFamily="18" charset="0"/>
                          </a:rPr>
                          <m:t>𝛾</m:t>
                        </m:r>
                      </m:e>
                      <m:sub>
                        <m:r>
                          <a:rPr lang="en-US" b="0" i="1" smtClean="0">
                            <a:latin typeface="Cambria Math" panose="02040503050406030204" pitchFamily="18" charset="0"/>
                            <a:ea typeface="Cambria Math" panose="02040503050406030204" pitchFamily="18" charset="0"/>
                          </a:rPr>
                          <m:t>𝑛</m:t>
                        </m:r>
                      </m:sub>
                    </m:sSub>
                  </m:oMath>
                </a14:m>
                <a:r>
                  <a:rPr lang="en-US" dirty="0"/>
                  <a:t> get from output matrix of model word2vec</a:t>
                </a:r>
              </a:p>
              <a:p>
                <a:pPr indent="-333375">
                  <a:buClr>
                    <a:srgbClr val="3D4144"/>
                  </a:buClr>
                  <a:buSzPts val="1650"/>
                  <a:buFont typeface="Roboto"/>
                  <a:buChar char="-"/>
                </a:pPr>
                <a:r>
                  <a:rPr lang="en-US" dirty="0"/>
                  <a:t>In model using hierarchical </a:t>
                </a:r>
                <a:r>
                  <a:rPr lang="en-US" dirty="0" err="1"/>
                  <a:t>softmax</a:t>
                </a:r>
                <a:r>
                  <a:rPr lang="en-US" dirty="0"/>
                  <a:t>, output matrix: </a:t>
                </a:r>
                <a14:m>
                  <m:oMath xmlns:m="http://schemas.openxmlformats.org/officeDocument/2006/math">
                    <m:sSub>
                      <m:sSubPr>
                        <m:ctrlPr>
                          <a:rPr lang="en-US" i="1" dirty="0" smtClean="0">
                            <a:latin typeface="Cambria Math"/>
                          </a:rPr>
                        </m:ctrlPr>
                      </m:sSubPr>
                      <m:e>
                        <m:r>
                          <a:rPr lang="en-US" b="0" i="1" dirty="0" smtClean="0">
                            <a:latin typeface="Cambria Math" panose="02040503050406030204" pitchFamily="18" charset="0"/>
                          </a:rPr>
                          <m:t>𝑈</m:t>
                        </m:r>
                      </m:e>
                      <m:sub>
                        <m:r>
                          <a:rPr lang="en-US" b="0" i="1" dirty="0" smtClean="0">
                            <a:latin typeface="Cambria Math" panose="02040503050406030204" pitchFamily="18" charset="0"/>
                          </a:rPr>
                          <m:t>𝑜</m:t>
                        </m:r>
                      </m:sub>
                    </m:sSub>
                    <m:r>
                      <a:rPr lang="en-US" i="1" dirty="0" smtClean="0">
                        <a:latin typeface="Cambria Math" panose="02040503050406030204" pitchFamily="18" charset="0"/>
                        <a:ea typeface="Cambria Math" panose="02040503050406030204" pitchFamily="18" charset="0"/>
                      </a:rPr>
                      <m:t>∈</m:t>
                    </m:r>
                    <m:sSup>
                      <m:sSupPr>
                        <m:ctrlPr>
                          <a:rPr lang="en-US" i="1" dirty="0" smtClean="0">
                            <a:latin typeface="Cambria Math"/>
                            <a:ea typeface="Cambria Math" panose="02040503050406030204" pitchFamily="18" charset="0"/>
                          </a:rPr>
                        </m:ctrlPr>
                      </m:sSupPr>
                      <m:e>
                        <m:r>
                          <a:rPr lang="en-US" b="0" i="1" dirty="0" smtClean="0">
                            <a:latin typeface="Cambria Math" panose="02040503050406030204" pitchFamily="18" charset="0"/>
                            <a:ea typeface="Cambria Math" panose="02040503050406030204" pitchFamily="18" charset="0"/>
                          </a:rPr>
                          <m:t>𝑅</m:t>
                        </m:r>
                      </m:e>
                      <m:sup>
                        <m:r>
                          <a:rPr lang="en-US" b="0" i="1" dirty="0" smtClean="0">
                            <a:latin typeface="Cambria Math" panose="02040503050406030204" pitchFamily="18" charset="0"/>
                            <a:ea typeface="Cambria Math" panose="02040503050406030204" pitchFamily="18" charset="0"/>
                          </a:rPr>
                          <m:t>𝑑</m:t>
                        </m:r>
                        <m:r>
                          <a:rPr lang="en-US" b="0" i="1" dirty="0" smtClean="0">
                            <a:latin typeface="Cambria Math"/>
                            <a:ea typeface="Cambria Math"/>
                          </a:rPr>
                          <m:t>×</m:t>
                        </m:r>
                        <m:r>
                          <a:rPr lang="en-US" b="0" i="1" dirty="0" smtClean="0">
                            <a:latin typeface="Cambria Math" panose="02040503050406030204" pitchFamily="18" charset="0"/>
                            <a:ea typeface="Cambria Math" panose="02040503050406030204" pitchFamily="18" charset="0"/>
                          </a:rPr>
                          <m:t>𝑐</m:t>
                        </m:r>
                        <m:d>
                          <m:dPr>
                            <m:ctrlPr>
                              <a:rPr lang="en-US" b="0" i="1" dirty="0" smtClean="0">
                                <a:latin typeface="Cambria Math"/>
                                <a:ea typeface="Cambria Math" panose="02040503050406030204" pitchFamily="18" charset="0"/>
                              </a:rPr>
                            </m:ctrlPr>
                          </m:dPr>
                          <m:e>
                            <m:r>
                              <a:rPr lang="en-US" b="0" i="1" dirty="0" smtClean="0">
                                <a:latin typeface="Cambria Math" panose="02040503050406030204" pitchFamily="18" charset="0"/>
                                <a:ea typeface="Cambria Math" panose="02040503050406030204" pitchFamily="18" charset="0"/>
                              </a:rPr>
                              <m:t>𝑒</m:t>
                            </m:r>
                          </m:e>
                        </m:d>
                      </m:sup>
                    </m:sSup>
                  </m:oMath>
                </a14:m>
                <a:endParaRPr lang="en-US" i="1" dirty="0">
                  <a:latin typeface="Cambria Math" panose="02040503050406030204" pitchFamily="18" charset="0"/>
                  <a:ea typeface="Cambria Math" panose="02040503050406030204" pitchFamily="18" charset="0"/>
                </a:endParaRPr>
              </a:p>
            </p:txBody>
          </p:sp>
        </mc:Choice>
        <mc:Fallback xmlns="">
          <p:sp>
            <p:nvSpPr>
              <p:cNvPr id="10" name="Google Shape;821;p74">
                <a:extLst>
                  <a:ext uri="{FF2B5EF4-FFF2-40B4-BE49-F238E27FC236}">
                    <a16:creationId xmlns:a16="http://schemas.microsoft.com/office/drawing/2014/main" xmlns:a14="http://schemas.microsoft.com/office/drawing/2010/main" xmlns="" id="{B5B34CAD-B067-E3F0-0F4D-3F74AA4A9D61}"/>
                  </a:ext>
                </a:extLst>
              </p:cNvPr>
              <p:cNvSpPr txBox="1">
                <a:spLocks noRot="1" noChangeAspect="1" noMove="1" noResize="1" noEditPoints="1" noAdjustHandles="1" noChangeArrowheads="1" noChangeShapeType="1" noTextEdit="1"/>
              </p:cNvSpPr>
              <p:nvPr/>
            </p:nvSpPr>
            <p:spPr>
              <a:xfrm>
                <a:off x="715049" y="2948683"/>
                <a:ext cx="3856951" cy="1315092"/>
              </a:xfrm>
              <a:prstGeom prst="rect">
                <a:avLst/>
              </a:prstGeom>
              <a:blipFill rotWithShape="1">
                <a:blip r:embed="rId7"/>
                <a:stretch>
                  <a:fillRect/>
                </a:stretch>
              </a:blipFill>
              <a:ln>
                <a:noFill/>
              </a:ln>
            </p:spPr>
            <p:txBody>
              <a:bodyPr/>
              <a:lstStyle/>
              <a:p>
                <a:r>
                  <a:rPr lang="en-US">
                    <a:noFill/>
                  </a:rPr>
                  <a:t> </a:t>
                </a:r>
              </a:p>
            </p:txBody>
          </p:sp>
        </mc:Fallback>
      </mc:AlternateContent>
    </p:spTree>
    <p:extLst>
      <p:ext uri="{BB962C8B-B14F-4D97-AF65-F5344CB8AC3E}">
        <p14:creationId xmlns:p14="http://schemas.microsoft.com/office/powerpoint/2010/main" val="4264049058"/>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Hierarchical Softmax</a:t>
            </a:r>
            <a:endParaRPr/>
          </a:p>
        </p:txBody>
      </p:sp>
      <p:pic>
        <p:nvPicPr>
          <p:cNvPr id="6" name="Picture 5" descr="A screen shot of a game&#10;&#10;Description automatically generated">
            <a:extLst>
              <a:ext uri="{FF2B5EF4-FFF2-40B4-BE49-F238E27FC236}">
                <a16:creationId xmlns:a16="http://schemas.microsoft.com/office/drawing/2014/main" xmlns="" id="{9FF346D6-965A-B4C6-1959-6FC7A15153A8}"/>
              </a:ext>
            </a:extLst>
          </p:cNvPr>
          <p:cNvPicPr>
            <a:picLocks noChangeAspect="1"/>
          </p:cNvPicPr>
          <p:nvPr/>
        </p:nvPicPr>
        <p:blipFill>
          <a:blip r:embed="rId3"/>
          <a:stretch>
            <a:fillRect/>
          </a:stretch>
        </p:blipFill>
        <p:spPr>
          <a:xfrm>
            <a:off x="3867585" y="954175"/>
            <a:ext cx="4966588" cy="2518490"/>
          </a:xfrm>
          <a:prstGeom prst="rect">
            <a:avLst/>
          </a:prstGeom>
        </p:spPr>
      </p:pic>
      <p:graphicFrame>
        <p:nvGraphicFramePr>
          <p:cNvPr id="7" name="Table 6">
            <a:extLst>
              <a:ext uri="{FF2B5EF4-FFF2-40B4-BE49-F238E27FC236}">
                <a16:creationId xmlns:a16="http://schemas.microsoft.com/office/drawing/2014/main" xmlns="" id="{3E65F4A1-4766-5DC9-9192-DE5C8773E554}"/>
              </a:ext>
            </a:extLst>
          </p:cNvPr>
          <p:cNvGraphicFramePr>
            <a:graphicFrameLocks noGrp="1"/>
          </p:cNvGraphicFramePr>
          <p:nvPr>
            <p:extLst>
              <p:ext uri="{D42A27DB-BD31-4B8C-83A1-F6EECF244321}">
                <p14:modId xmlns:p14="http://schemas.microsoft.com/office/powerpoint/2010/main" val="663988904"/>
              </p:ext>
            </p:extLst>
          </p:nvPr>
        </p:nvGraphicFramePr>
        <p:xfrm>
          <a:off x="907551" y="954175"/>
          <a:ext cx="1938362" cy="3384976"/>
        </p:xfrm>
        <a:graphic>
          <a:graphicData uri="http://schemas.openxmlformats.org/drawingml/2006/table">
            <a:tbl>
              <a:tblPr firstRow="1" bandRow="1">
                <a:tableStyleId>{7D9A748A-5EDF-47A2-A65E-5F4390420DF3}</a:tableStyleId>
              </a:tblPr>
              <a:tblGrid>
                <a:gridCol w="931524">
                  <a:extLst>
                    <a:ext uri="{9D8B030D-6E8A-4147-A177-3AD203B41FA5}">
                      <a16:colId xmlns:a16="http://schemas.microsoft.com/office/drawing/2014/main" xmlns="" val="1583063963"/>
                    </a:ext>
                  </a:extLst>
                </a:gridCol>
                <a:gridCol w="1006838">
                  <a:extLst>
                    <a:ext uri="{9D8B030D-6E8A-4147-A177-3AD203B41FA5}">
                      <a16:colId xmlns:a16="http://schemas.microsoft.com/office/drawing/2014/main" xmlns="" val="181145506"/>
                    </a:ext>
                  </a:extLst>
                </a:gridCol>
              </a:tblGrid>
              <a:tr h="423122">
                <a:tc>
                  <a:txBody>
                    <a:bodyPr/>
                    <a:lstStyle/>
                    <a:p>
                      <a:pPr algn="ctr"/>
                      <a:r>
                        <a:rPr lang="en-US" dirty="0"/>
                        <a:t>the</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0.050544</a:t>
                      </a:r>
                      <a:endParaRPr lang="en-US" dirty="0"/>
                    </a:p>
                  </a:txBody>
                  <a:tcPr anchor="ctr"/>
                </a:tc>
                <a:extLst>
                  <a:ext uri="{0D108BD9-81ED-4DB2-BD59-A6C34878D82A}">
                    <a16:rowId xmlns:a16="http://schemas.microsoft.com/office/drawing/2014/main" xmlns="" val="1552107762"/>
                  </a:ext>
                </a:extLst>
              </a:tr>
              <a:tr h="423122">
                <a:tc>
                  <a:txBody>
                    <a:bodyPr/>
                    <a:lstStyle/>
                    <a:p>
                      <a:pPr algn="ctr"/>
                      <a:r>
                        <a:rPr lang="en-US" dirty="0"/>
                        <a:t>cat</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0.089856</a:t>
                      </a:r>
                      <a:endParaRPr lang="en-US" dirty="0"/>
                    </a:p>
                  </a:txBody>
                  <a:tcPr anchor="ctr"/>
                </a:tc>
                <a:extLst>
                  <a:ext uri="{0D108BD9-81ED-4DB2-BD59-A6C34878D82A}">
                    <a16:rowId xmlns:a16="http://schemas.microsoft.com/office/drawing/2014/main" xmlns="" val="2376145594"/>
                  </a:ext>
                </a:extLst>
              </a:tr>
              <a:tr h="423122">
                <a:tc>
                  <a:txBody>
                    <a:bodyPr/>
                    <a:lstStyle/>
                    <a:p>
                      <a:pPr algn="ctr"/>
                      <a:r>
                        <a:rPr lang="en-US" dirty="0"/>
                        <a:t>jumped</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0.307476</a:t>
                      </a:r>
                      <a:endParaRPr lang="en-US" dirty="0"/>
                    </a:p>
                  </a:txBody>
                  <a:tcPr anchor="ctr"/>
                </a:tc>
                <a:extLst>
                  <a:ext uri="{0D108BD9-81ED-4DB2-BD59-A6C34878D82A}">
                    <a16:rowId xmlns:a16="http://schemas.microsoft.com/office/drawing/2014/main" xmlns="" val="733365228"/>
                  </a:ext>
                </a:extLst>
              </a:tr>
              <a:tr h="423122">
                <a:tc>
                  <a:txBody>
                    <a:bodyPr/>
                    <a:lstStyle/>
                    <a:p>
                      <a:pPr algn="ctr"/>
                      <a:r>
                        <a:rPr lang="en-US" dirty="0"/>
                        <a:t>over</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0.072124</a:t>
                      </a:r>
                      <a:endParaRPr lang="en-US" dirty="0"/>
                    </a:p>
                  </a:txBody>
                  <a:tcPr anchor="ctr"/>
                </a:tc>
                <a:extLst>
                  <a:ext uri="{0D108BD9-81ED-4DB2-BD59-A6C34878D82A}">
                    <a16:rowId xmlns:a16="http://schemas.microsoft.com/office/drawing/2014/main" xmlns="" val="1238092824"/>
                  </a:ext>
                </a:extLst>
              </a:tr>
              <a:tr h="423122">
                <a:tc>
                  <a:txBody>
                    <a:bodyPr/>
                    <a:lstStyle/>
                    <a:p>
                      <a:pPr algn="ctr"/>
                      <a:r>
                        <a:rPr lang="en-US" dirty="0"/>
                        <a:t>fence</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0.269568</a:t>
                      </a:r>
                      <a:endParaRPr lang="en-US" dirty="0"/>
                    </a:p>
                  </a:txBody>
                  <a:tcPr anchor="ctr"/>
                </a:tc>
                <a:extLst>
                  <a:ext uri="{0D108BD9-81ED-4DB2-BD59-A6C34878D82A}">
                    <a16:rowId xmlns:a16="http://schemas.microsoft.com/office/drawing/2014/main" xmlns="" val="3443149590"/>
                  </a:ext>
                </a:extLst>
              </a:tr>
              <a:tr h="423122">
                <a:tc>
                  <a:txBody>
                    <a:bodyPr/>
                    <a:lstStyle/>
                    <a:p>
                      <a:pPr algn="ctr"/>
                      <a:r>
                        <a:rPr lang="en-US" dirty="0"/>
                        <a:t>and</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0.076032</a:t>
                      </a:r>
                      <a:endParaRPr lang="en-US" dirty="0"/>
                    </a:p>
                  </a:txBody>
                  <a:tcPr anchor="ctr"/>
                </a:tc>
                <a:extLst>
                  <a:ext uri="{0D108BD9-81ED-4DB2-BD59-A6C34878D82A}">
                    <a16:rowId xmlns:a16="http://schemas.microsoft.com/office/drawing/2014/main" xmlns="" val="3470365948"/>
                  </a:ext>
                </a:extLst>
              </a:tr>
              <a:tr h="423122">
                <a:tc>
                  <a:txBody>
                    <a:bodyPr/>
                    <a:lstStyle/>
                    <a:p>
                      <a:pPr algn="ctr"/>
                      <a:r>
                        <a:rPr lang="en-US" dirty="0"/>
                        <a:t>ran</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0.076608</a:t>
                      </a:r>
                      <a:endParaRPr lang="en-US" dirty="0"/>
                    </a:p>
                  </a:txBody>
                  <a:tcPr anchor="ctr"/>
                </a:tc>
                <a:extLst>
                  <a:ext uri="{0D108BD9-81ED-4DB2-BD59-A6C34878D82A}">
                    <a16:rowId xmlns:a16="http://schemas.microsoft.com/office/drawing/2014/main" xmlns="" val="2141816101"/>
                  </a:ext>
                </a:extLst>
              </a:tr>
              <a:tr h="423122">
                <a:tc>
                  <a:txBody>
                    <a:bodyPr/>
                    <a:lstStyle/>
                    <a:p>
                      <a:pPr algn="ctr"/>
                      <a:r>
                        <a:rPr lang="en-US" dirty="0"/>
                        <a:t>away</a:t>
                      </a:r>
                    </a:p>
                  </a:txBody>
                  <a:tcPr anchor="ctr"/>
                </a:tc>
                <a:tc>
                  <a:txBody>
                    <a:bodyPr/>
                    <a:lstStyle/>
                    <a:p>
                      <a:pPr algn="ctr"/>
                      <a:r>
                        <a:rPr lang="en-US" sz="1400" b="0" i="0" u="none" strike="noStrike" cap="none" dirty="0">
                          <a:solidFill>
                            <a:srgbClr val="000000"/>
                          </a:solidFill>
                          <a:effectLst/>
                          <a:latin typeface="Arial"/>
                          <a:ea typeface="Arial"/>
                          <a:cs typeface="Arial"/>
                          <a:sym typeface="Arial"/>
                        </a:rPr>
                        <a:t>0.057792</a:t>
                      </a:r>
                      <a:endParaRPr lang="en-US" dirty="0"/>
                    </a:p>
                  </a:txBody>
                  <a:tcPr anchor="ctr"/>
                </a:tc>
                <a:extLst>
                  <a:ext uri="{0D108BD9-81ED-4DB2-BD59-A6C34878D82A}">
                    <a16:rowId xmlns:a16="http://schemas.microsoft.com/office/drawing/2014/main" xmlns="" val="1644981974"/>
                  </a:ext>
                </a:extLst>
              </a:tr>
            </a:tbl>
          </a:graphicData>
        </a:graphic>
      </p:graphicFrame>
    </p:spTree>
    <p:extLst>
      <p:ext uri="{BB962C8B-B14F-4D97-AF65-F5344CB8AC3E}">
        <p14:creationId xmlns:p14="http://schemas.microsoft.com/office/powerpoint/2010/main" val="2454881716"/>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sp>
        <p:nvSpPr>
          <p:cNvPr id="832" name="Google Shape;832;p76"/>
          <p:cNvSpPr txBox="1">
            <a:spLocks noGrp="1"/>
          </p:cNvSpPr>
          <p:nvPr>
            <p:ph type="title"/>
          </p:nvPr>
        </p:nvSpPr>
        <p:spPr>
          <a:xfrm>
            <a:off x="715100" y="1925850"/>
            <a:ext cx="7713900" cy="183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Experiment</a:t>
            </a:r>
            <a:endParaRPr/>
          </a:p>
        </p:txBody>
      </p:sp>
      <p:sp>
        <p:nvSpPr>
          <p:cNvPr id="833" name="Google Shape;833;p76"/>
          <p:cNvSpPr txBox="1">
            <a:spLocks noGrp="1"/>
          </p:cNvSpPr>
          <p:nvPr>
            <p:ph type="title" idx="2"/>
          </p:nvPr>
        </p:nvSpPr>
        <p:spPr>
          <a:xfrm>
            <a:off x="715100" y="701850"/>
            <a:ext cx="2035200" cy="107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06</a:t>
            </a:r>
            <a:endParaRPr/>
          </a:p>
        </p:txBody>
      </p:sp>
      <p:cxnSp>
        <p:nvCxnSpPr>
          <p:cNvPr id="834" name="Google Shape;834;p76"/>
          <p:cNvCxnSpPr/>
          <p:nvPr/>
        </p:nvCxnSpPr>
        <p:spPr>
          <a:xfrm>
            <a:off x="1866400" y="1180800"/>
            <a:ext cx="552600" cy="0"/>
          </a:xfrm>
          <a:prstGeom prst="straightConnector1">
            <a:avLst/>
          </a:prstGeom>
          <a:noFill/>
          <a:ln w="19050" cap="flat" cmpd="sng">
            <a:solidFill>
              <a:schemeClr val="dk1"/>
            </a:solidFill>
            <a:prstDash val="solid"/>
            <a:round/>
            <a:headEnd type="none" w="med" len="med"/>
            <a:tailEnd type="stealth" w="med" len="med"/>
          </a:ln>
        </p:spPr>
      </p:cxnSp>
      <p:sp>
        <p:nvSpPr>
          <p:cNvPr id="835" name="Google Shape;835;p76"/>
          <p:cNvSpPr/>
          <p:nvPr/>
        </p:nvSpPr>
        <p:spPr>
          <a:xfrm>
            <a:off x="7985200" y="4242500"/>
            <a:ext cx="443700" cy="3660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accent4"/>
                </a:solidFill>
              </a:rPr>
              <a:t>(AI)</a:t>
            </a:r>
            <a:endParaRPr sz="1200" b="1">
              <a:solidFill>
                <a:schemeClr val="accent4"/>
              </a:solidFill>
            </a:endParaRPr>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endParaRPr dirty="0"/>
          </a:p>
        </p:txBody>
      </p:sp>
      <p:sp>
        <p:nvSpPr>
          <p:cNvPr id="2" name="Google Shape;821;p74">
            <a:extLst>
              <a:ext uri="{FF2B5EF4-FFF2-40B4-BE49-F238E27FC236}">
                <a16:creationId xmlns:a16="http://schemas.microsoft.com/office/drawing/2014/main" xmlns="" id="{19670182-EDF8-1573-7B0C-DD742C7BCA16}"/>
              </a:ext>
            </a:extLst>
          </p:cNvPr>
          <p:cNvSpPr txBox="1">
            <a:spLocks noGrp="1"/>
          </p:cNvSpPr>
          <p:nvPr>
            <p:ph type="body" idx="1"/>
          </p:nvPr>
        </p:nvSpPr>
        <p:spPr>
          <a:xfrm>
            <a:off x="715050" y="1042987"/>
            <a:ext cx="7915241" cy="909104"/>
          </a:xfrm>
          <a:prstGeom prst="rect">
            <a:avLst/>
          </a:prstGeom>
        </p:spPr>
        <p:txBody>
          <a:bodyPr spcFirstLastPara="1" wrap="square" lIns="91425" tIns="91425" rIns="91425" bIns="91425" anchor="t" anchorCtr="0">
            <a:noAutofit/>
          </a:bodyPr>
          <a:lstStyle/>
          <a:p>
            <a:pPr lvl="0" indent="-333375">
              <a:buClr>
                <a:srgbClr val="3D4144"/>
              </a:buClr>
              <a:buSzPts val="1650"/>
              <a:buFont typeface="Roboto"/>
              <a:buChar char="-"/>
            </a:pPr>
            <a:r>
              <a:rPr lang="en-US" dirty="0"/>
              <a:t>Data is list of JDs.</a:t>
            </a:r>
          </a:p>
          <a:p>
            <a:pPr lvl="0" indent="-333375">
              <a:buClr>
                <a:srgbClr val="3D4144"/>
              </a:buClr>
              <a:buSzPts val="1650"/>
              <a:buFont typeface="Roboto"/>
              <a:buChar char="-"/>
            </a:pPr>
            <a:r>
              <a:rPr lang="en-US" dirty="0"/>
              <a:t>Define: token skill is one word, JD is sentences</a:t>
            </a:r>
          </a:p>
          <a:p>
            <a:pPr lvl="0" indent="-333375">
              <a:buClr>
                <a:srgbClr val="3D4144"/>
              </a:buClr>
              <a:buSzPts val="1650"/>
              <a:buFont typeface="Roboto"/>
              <a:buChar char="-"/>
            </a:pPr>
            <a:r>
              <a:rPr lang="en-US" dirty="0"/>
              <a:t>Our data is list of JDs.</a:t>
            </a:r>
          </a:p>
        </p:txBody>
      </p:sp>
      <p:sp>
        <p:nvSpPr>
          <p:cNvPr id="7" name="Google Shape;821;p74">
            <a:extLst>
              <a:ext uri="{FF2B5EF4-FFF2-40B4-BE49-F238E27FC236}">
                <a16:creationId xmlns:a16="http://schemas.microsoft.com/office/drawing/2014/main" xmlns="" id="{338464AD-87A9-BACE-DCA7-ADA651A029D7}"/>
              </a:ext>
            </a:extLst>
          </p:cNvPr>
          <p:cNvSpPr txBox="1">
            <a:spLocks/>
          </p:cNvSpPr>
          <p:nvPr/>
        </p:nvSpPr>
        <p:spPr>
          <a:xfrm>
            <a:off x="1495887" y="2040903"/>
            <a:ext cx="2449390" cy="25883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123825" indent="0">
              <a:buClr>
                <a:srgbClr val="3D4144"/>
              </a:buClr>
              <a:buSzPts val="1650"/>
              <a:buNone/>
            </a:pPr>
            <a:r>
              <a:rPr lang="en-US" dirty="0"/>
              <a:t>Sample one JD:</a:t>
            </a:r>
          </a:p>
          <a:p>
            <a:pPr marL="123825" indent="0">
              <a:buClr>
                <a:srgbClr val="3D4144"/>
              </a:buClr>
              <a:buSzPts val="1650"/>
              <a:buNone/>
            </a:pPr>
            <a:r>
              <a:rPr lang="en-US" dirty="0"/>
              <a:t>[</a:t>
            </a:r>
          </a:p>
          <a:p>
            <a:pPr marL="581025" lvl="1" indent="0">
              <a:buClr>
                <a:srgbClr val="3D4144"/>
              </a:buClr>
              <a:buSzPts val="1650"/>
              <a:buNone/>
            </a:pPr>
            <a:r>
              <a:rPr lang="en-US" dirty="0"/>
              <a:t>“Cloud”,</a:t>
            </a:r>
          </a:p>
          <a:p>
            <a:pPr marL="581025" lvl="1" indent="0">
              <a:buClr>
                <a:srgbClr val="3D4144"/>
              </a:buClr>
              <a:buSzPts val="1650"/>
              <a:buNone/>
            </a:pPr>
            <a:r>
              <a:rPr lang="en-US" dirty="0"/>
              <a:t>“Code Reviews”</a:t>
            </a:r>
          </a:p>
          <a:p>
            <a:pPr marL="581025" lvl="1" indent="0">
              <a:buClr>
                <a:srgbClr val="3D4144"/>
              </a:buClr>
              <a:buSzPts val="1650"/>
              <a:buNone/>
            </a:pPr>
            <a:r>
              <a:rPr lang="en-US" dirty="0"/>
              <a:t>“Debian”</a:t>
            </a:r>
          </a:p>
          <a:p>
            <a:pPr marL="581025" lvl="1" indent="0">
              <a:buClr>
                <a:srgbClr val="3D4144"/>
              </a:buClr>
              <a:buSzPts val="1650"/>
              <a:buNone/>
            </a:pPr>
            <a:r>
              <a:rPr lang="en-US" dirty="0"/>
              <a:t>…</a:t>
            </a:r>
          </a:p>
          <a:p>
            <a:pPr marL="123825" indent="0">
              <a:buClr>
                <a:srgbClr val="3D4144"/>
              </a:buClr>
              <a:buSzPts val="1650"/>
              <a:buNone/>
            </a:pPr>
            <a:r>
              <a:rPr lang="en-US" dirty="0"/>
              <a:t>]</a:t>
            </a:r>
          </a:p>
        </p:txBody>
      </p:sp>
      <p:sp>
        <p:nvSpPr>
          <p:cNvPr id="8" name="Google Shape;821;p74">
            <a:extLst>
              <a:ext uri="{FF2B5EF4-FFF2-40B4-BE49-F238E27FC236}">
                <a16:creationId xmlns:a16="http://schemas.microsoft.com/office/drawing/2014/main" xmlns="" id="{52343D09-422B-13B0-3762-4CC6C4FC659C}"/>
              </a:ext>
            </a:extLst>
          </p:cNvPr>
          <p:cNvSpPr txBox="1">
            <a:spLocks/>
          </p:cNvSpPr>
          <p:nvPr/>
        </p:nvSpPr>
        <p:spPr>
          <a:xfrm>
            <a:off x="4802454" y="2040903"/>
            <a:ext cx="2449390" cy="25883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123825" indent="0">
              <a:buClr>
                <a:srgbClr val="3D4144"/>
              </a:buClr>
              <a:buSzPts val="1650"/>
              <a:buNone/>
            </a:pPr>
            <a:r>
              <a:rPr lang="en-US" dirty="0"/>
              <a:t>Data format:</a:t>
            </a:r>
          </a:p>
          <a:p>
            <a:pPr marL="123825" indent="0">
              <a:buClr>
                <a:srgbClr val="3D4144"/>
              </a:buClr>
              <a:buSzPts val="1650"/>
              <a:buNone/>
            </a:pPr>
            <a:r>
              <a:rPr lang="en-US" dirty="0"/>
              <a:t>{</a:t>
            </a:r>
          </a:p>
          <a:p>
            <a:pPr marL="581025" lvl="1" indent="0">
              <a:buClr>
                <a:srgbClr val="3D4144"/>
              </a:buClr>
              <a:buSzPts val="1650"/>
              <a:buNone/>
            </a:pPr>
            <a:r>
              <a:rPr lang="en-US" dirty="0"/>
              <a:t>JD1,</a:t>
            </a:r>
          </a:p>
          <a:p>
            <a:pPr marL="581025" lvl="1" indent="0">
              <a:buClr>
                <a:srgbClr val="3D4144"/>
              </a:buClr>
              <a:buSzPts val="1650"/>
              <a:buNone/>
            </a:pPr>
            <a:r>
              <a:rPr lang="en-US" dirty="0"/>
              <a:t>JD2,</a:t>
            </a:r>
          </a:p>
          <a:p>
            <a:pPr marL="581025" lvl="1" indent="0">
              <a:buClr>
                <a:srgbClr val="3D4144"/>
              </a:buClr>
              <a:buSzPts val="1650"/>
              <a:buNone/>
            </a:pPr>
            <a:r>
              <a:rPr lang="en-US" dirty="0"/>
              <a:t>JD3,</a:t>
            </a:r>
          </a:p>
          <a:p>
            <a:pPr marL="581025" lvl="1" indent="0">
              <a:buClr>
                <a:srgbClr val="3D4144"/>
              </a:buClr>
              <a:buSzPts val="1650"/>
              <a:buNone/>
            </a:pPr>
            <a:r>
              <a:rPr lang="en-US" dirty="0"/>
              <a:t>…</a:t>
            </a:r>
          </a:p>
          <a:p>
            <a:pPr marL="123825" indent="0">
              <a:buClr>
                <a:srgbClr val="3D4144"/>
              </a:buClr>
              <a:buSzPts val="1650"/>
              <a:buNone/>
            </a:pPr>
            <a:r>
              <a:rPr lang="en-US" dirty="0"/>
              <a:t>}</a:t>
            </a:r>
          </a:p>
        </p:txBody>
      </p:sp>
    </p:spTree>
    <p:extLst>
      <p:ext uri="{BB962C8B-B14F-4D97-AF65-F5344CB8AC3E}">
        <p14:creationId xmlns:p14="http://schemas.microsoft.com/office/powerpoint/2010/main" val="893400760"/>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a:t>
            </a:r>
            <a:endParaRPr dirty="0"/>
          </a:p>
        </p:txBody>
      </p:sp>
      <p:sp>
        <p:nvSpPr>
          <p:cNvPr id="2" name="Google Shape;821;p74">
            <a:extLst>
              <a:ext uri="{FF2B5EF4-FFF2-40B4-BE49-F238E27FC236}">
                <a16:creationId xmlns:a16="http://schemas.microsoft.com/office/drawing/2014/main" xmlns="" id="{19670182-EDF8-1573-7B0C-DD742C7BCA16}"/>
              </a:ext>
            </a:extLst>
          </p:cNvPr>
          <p:cNvSpPr txBox="1">
            <a:spLocks noGrp="1"/>
          </p:cNvSpPr>
          <p:nvPr>
            <p:ph type="body" idx="1"/>
          </p:nvPr>
        </p:nvSpPr>
        <p:spPr>
          <a:xfrm>
            <a:off x="715050" y="1042987"/>
            <a:ext cx="7915241" cy="759180"/>
          </a:xfrm>
          <a:prstGeom prst="rect">
            <a:avLst/>
          </a:prstGeom>
        </p:spPr>
        <p:txBody>
          <a:bodyPr spcFirstLastPara="1" wrap="square" lIns="91425" tIns="91425" rIns="91425" bIns="91425" anchor="t" anchorCtr="0">
            <a:noAutofit/>
          </a:bodyPr>
          <a:lstStyle/>
          <a:p>
            <a:pPr lvl="0" indent="-333375">
              <a:buClr>
                <a:srgbClr val="3D4144"/>
              </a:buClr>
              <a:buSzPts val="1650"/>
              <a:buFont typeface="Roboto"/>
              <a:buChar char="-"/>
            </a:pPr>
            <a:r>
              <a:rPr lang="en-US" dirty="0"/>
              <a:t>Number of JDs: </a:t>
            </a:r>
            <a:r>
              <a:rPr lang="en-US" dirty="0" smtClean="0"/>
              <a:t>26681</a:t>
            </a:r>
          </a:p>
          <a:p>
            <a:pPr lvl="0" indent="-333375">
              <a:buClr>
                <a:srgbClr val="3D4144"/>
              </a:buClr>
              <a:buSzPts val="1650"/>
              <a:buFont typeface="Roboto"/>
              <a:buChar char="-"/>
            </a:pPr>
            <a:r>
              <a:rPr lang="en-US" dirty="0" smtClean="0"/>
              <a:t>Our goal:</a:t>
            </a:r>
          </a:p>
        </p:txBody>
      </p:sp>
      <p:sp>
        <p:nvSpPr>
          <p:cNvPr id="4" name="Google Shape;821;p74">
            <a:extLst>
              <a:ext uri="{FF2B5EF4-FFF2-40B4-BE49-F238E27FC236}">
                <a16:creationId xmlns:a16="http://schemas.microsoft.com/office/drawing/2014/main" xmlns="" id="{19670182-EDF8-1573-7B0C-DD742C7BCA16}"/>
              </a:ext>
            </a:extLst>
          </p:cNvPr>
          <p:cNvSpPr txBox="1">
            <a:spLocks/>
          </p:cNvSpPr>
          <p:nvPr/>
        </p:nvSpPr>
        <p:spPr>
          <a:xfrm>
            <a:off x="902968" y="2820001"/>
            <a:ext cx="1875750" cy="642290"/>
          </a:xfrm>
          <a:prstGeom prst="rect">
            <a:avLst/>
          </a:prstGeom>
          <a:ln/>
        </p:spPr>
        <p:style>
          <a:lnRef idx="1">
            <a:schemeClr val="accent1"/>
          </a:lnRef>
          <a:fillRef idx="2">
            <a:schemeClr val="accent1"/>
          </a:fillRef>
          <a:effectRef idx="1">
            <a:schemeClr val="accent1"/>
          </a:effectRef>
          <a:fontRef idx="minor">
            <a:schemeClr val="dk1"/>
          </a:fontRef>
        </p:style>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123825" indent="0" algn="ctr">
              <a:buClr>
                <a:srgbClr val="3D4144"/>
              </a:buClr>
              <a:buSzPts val="1650"/>
              <a:buNone/>
            </a:pPr>
            <a:r>
              <a:rPr lang="en-US" dirty="0" smtClean="0"/>
              <a:t>Skills</a:t>
            </a:r>
          </a:p>
          <a:p>
            <a:pPr marL="123825" indent="0" algn="ctr">
              <a:buClr>
                <a:srgbClr val="3D4144"/>
              </a:buClr>
              <a:buSzPts val="1650"/>
              <a:buNone/>
            </a:pPr>
            <a:r>
              <a:rPr lang="en-US" dirty="0" smtClean="0"/>
              <a:t>Example: HTML</a:t>
            </a:r>
          </a:p>
        </p:txBody>
      </p:sp>
      <p:sp>
        <p:nvSpPr>
          <p:cNvPr id="3" name="Rounded Rectangle 2"/>
          <p:cNvSpPr/>
          <p:nvPr/>
        </p:nvSpPr>
        <p:spPr>
          <a:xfrm>
            <a:off x="3693117" y="2368789"/>
            <a:ext cx="2361460" cy="1544714"/>
          </a:xfrm>
          <a:prstGeom prst="roundRect">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dk1"/>
                </a:solidFill>
                <a:latin typeface="Golos Text"/>
                <a:ea typeface="Golos Text"/>
                <a:cs typeface="Golos Text"/>
                <a:sym typeface="Golos Text"/>
              </a:rPr>
              <a:t>Word2Vec</a:t>
            </a:r>
          </a:p>
          <a:p>
            <a:pPr algn="ctr"/>
            <a:r>
              <a:rPr lang="en-US" dirty="0" err="1">
                <a:solidFill>
                  <a:schemeClr val="dk1"/>
                </a:solidFill>
                <a:latin typeface="Golos Text"/>
                <a:ea typeface="Golos Text"/>
                <a:cs typeface="Golos Text"/>
                <a:sym typeface="Golos Text"/>
              </a:rPr>
              <a:t>FastText</a:t>
            </a:r>
            <a:endParaRPr lang="en-US" dirty="0">
              <a:solidFill>
                <a:schemeClr val="dk1"/>
              </a:solidFill>
              <a:latin typeface="Golos Text"/>
              <a:ea typeface="Golos Text"/>
              <a:cs typeface="Golos Text"/>
              <a:sym typeface="Golos Text"/>
            </a:endParaRPr>
          </a:p>
        </p:txBody>
      </p:sp>
      <mc:AlternateContent xmlns:mc="http://schemas.openxmlformats.org/markup-compatibility/2006" xmlns:a14="http://schemas.microsoft.com/office/drawing/2010/main">
        <mc:Choice Requires="a14">
          <p:sp>
            <p:nvSpPr>
              <p:cNvPr id="8" name="Google Shape;821;p74">
                <a:extLst>
                  <a:ext uri="{FF2B5EF4-FFF2-40B4-BE49-F238E27FC236}">
                    <a16:creationId xmlns:a16="http://schemas.microsoft.com/office/drawing/2014/main" xmlns="" id="{19670182-EDF8-1573-7B0C-DD742C7BCA16}"/>
                  </a:ext>
                </a:extLst>
              </p:cNvPr>
              <p:cNvSpPr txBox="1">
                <a:spLocks/>
              </p:cNvSpPr>
              <p:nvPr/>
            </p:nvSpPr>
            <p:spPr>
              <a:xfrm>
                <a:off x="6673450" y="2265145"/>
                <a:ext cx="1360845" cy="164236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123825" indent="0">
                  <a:buClr>
                    <a:srgbClr val="3D4144"/>
                  </a:buClr>
                  <a:buSzPts val="1650"/>
                  <a:buNone/>
                </a:pPr>
                <a14:m>
                  <m:oMathPara xmlns:m="http://schemas.openxmlformats.org/officeDocument/2006/math">
                    <m:oMathParaPr>
                      <m:jc m:val="center"/>
                    </m:oMathParaPr>
                    <m:oMath xmlns:m="http://schemas.openxmlformats.org/officeDocument/2006/math">
                      <m:d>
                        <m:dPr>
                          <m:begChr m:val="["/>
                          <m:endChr m:val="]"/>
                          <m:ctrlPr>
                            <a:rPr lang="en-US" i="1" smtClean="0">
                              <a:latin typeface="Cambria Math"/>
                            </a:rPr>
                          </m:ctrlPr>
                        </m:dPr>
                        <m:e>
                          <m:m>
                            <m:mPr>
                              <m:mcs>
                                <m:mc>
                                  <m:mcPr>
                                    <m:count m:val="1"/>
                                    <m:mcJc m:val="center"/>
                                  </m:mcPr>
                                </m:mc>
                              </m:mcs>
                              <m:ctrlPr>
                                <a:rPr lang="en-US" i="1" smtClean="0">
                                  <a:latin typeface="Cambria Math"/>
                                </a:rPr>
                              </m:ctrlPr>
                            </m:mPr>
                            <m:mr>
                              <m:e>
                                <m:sSub>
                                  <m:sSubPr>
                                    <m:ctrlPr>
                                      <a:rPr lang="en-US" i="1" smtClean="0">
                                        <a:latin typeface="Cambria Math"/>
                                      </a:rPr>
                                    </m:ctrlPr>
                                  </m:sSubPr>
                                  <m:e>
                                    <m:r>
                                      <a:rPr lang="en-US" b="0" i="1" smtClean="0">
                                        <a:latin typeface="Cambria Math"/>
                                      </a:rPr>
                                      <m:t>𝑥</m:t>
                                    </m:r>
                                  </m:e>
                                  <m:sub>
                                    <m:r>
                                      <a:rPr lang="en-US" b="0" i="1" smtClean="0">
                                        <a:latin typeface="Cambria Math"/>
                                      </a:rPr>
                                      <m:t>1</m:t>
                                    </m:r>
                                  </m:sub>
                                </m:sSub>
                              </m:e>
                            </m:mr>
                            <m:mr>
                              <m:e>
                                <m:m>
                                  <m:mPr>
                                    <m:mcs>
                                      <m:mc>
                                        <m:mcPr>
                                          <m:count m:val="1"/>
                                          <m:mcJc m:val="center"/>
                                        </m:mcPr>
                                      </m:mc>
                                    </m:mcs>
                                    <m:ctrlPr>
                                      <a:rPr lang="en-US" i="1" smtClean="0">
                                        <a:latin typeface="Cambria Math"/>
                                      </a:rPr>
                                    </m:ctrlPr>
                                  </m:mPr>
                                  <m:mr>
                                    <m:e>
                                      <m:sSub>
                                        <m:sSubPr>
                                          <m:ctrlPr>
                                            <a:rPr lang="en-US" i="1">
                                              <a:latin typeface="Cambria Math"/>
                                            </a:rPr>
                                          </m:ctrlPr>
                                        </m:sSubPr>
                                        <m:e>
                                          <m:r>
                                            <a:rPr lang="en-US" i="1">
                                              <a:latin typeface="Cambria Math"/>
                                            </a:rPr>
                                            <m:t>𝑥</m:t>
                                          </m:r>
                                        </m:e>
                                        <m:sub>
                                          <m:r>
                                            <a:rPr lang="en-US" b="0" i="1" smtClean="0">
                                              <a:latin typeface="Cambria Math"/>
                                            </a:rPr>
                                            <m:t>2</m:t>
                                          </m:r>
                                        </m:sub>
                                      </m:sSub>
                                    </m:e>
                                  </m:mr>
                                  <m:mr>
                                    <m:e>
                                      <m:m>
                                        <m:mPr>
                                          <m:mcs>
                                            <m:mc>
                                              <m:mcPr>
                                                <m:count m:val="1"/>
                                                <m:mcJc m:val="center"/>
                                              </m:mcPr>
                                            </m:mc>
                                          </m:mcs>
                                          <m:ctrlPr>
                                            <a:rPr lang="en-US" i="1" smtClean="0">
                                              <a:latin typeface="Cambria Math"/>
                                            </a:rPr>
                                          </m:ctrlPr>
                                        </m:mPr>
                                        <m:mr>
                                          <m:e>
                                            <m:sSub>
                                              <m:sSubPr>
                                                <m:ctrlPr>
                                                  <a:rPr lang="en-US" i="1">
                                                    <a:latin typeface="Cambria Math"/>
                                                  </a:rPr>
                                                </m:ctrlPr>
                                              </m:sSubPr>
                                              <m:e>
                                                <m:r>
                                                  <a:rPr lang="en-US" i="1">
                                                    <a:latin typeface="Cambria Math"/>
                                                  </a:rPr>
                                                  <m:t>𝑥</m:t>
                                                </m:r>
                                              </m:e>
                                              <m:sub>
                                                <m:r>
                                                  <a:rPr lang="en-US" b="0" i="1" smtClean="0">
                                                    <a:latin typeface="Cambria Math"/>
                                                  </a:rPr>
                                                  <m:t>3</m:t>
                                                </m:r>
                                              </m:sub>
                                            </m:sSub>
                                          </m:e>
                                        </m:mr>
                                        <m:mr>
                                          <m:e>
                                            <m:sSub>
                                              <m:sSubPr>
                                                <m:ctrlPr>
                                                  <a:rPr lang="en-US" i="1">
                                                    <a:latin typeface="Cambria Math"/>
                                                  </a:rPr>
                                                </m:ctrlPr>
                                              </m:sSubPr>
                                              <m:e>
                                                <m:r>
                                                  <a:rPr lang="en-US" i="1">
                                                    <a:latin typeface="Cambria Math"/>
                                                  </a:rPr>
                                                  <m:t>𝑥</m:t>
                                                </m:r>
                                              </m:e>
                                              <m:sub>
                                                <m:r>
                                                  <a:rPr lang="en-US" b="0" i="1" smtClean="0">
                                                    <a:latin typeface="Cambria Math"/>
                                                  </a:rPr>
                                                  <m:t>4</m:t>
                                                </m:r>
                                              </m:sub>
                                            </m:sSub>
                                          </m:e>
                                        </m:mr>
                                        <m:mr>
                                          <m:e>
                                            <m:r>
                                              <a:rPr lang="en-US" b="0" i="1" smtClean="0">
                                                <a:latin typeface="Cambria Math"/>
                                              </a:rPr>
                                              <m:t>…</m:t>
                                            </m:r>
                                          </m:e>
                                        </m:mr>
                                      </m:m>
                                    </m:e>
                                  </m:mr>
                                  <m:mr>
                                    <m:e>
                                      <m:sSub>
                                        <m:sSubPr>
                                          <m:ctrlPr>
                                            <a:rPr lang="en-US" i="1">
                                              <a:latin typeface="Cambria Math"/>
                                            </a:rPr>
                                          </m:ctrlPr>
                                        </m:sSubPr>
                                        <m:e>
                                          <m:r>
                                            <a:rPr lang="en-US" i="1">
                                              <a:latin typeface="Cambria Math"/>
                                            </a:rPr>
                                            <m:t>𝑥</m:t>
                                          </m:r>
                                        </m:e>
                                        <m:sub>
                                          <m:r>
                                            <a:rPr lang="en-US" b="0" i="1" smtClean="0">
                                              <a:latin typeface="Cambria Math"/>
                                            </a:rPr>
                                            <m:t>𝑛</m:t>
                                          </m:r>
                                          <m:r>
                                            <a:rPr lang="en-US" b="0" i="1" smtClean="0">
                                              <a:latin typeface="Cambria Math"/>
                                            </a:rPr>
                                            <m:t>−1</m:t>
                                          </m:r>
                                        </m:sub>
                                      </m:sSub>
                                    </m:e>
                                  </m:mr>
                                </m:m>
                              </m:e>
                            </m:mr>
                            <m:mr>
                              <m:e>
                                <m:sSub>
                                  <m:sSubPr>
                                    <m:ctrlPr>
                                      <a:rPr lang="en-US" i="1" smtClean="0">
                                        <a:latin typeface="Cambria Math"/>
                                      </a:rPr>
                                    </m:ctrlPr>
                                  </m:sSubPr>
                                  <m:e>
                                    <m:r>
                                      <a:rPr lang="en-US" i="1">
                                        <a:latin typeface="Cambria Math"/>
                                      </a:rPr>
                                      <m:t>𝑥</m:t>
                                    </m:r>
                                  </m:e>
                                  <m:sub>
                                    <m:r>
                                      <a:rPr lang="en-US" b="0" i="1" smtClean="0">
                                        <a:latin typeface="Cambria Math"/>
                                      </a:rPr>
                                      <m:t>𝑛</m:t>
                                    </m:r>
                                  </m:sub>
                                </m:sSub>
                              </m:e>
                            </m:mr>
                          </m:m>
                        </m:e>
                      </m:d>
                    </m:oMath>
                  </m:oMathPara>
                </a14:m>
                <a:endParaRPr lang="en-US" dirty="0" smtClean="0"/>
              </a:p>
            </p:txBody>
          </p:sp>
        </mc:Choice>
        <mc:Fallback xmlns="">
          <p:sp>
            <p:nvSpPr>
              <p:cNvPr id="8" name="Google Shape;821;p74">
                <a:extLst>
                  <a:ext uri="{FF2B5EF4-FFF2-40B4-BE49-F238E27FC236}">
                    <a16:creationId xmlns="" xmlns:a16="http://schemas.microsoft.com/office/drawing/2014/main" id="{19670182-EDF8-1573-7B0C-DD742C7BCA16}"/>
                  </a:ext>
                </a:extLst>
              </p:cNvPr>
              <p:cNvSpPr txBox="1">
                <a:spLocks noRot="1" noChangeAspect="1" noMove="1" noResize="1" noEditPoints="1" noAdjustHandles="1" noChangeArrowheads="1" noChangeShapeType="1" noTextEdit="1"/>
              </p:cNvSpPr>
              <p:nvPr/>
            </p:nvSpPr>
            <p:spPr>
              <a:xfrm>
                <a:off x="6673450" y="2265145"/>
                <a:ext cx="1360845" cy="1642369"/>
              </a:xfrm>
              <a:prstGeom prst="rect">
                <a:avLst/>
              </a:prstGeom>
              <a:blipFill rotWithShape="1">
                <a:blip r:embed="rId3"/>
                <a:stretch>
                  <a:fillRect/>
                </a:stretch>
              </a:blipFill>
              <a:ln>
                <a:noFill/>
              </a:ln>
            </p:spPr>
            <p:txBody>
              <a:bodyPr/>
              <a:lstStyle/>
              <a:p>
                <a:r>
                  <a:rPr lang="en-US">
                    <a:noFill/>
                  </a:rPr>
                  <a:t> </a:t>
                </a:r>
              </a:p>
            </p:txBody>
          </p:sp>
        </mc:Fallback>
      </mc:AlternateContent>
      <p:cxnSp>
        <p:nvCxnSpPr>
          <p:cNvPr id="9" name="Straight Arrow Connector 8"/>
          <p:cNvCxnSpPr>
            <a:stCxn id="4" idx="3"/>
            <a:endCxn id="3" idx="1"/>
          </p:cNvCxnSpPr>
          <p:nvPr/>
        </p:nvCxnSpPr>
        <p:spPr>
          <a:xfrm>
            <a:off x="2778718" y="3141146"/>
            <a:ext cx="914399"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3" idx="3"/>
          </p:cNvCxnSpPr>
          <p:nvPr/>
        </p:nvCxnSpPr>
        <p:spPr>
          <a:xfrm>
            <a:off x="6054577" y="3141146"/>
            <a:ext cx="1020926"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89491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5"/>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Word-based</a:t>
            </a:r>
            <a:endParaRPr sz="3000"/>
          </a:p>
        </p:txBody>
      </p:sp>
      <p:sp>
        <p:nvSpPr>
          <p:cNvPr id="243" name="Google Shape;243;p25"/>
          <p:cNvSpPr txBox="1">
            <a:spLocks noGrp="1"/>
          </p:cNvSpPr>
          <p:nvPr>
            <p:ph type="body" idx="4294967295"/>
          </p:nvPr>
        </p:nvSpPr>
        <p:spPr>
          <a:xfrm>
            <a:off x="603275" y="1079025"/>
            <a:ext cx="1320000" cy="386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the:1</a:t>
            </a:r>
            <a:endParaRPr/>
          </a:p>
          <a:p>
            <a:pPr marL="0" lvl="0" indent="0" algn="l" rtl="0">
              <a:spcBef>
                <a:spcPts val="0"/>
              </a:spcBef>
              <a:spcAft>
                <a:spcPts val="0"/>
              </a:spcAft>
              <a:buNone/>
            </a:pPr>
            <a:r>
              <a:rPr lang="en"/>
              <a:t>of : 2</a:t>
            </a:r>
            <a:endParaRPr/>
          </a:p>
          <a:p>
            <a:pPr marL="0" lvl="0" indent="0" algn="l" rtl="0">
              <a:spcBef>
                <a:spcPts val="0"/>
              </a:spcBef>
              <a:spcAft>
                <a:spcPts val="0"/>
              </a:spcAft>
              <a:buNone/>
            </a:pPr>
            <a:r>
              <a:rPr lang="en"/>
              <a:t>and: 3</a:t>
            </a:r>
            <a:endParaRPr/>
          </a:p>
          <a:p>
            <a:pPr marL="0" lvl="0" indent="0" algn="l" rtl="0">
              <a:spcBef>
                <a:spcPts val="0"/>
              </a:spcBef>
              <a:spcAft>
                <a:spcPts val="0"/>
              </a:spcAft>
              <a:buNone/>
            </a:pPr>
            <a:r>
              <a:rPr lang="en"/>
              <a:t>to: 4</a:t>
            </a:r>
            <a:endParaRPr/>
          </a:p>
          <a:p>
            <a:pPr marL="0" lvl="0" indent="0" algn="l" rtl="0">
              <a:spcBef>
                <a:spcPts val="0"/>
              </a:spcBef>
              <a:spcAft>
                <a:spcPts val="0"/>
              </a:spcAft>
              <a:buNone/>
            </a:pPr>
            <a:r>
              <a:rPr lang="en"/>
              <a:t>in: 5</a:t>
            </a:r>
            <a:endParaRPr/>
          </a:p>
          <a:p>
            <a:pPr marL="0" lvl="0" indent="0" algn="l" rtl="0">
              <a:spcBef>
                <a:spcPts val="0"/>
              </a:spcBef>
              <a:spcAft>
                <a:spcPts val="0"/>
              </a:spcAft>
              <a:buNone/>
            </a:pPr>
            <a:r>
              <a:rPr lang="en"/>
              <a:t>was: 6</a:t>
            </a:r>
            <a:endParaRPr/>
          </a:p>
          <a:p>
            <a:pPr marL="0" lvl="0" indent="0" algn="l" rtl="0">
              <a:spcBef>
                <a:spcPts val="0"/>
              </a:spcBef>
              <a:spcAft>
                <a:spcPts val="0"/>
              </a:spcAft>
              <a:buNone/>
            </a:pPr>
            <a:r>
              <a:rPr lang="en"/>
              <a:t>the: 7</a:t>
            </a:r>
            <a:endParaRPr/>
          </a:p>
          <a:p>
            <a:pPr marL="0" lvl="0" indent="0" algn="l" rtl="0">
              <a:spcBef>
                <a:spcPts val="0"/>
              </a:spcBef>
              <a:spcAft>
                <a:spcPts val="0"/>
              </a:spcAft>
              <a:buNone/>
            </a:pPr>
            <a:r>
              <a:rPr lang="en"/>
              <a:t>is: 8</a:t>
            </a:r>
            <a:endParaRPr/>
          </a:p>
          <a:p>
            <a:pPr marL="0" lvl="0" indent="0" algn="l" rtl="0">
              <a:spcBef>
                <a:spcPts val="0"/>
              </a:spcBef>
              <a:spcAft>
                <a:spcPts val="0"/>
              </a:spcAft>
              <a:buNone/>
            </a:pPr>
            <a:r>
              <a:rPr lang="en"/>
              <a:t>for: 9</a:t>
            </a:r>
            <a:endParaRPr/>
          </a:p>
          <a:p>
            <a:pPr marL="0" lvl="0" indent="0" algn="l" rtl="0">
              <a:spcBef>
                <a:spcPts val="0"/>
              </a:spcBef>
              <a:spcAft>
                <a:spcPts val="0"/>
              </a:spcAft>
              <a:buNone/>
            </a:pPr>
            <a:r>
              <a:rPr lang="en"/>
              <a:t>as : 10</a:t>
            </a:r>
            <a:endParaRPr/>
          </a:p>
          <a:p>
            <a:pPr marL="0" lvl="0" indent="0" algn="l" rtl="0">
              <a:spcBef>
                <a:spcPts val="0"/>
              </a:spcBef>
              <a:spcAft>
                <a:spcPts val="0"/>
              </a:spcAft>
              <a:buNone/>
            </a:pPr>
            <a:r>
              <a:rPr lang="en"/>
              <a:t>on: 11</a:t>
            </a:r>
            <a:endParaRPr/>
          </a:p>
          <a:p>
            <a:pPr marL="0" lvl="0" indent="0" algn="l" rtl="0">
              <a:spcBef>
                <a:spcPts val="0"/>
              </a:spcBef>
              <a:spcAft>
                <a:spcPts val="0"/>
              </a:spcAft>
              <a:buNone/>
            </a:pPr>
            <a:r>
              <a:rPr lang="en"/>
              <a:t>with: 12</a:t>
            </a:r>
            <a:endParaRPr/>
          </a:p>
          <a:p>
            <a:pPr marL="0" lvl="0" indent="0" algn="l" rtl="0">
              <a:spcBef>
                <a:spcPts val="0"/>
              </a:spcBef>
              <a:spcAft>
                <a:spcPts val="0"/>
              </a:spcAft>
              <a:buNone/>
            </a:pPr>
            <a:r>
              <a:rPr lang="en"/>
              <a:t>that: 13</a:t>
            </a:r>
            <a:endParaRPr/>
          </a:p>
          <a:p>
            <a:pPr marL="0" lvl="0" indent="0" algn="l" rtl="0">
              <a:spcBef>
                <a:spcPts val="0"/>
              </a:spcBef>
              <a:spcAft>
                <a:spcPts val="0"/>
              </a:spcAft>
              <a:buNone/>
            </a:pPr>
            <a:r>
              <a:rPr lang="en"/>
              <a:t>…</a:t>
            </a:r>
            <a:endParaRPr/>
          </a:p>
          <a:p>
            <a:pPr marL="0" lvl="0" indent="0" algn="l" rtl="0">
              <a:spcBef>
                <a:spcPts val="0"/>
              </a:spcBef>
              <a:spcAft>
                <a:spcPts val="0"/>
              </a:spcAft>
              <a:buNone/>
            </a:pPr>
            <a:r>
              <a:rPr lang="en"/>
              <a:t>hug: 10.0000</a:t>
            </a:r>
            <a:endParaRPr/>
          </a:p>
        </p:txBody>
      </p:sp>
      <p:graphicFrame>
        <p:nvGraphicFramePr>
          <p:cNvPr id="244" name="Google Shape;244;p25"/>
          <p:cNvGraphicFramePr/>
          <p:nvPr/>
        </p:nvGraphicFramePr>
        <p:xfrm>
          <a:off x="2088200" y="1631863"/>
          <a:ext cx="6469750" cy="396210"/>
        </p:xfrm>
        <a:graphic>
          <a:graphicData uri="http://schemas.openxmlformats.org/drawingml/2006/table">
            <a:tbl>
              <a:tblPr>
                <a:noFill/>
                <a:tableStyleId>{7D9A748A-5EDF-47A2-A65E-5F4390420DF3}</a:tableStyleId>
              </a:tblPr>
              <a:tblGrid>
                <a:gridCol w="1293950">
                  <a:extLst>
                    <a:ext uri="{9D8B030D-6E8A-4147-A177-3AD203B41FA5}">
                      <a16:colId xmlns:a16="http://schemas.microsoft.com/office/drawing/2014/main" xmlns="" val="20000"/>
                    </a:ext>
                  </a:extLst>
                </a:gridCol>
                <a:gridCol w="1293950">
                  <a:extLst>
                    <a:ext uri="{9D8B030D-6E8A-4147-A177-3AD203B41FA5}">
                      <a16:colId xmlns:a16="http://schemas.microsoft.com/office/drawing/2014/main" xmlns="" val="20001"/>
                    </a:ext>
                  </a:extLst>
                </a:gridCol>
                <a:gridCol w="1293950">
                  <a:extLst>
                    <a:ext uri="{9D8B030D-6E8A-4147-A177-3AD203B41FA5}">
                      <a16:colId xmlns:a16="http://schemas.microsoft.com/office/drawing/2014/main" xmlns="" val="20002"/>
                    </a:ext>
                  </a:extLst>
                </a:gridCol>
                <a:gridCol w="1293950">
                  <a:extLst>
                    <a:ext uri="{9D8B030D-6E8A-4147-A177-3AD203B41FA5}">
                      <a16:colId xmlns:a16="http://schemas.microsoft.com/office/drawing/2014/main" xmlns="" val="20003"/>
                    </a:ext>
                  </a:extLst>
                </a:gridCol>
                <a:gridCol w="1293950">
                  <a:extLst>
                    <a:ext uri="{9D8B030D-6E8A-4147-A177-3AD203B41FA5}">
                      <a16:colId xmlns:a16="http://schemas.microsoft.com/office/drawing/2014/main" xmlns="" val="20004"/>
                    </a:ext>
                  </a:extLst>
                </a:gridCol>
              </a:tblGrid>
              <a:tr h="341875">
                <a:tc>
                  <a:txBody>
                    <a:bodyPr/>
                    <a:lstStyle/>
                    <a:p>
                      <a:pPr marL="0" lvl="0" indent="0" algn="ctr" rtl="0">
                        <a:spcBef>
                          <a:spcPts val="0"/>
                        </a:spcBef>
                        <a:spcAft>
                          <a:spcPts val="0"/>
                        </a:spcAft>
                        <a:buNone/>
                      </a:pPr>
                      <a:r>
                        <a:rPr lang="en"/>
                        <a:t>Let’s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gonna</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play</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game</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FPS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sp>
        <p:nvSpPr>
          <p:cNvPr id="245" name="Google Shape;245;p25"/>
          <p:cNvSpPr/>
          <p:nvPr/>
        </p:nvSpPr>
        <p:spPr>
          <a:xfrm>
            <a:off x="2256800" y="2616663"/>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250</a:t>
            </a:r>
            <a:endParaRPr>
              <a:latin typeface="Golos Text"/>
              <a:ea typeface="Golos Text"/>
              <a:cs typeface="Golos Text"/>
              <a:sym typeface="Golos Text"/>
            </a:endParaRPr>
          </a:p>
        </p:txBody>
      </p:sp>
      <p:sp>
        <p:nvSpPr>
          <p:cNvPr id="246" name="Google Shape;246;p25"/>
          <p:cNvSpPr/>
          <p:nvPr/>
        </p:nvSpPr>
        <p:spPr>
          <a:xfrm>
            <a:off x="4843225" y="2625663"/>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731</a:t>
            </a:r>
            <a:endParaRPr>
              <a:latin typeface="Golos Text"/>
              <a:ea typeface="Golos Text"/>
              <a:cs typeface="Golos Text"/>
              <a:sym typeface="Golos Text"/>
            </a:endParaRPr>
          </a:p>
        </p:txBody>
      </p:sp>
      <p:sp>
        <p:nvSpPr>
          <p:cNvPr id="247" name="Google Shape;247;p25"/>
          <p:cNvSpPr/>
          <p:nvPr/>
        </p:nvSpPr>
        <p:spPr>
          <a:xfrm>
            <a:off x="6205725" y="2629513"/>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1024</a:t>
            </a:r>
            <a:endParaRPr>
              <a:latin typeface="Golos Text"/>
              <a:ea typeface="Golos Text"/>
              <a:cs typeface="Golos Text"/>
              <a:sym typeface="Golos Text"/>
            </a:endParaRPr>
          </a:p>
        </p:txBody>
      </p:sp>
      <p:cxnSp>
        <p:nvCxnSpPr>
          <p:cNvPr id="248" name="Google Shape;248;p25"/>
          <p:cNvCxnSpPr>
            <a:endCxn id="245" idx="0"/>
          </p:cNvCxnSpPr>
          <p:nvPr/>
        </p:nvCxnSpPr>
        <p:spPr>
          <a:xfrm>
            <a:off x="2736650" y="2028063"/>
            <a:ext cx="0" cy="588600"/>
          </a:xfrm>
          <a:prstGeom prst="straightConnector1">
            <a:avLst/>
          </a:prstGeom>
          <a:noFill/>
          <a:ln w="9525" cap="flat" cmpd="sng">
            <a:solidFill>
              <a:schemeClr val="dk2"/>
            </a:solidFill>
            <a:prstDash val="solid"/>
            <a:round/>
            <a:headEnd type="none" w="med" len="med"/>
            <a:tailEnd type="triangle" w="med" len="med"/>
          </a:ln>
        </p:spPr>
      </p:cxnSp>
      <p:cxnSp>
        <p:nvCxnSpPr>
          <p:cNvPr id="249" name="Google Shape;249;p25"/>
          <p:cNvCxnSpPr>
            <a:endCxn id="246" idx="0"/>
          </p:cNvCxnSpPr>
          <p:nvPr/>
        </p:nvCxnSpPr>
        <p:spPr>
          <a:xfrm>
            <a:off x="5320075" y="2028063"/>
            <a:ext cx="3000" cy="597600"/>
          </a:xfrm>
          <a:prstGeom prst="straightConnector1">
            <a:avLst/>
          </a:prstGeom>
          <a:noFill/>
          <a:ln w="9525" cap="flat" cmpd="sng">
            <a:solidFill>
              <a:schemeClr val="dk2"/>
            </a:solidFill>
            <a:prstDash val="solid"/>
            <a:round/>
            <a:headEnd type="none" w="med" len="med"/>
            <a:tailEnd type="triangle" w="med" len="med"/>
          </a:ln>
        </p:spPr>
      </p:cxnSp>
      <p:cxnSp>
        <p:nvCxnSpPr>
          <p:cNvPr id="250" name="Google Shape;250;p25"/>
          <p:cNvCxnSpPr>
            <a:endCxn id="247" idx="0"/>
          </p:cNvCxnSpPr>
          <p:nvPr/>
        </p:nvCxnSpPr>
        <p:spPr>
          <a:xfrm>
            <a:off x="6678075" y="2028013"/>
            <a:ext cx="7500" cy="601500"/>
          </a:xfrm>
          <a:prstGeom prst="straightConnector1">
            <a:avLst/>
          </a:prstGeom>
          <a:noFill/>
          <a:ln w="9525" cap="flat" cmpd="sng">
            <a:solidFill>
              <a:schemeClr val="dk2"/>
            </a:solidFill>
            <a:prstDash val="solid"/>
            <a:round/>
            <a:headEnd type="none" w="med" len="med"/>
            <a:tailEnd type="triangle" w="med" len="med"/>
          </a:ln>
        </p:spPr>
      </p:cxnSp>
      <p:sp>
        <p:nvSpPr>
          <p:cNvPr id="251" name="Google Shape;251;p25"/>
          <p:cNvSpPr/>
          <p:nvPr/>
        </p:nvSpPr>
        <p:spPr>
          <a:xfrm>
            <a:off x="3550013" y="2616663"/>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UNK</a:t>
            </a:r>
            <a:endParaRPr>
              <a:latin typeface="Golos Text"/>
              <a:ea typeface="Golos Text"/>
              <a:cs typeface="Golos Text"/>
              <a:sym typeface="Golos Text"/>
            </a:endParaRPr>
          </a:p>
        </p:txBody>
      </p:sp>
      <p:cxnSp>
        <p:nvCxnSpPr>
          <p:cNvPr id="252" name="Google Shape;252;p25"/>
          <p:cNvCxnSpPr>
            <a:endCxn id="251" idx="0"/>
          </p:cNvCxnSpPr>
          <p:nvPr/>
        </p:nvCxnSpPr>
        <p:spPr>
          <a:xfrm>
            <a:off x="4029863" y="2028063"/>
            <a:ext cx="0" cy="588600"/>
          </a:xfrm>
          <a:prstGeom prst="straightConnector1">
            <a:avLst/>
          </a:prstGeom>
          <a:noFill/>
          <a:ln w="9525" cap="flat" cmpd="sng">
            <a:solidFill>
              <a:schemeClr val="dk2"/>
            </a:solidFill>
            <a:prstDash val="solid"/>
            <a:round/>
            <a:headEnd type="none" w="med" len="med"/>
            <a:tailEnd type="triangle" w="med" len="med"/>
          </a:ln>
        </p:spPr>
      </p:cxnSp>
      <p:sp>
        <p:nvSpPr>
          <p:cNvPr id="253" name="Google Shape;253;p25"/>
          <p:cNvSpPr/>
          <p:nvPr/>
        </p:nvSpPr>
        <p:spPr>
          <a:xfrm>
            <a:off x="7429638" y="2616663"/>
            <a:ext cx="959700" cy="51600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los Text"/>
                <a:ea typeface="Golos Text"/>
                <a:cs typeface="Golos Text"/>
                <a:sym typeface="Golos Text"/>
              </a:rPr>
              <a:t>UNK</a:t>
            </a:r>
            <a:endParaRPr>
              <a:latin typeface="Golos Text"/>
              <a:ea typeface="Golos Text"/>
              <a:cs typeface="Golos Text"/>
              <a:sym typeface="Golos Text"/>
            </a:endParaRPr>
          </a:p>
        </p:txBody>
      </p:sp>
      <p:cxnSp>
        <p:nvCxnSpPr>
          <p:cNvPr id="254" name="Google Shape;254;p25"/>
          <p:cNvCxnSpPr>
            <a:endCxn id="253" idx="0"/>
          </p:cNvCxnSpPr>
          <p:nvPr/>
        </p:nvCxnSpPr>
        <p:spPr>
          <a:xfrm>
            <a:off x="7909488" y="2028063"/>
            <a:ext cx="0" cy="588600"/>
          </a:xfrm>
          <a:prstGeom prst="straightConnector1">
            <a:avLst/>
          </a:prstGeom>
          <a:noFill/>
          <a:ln w="9525" cap="flat" cmpd="sng">
            <a:solidFill>
              <a:schemeClr val="dk2"/>
            </a:solidFill>
            <a:prstDash val="solid"/>
            <a:round/>
            <a:headEnd type="none" w="med" len="med"/>
            <a:tailEnd type="triangle" w="med" len="med"/>
          </a:ln>
        </p:spPr>
      </p:cxnSp>
      <p:cxnSp>
        <p:nvCxnSpPr>
          <p:cNvPr id="255" name="Google Shape;255;p25"/>
          <p:cNvCxnSpPr>
            <a:stCxn id="251" idx="2"/>
            <a:endCxn id="256" idx="1"/>
          </p:cNvCxnSpPr>
          <p:nvPr/>
        </p:nvCxnSpPr>
        <p:spPr>
          <a:xfrm>
            <a:off x="4029863" y="3132663"/>
            <a:ext cx="1115100" cy="1018200"/>
          </a:xfrm>
          <a:prstGeom prst="straightConnector1">
            <a:avLst/>
          </a:prstGeom>
          <a:noFill/>
          <a:ln w="9525" cap="flat" cmpd="sng">
            <a:solidFill>
              <a:schemeClr val="dk2"/>
            </a:solidFill>
            <a:prstDash val="solid"/>
            <a:round/>
            <a:headEnd type="none" w="med" len="med"/>
            <a:tailEnd type="triangle" w="med" len="med"/>
          </a:ln>
        </p:spPr>
      </p:cxnSp>
      <p:sp>
        <p:nvSpPr>
          <p:cNvPr id="256" name="Google Shape;256;p25"/>
          <p:cNvSpPr txBox="1">
            <a:spLocks noGrp="1"/>
          </p:cNvSpPr>
          <p:nvPr>
            <p:ph type="body" idx="4294967295"/>
          </p:nvPr>
        </p:nvSpPr>
        <p:spPr>
          <a:xfrm>
            <a:off x="5145075" y="3914388"/>
            <a:ext cx="1863000" cy="47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Same presentation</a:t>
            </a:r>
            <a:endParaRPr/>
          </a:p>
        </p:txBody>
      </p:sp>
      <p:cxnSp>
        <p:nvCxnSpPr>
          <p:cNvPr id="257" name="Google Shape;257;p25"/>
          <p:cNvCxnSpPr>
            <a:stCxn id="253" idx="2"/>
            <a:endCxn id="256" idx="3"/>
          </p:cNvCxnSpPr>
          <p:nvPr/>
        </p:nvCxnSpPr>
        <p:spPr>
          <a:xfrm flipH="1">
            <a:off x="7007988" y="3132663"/>
            <a:ext cx="901500" cy="10182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Data Processing</a:t>
            </a:r>
            <a:endParaRPr dirty="0"/>
          </a:p>
        </p:txBody>
      </p:sp>
      <p:sp>
        <p:nvSpPr>
          <p:cNvPr id="2" name="Google Shape;821;p74">
            <a:extLst>
              <a:ext uri="{FF2B5EF4-FFF2-40B4-BE49-F238E27FC236}">
                <a16:creationId xmlns:a16="http://schemas.microsoft.com/office/drawing/2014/main" xmlns="" id="{19670182-EDF8-1573-7B0C-DD742C7BCA16}"/>
              </a:ext>
            </a:extLst>
          </p:cNvPr>
          <p:cNvSpPr txBox="1">
            <a:spLocks noGrp="1"/>
          </p:cNvSpPr>
          <p:nvPr>
            <p:ph type="body" idx="1"/>
          </p:nvPr>
        </p:nvSpPr>
        <p:spPr>
          <a:xfrm>
            <a:off x="706171" y="1096254"/>
            <a:ext cx="7915241" cy="1460516"/>
          </a:xfrm>
          <a:prstGeom prst="rect">
            <a:avLst/>
          </a:prstGeom>
        </p:spPr>
        <p:txBody>
          <a:bodyPr spcFirstLastPara="1" wrap="square" lIns="91425" tIns="91425" rIns="91425" bIns="91425" anchor="t" anchorCtr="0">
            <a:noAutofit/>
          </a:bodyPr>
          <a:lstStyle/>
          <a:p>
            <a:pPr lvl="0" indent="-333375">
              <a:buClr>
                <a:srgbClr val="3D4144"/>
              </a:buClr>
              <a:buSzPts val="1650"/>
              <a:buFont typeface="Roboto"/>
              <a:buChar char="-"/>
            </a:pPr>
            <a:r>
              <a:rPr lang="en-US" dirty="0" smtClean="0"/>
              <a:t>Lower all skill in data</a:t>
            </a:r>
          </a:p>
          <a:p>
            <a:pPr lvl="0" indent="-333375">
              <a:buClr>
                <a:srgbClr val="3D4144"/>
              </a:buClr>
              <a:buSzPts val="1650"/>
              <a:buFont typeface="Roboto"/>
              <a:buChar char="-"/>
            </a:pPr>
            <a:r>
              <a:rPr lang="en-US" dirty="0" smtClean="0"/>
              <a:t>Change skill to root skill. Example: CV to Computer Vision, SQL Queries to SQL Query, Word-Processing to Word Processing. Because in datasets have root skills.</a:t>
            </a:r>
          </a:p>
          <a:p>
            <a:pPr lvl="0" indent="-333375">
              <a:buClr>
                <a:srgbClr val="3D4144"/>
              </a:buClr>
              <a:buSzPts val="1650"/>
              <a:buFont typeface="Roboto"/>
              <a:buChar char="-"/>
            </a:pPr>
            <a:r>
              <a:rPr lang="en-US" dirty="0" smtClean="0"/>
              <a:t>With skill have same problem like CV and SQL Queries will handle manually.</a:t>
            </a:r>
          </a:p>
          <a:p>
            <a:pPr lvl="0" indent="-333375">
              <a:buClr>
                <a:srgbClr val="3D4144"/>
              </a:buClr>
              <a:buSzPts val="1650"/>
              <a:buFont typeface="Roboto"/>
              <a:buChar char="-"/>
            </a:pPr>
            <a:r>
              <a:rPr lang="en-US" dirty="0" smtClean="0"/>
              <a:t>With skill have punctuation: them by space except “</a:t>
            </a:r>
            <a:r>
              <a:rPr lang="en-US" dirty="0" smtClean="0">
                <a:solidFill>
                  <a:schemeClr val="accent1"/>
                </a:solidFill>
              </a:rPr>
              <a:t>#</a:t>
            </a:r>
            <a:r>
              <a:rPr lang="en-US" dirty="0" smtClean="0"/>
              <a:t>, </a:t>
            </a:r>
            <a:r>
              <a:rPr lang="en-US" dirty="0" smtClean="0">
                <a:solidFill>
                  <a:schemeClr val="accent1"/>
                </a:solidFill>
              </a:rPr>
              <a:t>+</a:t>
            </a:r>
            <a:r>
              <a:rPr lang="en-US" dirty="0" smtClean="0"/>
              <a:t>, </a:t>
            </a:r>
            <a:r>
              <a:rPr lang="en-US" dirty="0" smtClean="0">
                <a:solidFill>
                  <a:schemeClr val="accent1"/>
                </a:solidFill>
              </a:rPr>
              <a:t>.</a:t>
            </a:r>
            <a:r>
              <a:rPr lang="en-US" dirty="0" smtClean="0"/>
              <a:t>, </a:t>
            </a:r>
            <a:r>
              <a:rPr lang="en-US" dirty="0" smtClean="0">
                <a:solidFill>
                  <a:schemeClr val="accent1"/>
                </a:solidFill>
              </a:rPr>
              <a:t>/</a:t>
            </a:r>
            <a:r>
              <a:rPr lang="en-US" dirty="0" smtClean="0"/>
              <a:t>”</a:t>
            </a:r>
            <a:endParaRPr lang="en-US" dirty="0"/>
          </a:p>
        </p:txBody>
      </p:sp>
      <p:sp>
        <p:nvSpPr>
          <p:cNvPr id="9" name="Google Shape;821;p74">
            <a:extLst>
              <a:ext uri="{FF2B5EF4-FFF2-40B4-BE49-F238E27FC236}">
                <a16:creationId xmlns:a16="http://schemas.microsoft.com/office/drawing/2014/main" xmlns="" id="{19670182-EDF8-1573-7B0C-DD742C7BCA16}"/>
              </a:ext>
            </a:extLst>
          </p:cNvPr>
          <p:cNvSpPr txBox="1">
            <a:spLocks/>
          </p:cNvSpPr>
          <p:nvPr/>
        </p:nvSpPr>
        <p:spPr>
          <a:xfrm>
            <a:off x="1542151" y="2701773"/>
            <a:ext cx="961351" cy="4424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123825" indent="0">
              <a:buClr>
                <a:srgbClr val="3D4144"/>
              </a:buClr>
              <a:buSzPts val="1650"/>
              <a:buNone/>
            </a:pPr>
            <a:r>
              <a:rPr lang="en-US" dirty="0" smtClean="0"/>
              <a:t>Except:</a:t>
            </a:r>
            <a:endParaRPr lang="en-US" dirty="0"/>
          </a:p>
        </p:txBody>
      </p:sp>
      <p:sp>
        <p:nvSpPr>
          <p:cNvPr id="4" name="Rectangle 3"/>
          <p:cNvSpPr/>
          <p:nvPr/>
        </p:nvSpPr>
        <p:spPr>
          <a:xfrm>
            <a:off x="1136340" y="3144176"/>
            <a:ext cx="1890943" cy="10120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dk1"/>
                </a:solidFill>
                <a:latin typeface="Golos Text"/>
                <a:ea typeface="Golos Text"/>
                <a:cs typeface="Golos Text"/>
                <a:sym typeface="Golos Text"/>
              </a:rPr>
              <a:t>C#, C++, PL/SQL, .NET, …</a:t>
            </a:r>
          </a:p>
        </p:txBody>
      </p:sp>
      <p:sp>
        <p:nvSpPr>
          <p:cNvPr id="10" name="Google Shape;821;p74">
            <a:extLst>
              <a:ext uri="{FF2B5EF4-FFF2-40B4-BE49-F238E27FC236}">
                <a16:creationId xmlns:a16="http://schemas.microsoft.com/office/drawing/2014/main" xmlns="" id="{19670182-EDF8-1573-7B0C-DD742C7BCA16}"/>
              </a:ext>
            </a:extLst>
          </p:cNvPr>
          <p:cNvSpPr txBox="1">
            <a:spLocks/>
          </p:cNvSpPr>
          <p:nvPr/>
        </p:nvSpPr>
        <p:spPr>
          <a:xfrm>
            <a:off x="5165720" y="2701773"/>
            <a:ext cx="2966226" cy="4424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123825" indent="0">
              <a:buClr>
                <a:srgbClr val="3D4144"/>
              </a:buClr>
              <a:buSzPts val="1650"/>
              <a:buNone/>
            </a:pPr>
            <a:r>
              <a:rPr lang="en-US" dirty="0" smtClean="0"/>
              <a:t>Why don’t use Lemmatization:</a:t>
            </a:r>
            <a:endParaRPr lang="en-US" dirty="0"/>
          </a:p>
        </p:txBody>
      </p:sp>
      <p:sp>
        <p:nvSpPr>
          <p:cNvPr id="11" name="Rectangle 10"/>
          <p:cNvSpPr/>
          <p:nvPr/>
        </p:nvSpPr>
        <p:spPr>
          <a:xfrm>
            <a:off x="5061752" y="3162664"/>
            <a:ext cx="945471" cy="6022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dk1"/>
                </a:solidFill>
                <a:latin typeface="Golos Text"/>
                <a:ea typeface="Golos Text"/>
                <a:cs typeface="Golos Text"/>
                <a:sym typeface="Golos Text"/>
              </a:rPr>
              <a:t>Sass</a:t>
            </a:r>
            <a:endParaRPr lang="en-US" dirty="0">
              <a:solidFill>
                <a:schemeClr val="dk1"/>
              </a:solidFill>
              <a:latin typeface="Golos Text"/>
              <a:ea typeface="Golos Text"/>
              <a:cs typeface="Golos Text"/>
              <a:sym typeface="Golos Text"/>
            </a:endParaRPr>
          </a:p>
        </p:txBody>
      </p:sp>
      <p:sp>
        <p:nvSpPr>
          <p:cNvPr id="12" name="Rectangle 11"/>
          <p:cNvSpPr/>
          <p:nvPr/>
        </p:nvSpPr>
        <p:spPr>
          <a:xfrm>
            <a:off x="7257499" y="3162663"/>
            <a:ext cx="945471" cy="6022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dk1"/>
                </a:solidFill>
                <a:latin typeface="Golos Text"/>
                <a:ea typeface="Golos Text"/>
                <a:cs typeface="Golos Text"/>
                <a:sym typeface="Golos Text"/>
              </a:rPr>
              <a:t>Sas</a:t>
            </a:r>
            <a:endParaRPr lang="en-US" dirty="0">
              <a:solidFill>
                <a:schemeClr val="dk1"/>
              </a:solidFill>
              <a:latin typeface="Golos Text"/>
              <a:ea typeface="Golos Text"/>
              <a:cs typeface="Golos Text"/>
              <a:sym typeface="Golos Text"/>
            </a:endParaRPr>
          </a:p>
        </p:txBody>
      </p:sp>
      <p:cxnSp>
        <p:nvCxnSpPr>
          <p:cNvPr id="6" name="Straight Arrow Connector 5"/>
          <p:cNvCxnSpPr>
            <a:stCxn id="11" idx="3"/>
            <a:endCxn id="12" idx="1"/>
          </p:cNvCxnSpPr>
          <p:nvPr/>
        </p:nvCxnSpPr>
        <p:spPr>
          <a:xfrm flipV="1">
            <a:off x="6007223" y="3463764"/>
            <a:ext cx="1250276" cy="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4" name="Google Shape;821;p74">
            <a:extLst>
              <a:ext uri="{FF2B5EF4-FFF2-40B4-BE49-F238E27FC236}">
                <a16:creationId xmlns:a16="http://schemas.microsoft.com/office/drawing/2014/main" xmlns="" id="{19670182-EDF8-1573-7B0C-DD742C7BCA16}"/>
              </a:ext>
            </a:extLst>
          </p:cNvPr>
          <p:cNvSpPr txBox="1">
            <a:spLocks/>
          </p:cNvSpPr>
          <p:nvPr/>
        </p:nvSpPr>
        <p:spPr>
          <a:xfrm>
            <a:off x="5318120" y="3935028"/>
            <a:ext cx="2966226" cy="4424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123825" indent="0">
              <a:buClr>
                <a:srgbClr val="3D4144"/>
              </a:buClr>
              <a:buSzPts val="1650"/>
              <a:buNone/>
            </a:pPr>
            <a:r>
              <a:rPr lang="en-US" dirty="0" smtClean="0"/>
              <a:t>Sass and </a:t>
            </a:r>
            <a:r>
              <a:rPr lang="en-US" dirty="0" err="1" smtClean="0"/>
              <a:t>Sas</a:t>
            </a:r>
            <a:r>
              <a:rPr lang="en-US" dirty="0" smtClean="0"/>
              <a:t> are two skills</a:t>
            </a:r>
            <a:endParaRPr lang="en-US" dirty="0"/>
          </a:p>
        </p:txBody>
      </p:sp>
    </p:spTree>
    <p:extLst>
      <p:ext uri="{BB962C8B-B14F-4D97-AF65-F5344CB8AC3E}">
        <p14:creationId xmlns:p14="http://schemas.microsoft.com/office/powerpoint/2010/main" val="2517636428"/>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Data Processing</a:t>
            </a:r>
            <a:endParaRPr dirty="0"/>
          </a:p>
        </p:txBody>
      </p:sp>
      <p:sp>
        <p:nvSpPr>
          <p:cNvPr id="2" name="Google Shape;821;p74">
            <a:extLst>
              <a:ext uri="{FF2B5EF4-FFF2-40B4-BE49-F238E27FC236}">
                <a16:creationId xmlns:a16="http://schemas.microsoft.com/office/drawing/2014/main" xmlns="" id="{19670182-EDF8-1573-7B0C-DD742C7BCA16}"/>
              </a:ext>
            </a:extLst>
          </p:cNvPr>
          <p:cNvSpPr txBox="1">
            <a:spLocks noGrp="1"/>
          </p:cNvSpPr>
          <p:nvPr>
            <p:ph type="body" idx="1"/>
          </p:nvPr>
        </p:nvSpPr>
        <p:spPr>
          <a:xfrm>
            <a:off x="706171" y="1096254"/>
            <a:ext cx="7915241" cy="927253"/>
          </a:xfrm>
          <a:prstGeom prst="rect">
            <a:avLst/>
          </a:prstGeom>
        </p:spPr>
        <p:txBody>
          <a:bodyPr spcFirstLastPara="1" wrap="square" lIns="91425" tIns="91425" rIns="91425" bIns="91425" anchor="t" anchorCtr="0">
            <a:noAutofit/>
          </a:bodyPr>
          <a:lstStyle/>
          <a:p>
            <a:pPr lvl="0" indent="-333375">
              <a:buClr>
                <a:srgbClr val="3D4144"/>
              </a:buClr>
              <a:buSzPts val="1650"/>
              <a:buFont typeface="Roboto"/>
              <a:buChar char="-"/>
            </a:pPr>
            <a:r>
              <a:rPr lang="en-US" dirty="0" smtClean="0"/>
              <a:t>Cut JD, each JD have length &gt; 15 will cut be 15.</a:t>
            </a:r>
          </a:p>
          <a:p>
            <a:pPr lvl="0" indent="-333375">
              <a:buClr>
                <a:srgbClr val="3D4144"/>
              </a:buClr>
              <a:buSzPts val="1650"/>
              <a:buFont typeface="Roboto"/>
              <a:buChar char="-"/>
            </a:pPr>
            <a:r>
              <a:rPr lang="en-US" dirty="0" smtClean="0"/>
              <a:t>Remove all skills have frequency &lt;= 1.</a:t>
            </a:r>
          </a:p>
          <a:p>
            <a:pPr indent="-333375">
              <a:buClr>
                <a:srgbClr val="3D4144"/>
              </a:buClr>
              <a:buSzPts val="1650"/>
              <a:buFont typeface="Roboto"/>
              <a:buChar char="-"/>
            </a:pPr>
            <a:r>
              <a:rPr lang="en-US" dirty="0"/>
              <a:t>Shuffle data 5 times: number of JDs from 26681 to 26681 * 5 = </a:t>
            </a:r>
            <a:r>
              <a:rPr lang="en-US" dirty="0" smtClean="0"/>
              <a:t>133405</a:t>
            </a:r>
            <a:endParaRPr lang="en-US" dirty="0"/>
          </a:p>
        </p:txBody>
      </p:sp>
      <p:pic>
        <p:nvPicPr>
          <p:cNvPr id="1028" name="Picture 4" descr="D:\middle-intern-tma\slide\plot\histogram_of_frequency_skill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6809" y="2023507"/>
            <a:ext cx="4074990" cy="2444993"/>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5" descr="D:\middle-intern-tma\slide\plot\histogram_of_length_skills.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31799" y="2023507"/>
            <a:ext cx="4074988" cy="24449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9956478"/>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Data Valid</a:t>
            </a:r>
            <a:endParaRPr dirty="0"/>
          </a:p>
        </p:txBody>
      </p:sp>
      <p:sp>
        <p:nvSpPr>
          <p:cNvPr id="2" name="Google Shape;821;p74">
            <a:extLst>
              <a:ext uri="{FF2B5EF4-FFF2-40B4-BE49-F238E27FC236}">
                <a16:creationId xmlns:a16="http://schemas.microsoft.com/office/drawing/2014/main" xmlns="" id="{19670182-EDF8-1573-7B0C-DD742C7BCA16}"/>
              </a:ext>
            </a:extLst>
          </p:cNvPr>
          <p:cNvSpPr txBox="1">
            <a:spLocks noGrp="1"/>
          </p:cNvSpPr>
          <p:nvPr>
            <p:ph type="body" idx="1"/>
          </p:nvPr>
        </p:nvSpPr>
        <p:spPr>
          <a:xfrm>
            <a:off x="706172" y="1096254"/>
            <a:ext cx="3368678" cy="3750954"/>
          </a:xfrm>
          <a:prstGeom prst="rect">
            <a:avLst/>
          </a:prstGeom>
        </p:spPr>
        <p:txBody>
          <a:bodyPr spcFirstLastPara="1" wrap="square" lIns="91425" tIns="91425" rIns="91425" bIns="91425" anchor="t" anchorCtr="0">
            <a:noAutofit/>
          </a:bodyPr>
          <a:lstStyle/>
          <a:p>
            <a:pPr lvl="0" indent="-333375">
              <a:buClr>
                <a:srgbClr val="3D4144"/>
              </a:buClr>
              <a:buSzPts val="1650"/>
              <a:buFont typeface="Roboto"/>
              <a:buChar char="-"/>
            </a:pPr>
            <a:r>
              <a:rPr lang="en-US" dirty="0" smtClean="0"/>
              <a:t>Create top 20 skills relevant with each skill in datasets.</a:t>
            </a:r>
          </a:p>
          <a:p>
            <a:pPr lvl="0" indent="-333375">
              <a:buClr>
                <a:srgbClr val="3D4144"/>
              </a:buClr>
              <a:buSzPts val="1650"/>
              <a:buFont typeface="Roboto"/>
              <a:buChar char="-"/>
            </a:pPr>
            <a:r>
              <a:rPr lang="en-US" dirty="0" smtClean="0"/>
              <a:t>Get top 20 </a:t>
            </a:r>
            <a:r>
              <a:rPr lang="en-US" dirty="0"/>
              <a:t>skills  from </a:t>
            </a:r>
            <a:r>
              <a:rPr lang="en-US" dirty="0" smtClean="0"/>
              <a:t>model relevant </a:t>
            </a:r>
            <a:r>
              <a:rPr lang="en-US" dirty="0"/>
              <a:t>for each</a:t>
            </a:r>
            <a:r>
              <a:rPr lang="en-US" dirty="0" smtClean="0"/>
              <a:t>.</a:t>
            </a:r>
          </a:p>
          <a:p>
            <a:pPr lvl="0" indent="-333375">
              <a:buClr>
                <a:srgbClr val="3D4144"/>
              </a:buClr>
              <a:buSzPts val="1650"/>
              <a:buFont typeface="Roboto"/>
              <a:buChar char="-"/>
            </a:pPr>
            <a:r>
              <a:rPr lang="en-US" dirty="0" smtClean="0"/>
              <a:t>Compare both.</a:t>
            </a:r>
          </a:p>
        </p:txBody>
      </p:sp>
      <p:graphicFrame>
        <p:nvGraphicFramePr>
          <p:cNvPr id="6" name="Table 5"/>
          <p:cNvGraphicFramePr>
            <a:graphicFrameLocks noGrp="1"/>
          </p:cNvGraphicFramePr>
          <p:nvPr>
            <p:extLst>
              <p:ext uri="{D42A27DB-BD31-4B8C-83A1-F6EECF244321}">
                <p14:modId xmlns:p14="http://schemas.microsoft.com/office/powerpoint/2010/main" val="567864915"/>
              </p:ext>
            </p:extLst>
          </p:nvPr>
        </p:nvGraphicFramePr>
        <p:xfrm>
          <a:off x="4456590" y="539752"/>
          <a:ext cx="3888420" cy="4174290"/>
        </p:xfrm>
        <a:graphic>
          <a:graphicData uri="http://schemas.openxmlformats.org/drawingml/2006/table">
            <a:tbl>
              <a:tblPr firstRow="1" bandRow="1">
                <a:tableStyleId>{7D9A748A-5EDF-47A2-A65E-5F4390420DF3}</a:tableStyleId>
              </a:tblPr>
              <a:tblGrid>
                <a:gridCol w="1136342"/>
                <a:gridCol w="2752078"/>
              </a:tblGrid>
              <a:tr h="417429">
                <a:tc rowSpan="10">
                  <a:txBody>
                    <a:bodyPr/>
                    <a:lstStyle/>
                    <a:p>
                      <a:pPr algn="ctr"/>
                      <a:r>
                        <a:rPr lang="en-US" sz="1400" b="0" i="0" u="none" strike="noStrike" cap="none" dirty="0" smtClean="0">
                          <a:solidFill>
                            <a:schemeClr val="dk1"/>
                          </a:solidFill>
                          <a:latin typeface="Golos Text"/>
                          <a:ea typeface="Golos Text"/>
                          <a:cs typeface="Golos Text"/>
                          <a:sym typeface="Golos Text"/>
                        </a:rPr>
                        <a:t>HTML</a:t>
                      </a:r>
                      <a:endParaRPr lang="en-US" sz="1400" b="0" i="0" u="none" strike="noStrike" cap="none" dirty="0">
                        <a:solidFill>
                          <a:schemeClr val="dk1"/>
                        </a:solidFill>
                        <a:latin typeface="Golos Text"/>
                        <a:ea typeface="Golos Text"/>
                        <a:cs typeface="Golos Text"/>
                        <a:sym typeface="Golos Text"/>
                      </a:endParaRPr>
                    </a:p>
                  </a:txBody>
                  <a:tcPr anchor="ctr"/>
                </a:tc>
                <a:tc>
                  <a:txBody>
                    <a:bodyPr/>
                    <a:lstStyle/>
                    <a:p>
                      <a:pPr algn="ctr"/>
                      <a:r>
                        <a:rPr lang="en-US" sz="1400" b="0" i="0" u="none" strike="noStrike" cap="none" dirty="0" smtClean="0">
                          <a:solidFill>
                            <a:schemeClr val="dk1"/>
                          </a:solidFill>
                          <a:latin typeface="Golos Text"/>
                          <a:ea typeface="Golos Text"/>
                          <a:cs typeface="Golos Text"/>
                          <a:sym typeface="Golos Text"/>
                        </a:rPr>
                        <a:t>CSS</a:t>
                      </a:r>
                      <a:endParaRPr lang="en-US" sz="1400" b="0" i="0" u="none" strike="noStrike" cap="none" dirty="0">
                        <a:solidFill>
                          <a:schemeClr val="dk1"/>
                        </a:solidFill>
                        <a:latin typeface="Golos Text"/>
                        <a:ea typeface="Golos Text"/>
                        <a:cs typeface="Golos Text"/>
                        <a:sym typeface="Golos Text"/>
                      </a:endParaRPr>
                    </a:p>
                  </a:txBody>
                  <a:tcPr anchor="ctr"/>
                </a:tc>
              </a:tr>
              <a:tr h="417429">
                <a:tc vMerge="1">
                  <a:txBody>
                    <a:bodyPr/>
                    <a:lstStyle/>
                    <a:p>
                      <a:endParaRPr lang="en-US" dirty="0"/>
                    </a:p>
                  </a:txBody>
                  <a:tcPr/>
                </a:tc>
                <a:tc>
                  <a:txBody>
                    <a:bodyPr/>
                    <a:lstStyle/>
                    <a:p>
                      <a:pPr algn="ctr"/>
                      <a:r>
                        <a:rPr lang="en-US" sz="1400" b="0" i="0" u="none" strike="noStrike" cap="none" dirty="0" err="1" smtClean="0">
                          <a:solidFill>
                            <a:schemeClr val="dk1"/>
                          </a:solidFill>
                          <a:latin typeface="Golos Text"/>
                          <a:ea typeface="Golos Text"/>
                          <a:cs typeface="Golos Text"/>
                          <a:sym typeface="Golos Text"/>
                        </a:rPr>
                        <a:t>Javascript</a:t>
                      </a:r>
                      <a:endParaRPr lang="en-US" sz="1400" b="0" i="0" u="none" strike="noStrike" cap="none" dirty="0">
                        <a:solidFill>
                          <a:schemeClr val="dk1"/>
                        </a:solidFill>
                        <a:latin typeface="Golos Text"/>
                        <a:ea typeface="Golos Text"/>
                        <a:cs typeface="Golos Text"/>
                        <a:sym typeface="Golos Text"/>
                      </a:endParaRPr>
                    </a:p>
                  </a:txBody>
                  <a:tcPr anchor="ctr"/>
                </a:tc>
              </a:tr>
              <a:tr h="417429">
                <a:tc vMerge="1">
                  <a:txBody>
                    <a:bodyPr/>
                    <a:lstStyle/>
                    <a:p>
                      <a:endParaRPr lang="en-US" dirty="0"/>
                    </a:p>
                  </a:txBody>
                  <a:tcPr/>
                </a:tc>
                <a:tc>
                  <a:txBody>
                    <a:bodyPr/>
                    <a:lstStyle/>
                    <a:p>
                      <a:pPr algn="ctr"/>
                      <a:r>
                        <a:rPr lang="en-US" sz="1400" b="0" i="0" u="none" strike="noStrike" cap="none" dirty="0" err="1" smtClean="0">
                          <a:solidFill>
                            <a:schemeClr val="dk1"/>
                          </a:solidFill>
                          <a:latin typeface="Golos Text"/>
                          <a:ea typeface="Golos Text"/>
                          <a:cs typeface="Golos Text"/>
                          <a:sym typeface="Golos Text"/>
                        </a:rPr>
                        <a:t>Jquery</a:t>
                      </a:r>
                      <a:endParaRPr lang="en-US" sz="1400" b="0" i="0" u="none" strike="noStrike" cap="none" dirty="0">
                        <a:solidFill>
                          <a:schemeClr val="dk1"/>
                        </a:solidFill>
                        <a:latin typeface="Golos Text"/>
                        <a:ea typeface="Golos Text"/>
                        <a:cs typeface="Golos Text"/>
                        <a:sym typeface="Golos Text"/>
                      </a:endParaRPr>
                    </a:p>
                  </a:txBody>
                  <a:tcPr anchor="ctr"/>
                </a:tc>
              </a:tr>
              <a:tr h="417429">
                <a:tc vMerge="1">
                  <a:txBody>
                    <a:bodyPr/>
                    <a:lstStyle/>
                    <a:p>
                      <a:endParaRPr lang="en-US" dirty="0"/>
                    </a:p>
                  </a:txBody>
                  <a:tcPr/>
                </a:tc>
                <a:tc>
                  <a:txBody>
                    <a:bodyPr/>
                    <a:lstStyle/>
                    <a:p>
                      <a:pPr algn="ctr"/>
                      <a:r>
                        <a:rPr lang="en-US" sz="1400" b="0" i="0" u="none" strike="noStrike" cap="none" dirty="0" smtClean="0">
                          <a:solidFill>
                            <a:schemeClr val="dk1"/>
                          </a:solidFill>
                          <a:latin typeface="Golos Text"/>
                          <a:ea typeface="Golos Text"/>
                          <a:cs typeface="Golos Text"/>
                          <a:sym typeface="Golos Text"/>
                        </a:rPr>
                        <a:t>Angular</a:t>
                      </a:r>
                      <a:endParaRPr lang="en-US" sz="1400" b="0" i="0" u="none" strike="noStrike" cap="none" dirty="0">
                        <a:solidFill>
                          <a:schemeClr val="dk1"/>
                        </a:solidFill>
                        <a:latin typeface="Golos Text"/>
                        <a:ea typeface="Golos Text"/>
                        <a:cs typeface="Golos Text"/>
                        <a:sym typeface="Golos Text"/>
                      </a:endParaRPr>
                    </a:p>
                  </a:txBody>
                  <a:tcPr anchor="ctr"/>
                </a:tc>
              </a:tr>
              <a:tr h="417429">
                <a:tc vMerge="1">
                  <a:txBody>
                    <a:bodyPr/>
                    <a:lstStyle/>
                    <a:p>
                      <a:endParaRPr lang="en-US" dirty="0"/>
                    </a:p>
                  </a:txBody>
                  <a:tcPr/>
                </a:tc>
                <a:tc>
                  <a:txBody>
                    <a:bodyPr/>
                    <a:lstStyle/>
                    <a:p>
                      <a:pPr algn="ctr"/>
                      <a:r>
                        <a:rPr lang="en-US" sz="1400" b="0" i="0" u="none" strike="noStrike" cap="none" dirty="0" smtClean="0">
                          <a:solidFill>
                            <a:schemeClr val="dk1"/>
                          </a:solidFill>
                          <a:latin typeface="Golos Text"/>
                          <a:ea typeface="Golos Text"/>
                          <a:cs typeface="Golos Text"/>
                          <a:sym typeface="Golos Text"/>
                        </a:rPr>
                        <a:t>Typescript</a:t>
                      </a:r>
                      <a:endParaRPr lang="en-US" sz="1400" b="0" i="0" u="none" strike="noStrike" cap="none" dirty="0">
                        <a:solidFill>
                          <a:schemeClr val="dk1"/>
                        </a:solidFill>
                        <a:latin typeface="Golos Text"/>
                        <a:ea typeface="Golos Text"/>
                        <a:cs typeface="Golos Text"/>
                        <a:sym typeface="Golos Text"/>
                      </a:endParaRPr>
                    </a:p>
                  </a:txBody>
                  <a:tcPr anchor="ctr"/>
                </a:tc>
              </a:tr>
              <a:tr h="417429">
                <a:tc vMerge="1">
                  <a:txBody>
                    <a:bodyPr/>
                    <a:lstStyle/>
                    <a:p>
                      <a:endParaRPr lang="en-US" dirty="0"/>
                    </a:p>
                  </a:txBody>
                  <a:tcPr/>
                </a:tc>
                <a:tc>
                  <a:txBody>
                    <a:bodyPr/>
                    <a:lstStyle/>
                    <a:p>
                      <a:pPr algn="ctr"/>
                      <a:r>
                        <a:rPr lang="en-US" sz="1400" b="0" i="0" u="none" strike="noStrike" cap="none" dirty="0" smtClean="0">
                          <a:solidFill>
                            <a:schemeClr val="dk1"/>
                          </a:solidFill>
                          <a:latin typeface="Golos Text"/>
                          <a:ea typeface="Golos Text"/>
                          <a:cs typeface="Golos Text"/>
                          <a:sym typeface="Golos Text"/>
                        </a:rPr>
                        <a:t>C#</a:t>
                      </a:r>
                      <a:endParaRPr lang="en-US" sz="1400" b="0" i="0" u="none" strike="noStrike" cap="none" dirty="0">
                        <a:solidFill>
                          <a:schemeClr val="dk1"/>
                        </a:solidFill>
                        <a:latin typeface="Golos Text"/>
                        <a:ea typeface="Golos Text"/>
                        <a:cs typeface="Golos Text"/>
                        <a:sym typeface="Golos Text"/>
                      </a:endParaRPr>
                    </a:p>
                  </a:txBody>
                  <a:tcPr anchor="ctr"/>
                </a:tc>
              </a:tr>
              <a:tr h="417429">
                <a:tc vMerge="1">
                  <a:txBody>
                    <a:bodyPr/>
                    <a:lstStyle/>
                    <a:p>
                      <a:endParaRPr lang="en-US" dirty="0"/>
                    </a:p>
                  </a:txBody>
                  <a:tcPr/>
                </a:tc>
                <a:tc>
                  <a:txBody>
                    <a:bodyPr/>
                    <a:lstStyle/>
                    <a:p>
                      <a:pPr algn="ctr"/>
                      <a:r>
                        <a:rPr lang="en-US" sz="1400" b="0" i="0" u="none" strike="noStrike" cap="none" dirty="0" smtClean="0">
                          <a:solidFill>
                            <a:schemeClr val="dk1"/>
                          </a:solidFill>
                          <a:latin typeface="Golos Text"/>
                          <a:ea typeface="Golos Text"/>
                          <a:cs typeface="Golos Text"/>
                          <a:sym typeface="Golos Text"/>
                        </a:rPr>
                        <a:t>.NET</a:t>
                      </a:r>
                      <a:endParaRPr lang="en-US" sz="1400" b="0" i="0" u="none" strike="noStrike" cap="none" dirty="0">
                        <a:solidFill>
                          <a:schemeClr val="dk1"/>
                        </a:solidFill>
                        <a:latin typeface="Golos Text"/>
                        <a:ea typeface="Golos Text"/>
                        <a:cs typeface="Golos Text"/>
                        <a:sym typeface="Golos Text"/>
                      </a:endParaRPr>
                    </a:p>
                  </a:txBody>
                  <a:tcPr anchor="ctr"/>
                </a:tc>
              </a:tr>
              <a:tr h="417429">
                <a:tc vMerge="1">
                  <a:txBody>
                    <a:bodyPr/>
                    <a:lstStyle/>
                    <a:p>
                      <a:endParaRPr lang="en-US" dirty="0"/>
                    </a:p>
                  </a:txBody>
                  <a:tcPr/>
                </a:tc>
                <a:tc>
                  <a:txBody>
                    <a:bodyPr/>
                    <a:lstStyle/>
                    <a:p>
                      <a:pPr algn="ctr"/>
                      <a:r>
                        <a:rPr lang="en-US" sz="1400" b="0" i="0" u="none" strike="noStrike" cap="none" dirty="0" smtClean="0">
                          <a:solidFill>
                            <a:schemeClr val="dk1"/>
                          </a:solidFill>
                          <a:latin typeface="Golos Text"/>
                          <a:ea typeface="Golos Text"/>
                          <a:cs typeface="Golos Text"/>
                          <a:sym typeface="Golos Text"/>
                        </a:rPr>
                        <a:t>UI</a:t>
                      </a:r>
                      <a:endParaRPr lang="en-US" sz="1400" b="0" i="0" u="none" strike="noStrike" cap="none" dirty="0">
                        <a:solidFill>
                          <a:schemeClr val="dk1"/>
                        </a:solidFill>
                        <a:latin typeface="Golos Text"/>
                        <a:ea typeface="Golos Text"/>
                        <a:cs typeface="Golos Text"/>
                        <a:sym typeface="Golos Text"/>
                      </a:endParaRPr>
                    </a:p>
                  </a:txBody>
                  <a:tcPr anchor="ctr"/>
                </a:tc>
              </a:tr>
              <a:tr h="417429">
                <a:tc vMerge="1">
                  <a:txBody>
                    <a:bodyPr/>
                    <a:lstStyle/>
                    <a:p>
                      <a:endParaRPr lang="en-US" dirty="0"/>
                    </a:p>
                  </a:txBody>
                  <a:tcPr/>
                </a:tc>
                <a:tc>
                  <a:txBody>
                    <a:bodyPr/>
                    <a:lstStyle/>
                    <a:p>
                      <a:pPr algn="ctr"/>
                      <a:r>
                        <a:rPr lang="en-US" sz="1400" b="0" i="0" u="none" strike="noStrike" cap="none" dirty="0" smtClean="0">
                          <a:solidFill>
                            <a:schemeClr val="dk1"/>
                          </a:solidFill>
                          <a:latin typeface="Golos Text"/>
                          <a:ea typeface="Golos Text"/>
                          <a:cs typeface="Golos Text"/>
                          <a:sym typeface="Golos Text"/>
                        </a:rPr>
                        <a:t>UX</a:t>
                      </a:r>
                      <a:endParaRPr lang="en-US" sz="1400" b="0" i="0" u="none" strike="noStrike" cap="none" dirty="0">
                        <a:solidFill>
                          <a:schemeClr val="dk1"/>
                        </a:solidFill>
                        <a:latin typeface="Golos Text"/>
                        <a:ea typeface="Golos Text"/>
                        <a:cs typeface="Golos Text"/>
                        <a:sym typeface="Golos Text"/>
                      </a:endParaRPr>
                    </a:p>
                  </a:txBody>
                  <a:tcPr anchor="ctr"/>
                </a:tc>
              </a:tr>
              <a:tr h="417429">
                <a:tc vMerge="1">
                  <a:txBody>
                    <a:bodyPr/>
                    <a:lstStyle/>
                    <a:p>
                      <a:endParaRPr lang="en-US" dirty="0"/>
                    </a:p>
                  </a:txBody>
                  <a:tcPr/>
                </a:tc>
                <a:tc>
                  <a:txBody>
                    <a:bodyPr/>
                    <a:lstStyle/>
                    <a:p>
                      <a:pPr algn="ctr"/>
                      <a:r>
                        <a:rPr lang="en-US" sz="1400" b="0" i="0" u="none" strike="noStrike" cap="none" dirty="0" smtClean="0">
                          <a:solidFill>
                            <a:schemeClr val="dk1"/>
                          </a:solidFill>
                          <a:latin typeface="Golos Text"/>
                          <a:ea typeface="Golos Text"/>
                          <a:cs typeface="Golos Text"/>
                          <a:sym typeface="Golos Text"/>
                        </a:rPr>
                        <a:t>…</a:t>
                      </a:r>
                      <a:endParaRPr lang="en-US" sz="1400" b="0" i="0" u="none" strike="noStrike" cap="none" dirty="0">
                        <a:solidFill>
                          <a:schemeClr val="dk1"/>
                        </a:solidFill>
                        <a:latin typeface="Golos Text"/>
                        <a:ea typeface="Golos Text"/>
                        <a:cs typeface="Golos Text"/>
                        <a:sym typeface="Golos Text"/>
                      </a:endParaRPr>
                    </a:p>
                  </a:txBody>
                  <a:tcPr anchor="ctr"/>
                </a:tc>
              </a:tr>
            </a:tbl>
          </a:graphicData>
        </a:graphic>
      </p:graphicFrame>
    </p:spTree>
    <p:extLst>
      <p:ext uri="{BB962C8B-B14F-4D97-AF65-F5344CB8AC3E}">
        <p14:creationId xmlns:p14="http://schemas.microsoft.com/office/powerpoint/2010/main" val="4237700202"/>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Model Parameters</a:t>
            </a:r>
            <a:endParaRPr dirty="0"/>
          </a:p>
        </p:txBody>
      </p:sp>
      <p:graphicFrame>
        <p:nvGraphicFramePr>
          <p:cNvPr id="2" name="Table 1"/>
          <p:cNvGraphicFramePr>
            <a:graphicFrameLocks noGrp="1"/>
          </p:cNvGraphicFramePr>
          <p:nvPr>
            <p:extLst>
              <p:ext uri="{D42A27DB-BD31-4B8C-83A1-F6EECF244321}">
                <p14:modId xmlns:p14="http://schemas.microsoft.com/office/powerpoint/2010/main" val="254263316"/>
              </p:ext>
            </p:extLst>
          </p:nvPr>
        </p:nvGraphicFramePr>
        <p:xfrm>
          <a:off x="1541756" y="1036899"/>
          <a:ext cx="6096000" cy="3708400"/>
        </p:xfrm>
        <a:graphic>
          <a:graphicData uri="http://schemas.openxmlformats.org/drawingml/2006/table">
            <a:tbl>
              <a:tblPr firstRow="1" bandRow="1">
                <a:tableStyleId>{7D9A748A-5EDF-47A2-A65E-5F4390420DF3}</a:tableStyleId>
              </a:tblPr>
              <a:tblGrid>
                <a:gridCol w="2032000"/>
                <a:gridCol w="2032000"/>
                <a:gridCol w="2032000"/>
              </a:tblGrid>
              <a:tr h="370840">
                <a:tc>
                  <a:txBody>
                    <a:bodyPr/>
                    <a:lstStyle/>
                    <a:p>
                      <a:pPr algn="ctr"/>
                      <a:endParaRPr lang="en-US" dirty="0"/>
                    </a:p>
                  </a:txBody>
                  <a:tcPr anchor="ctr"/>
                </a:tc>
                <a:tc>
                  <a:txBody>
                    <a:bodyPr/>
                    <a:lstStyle/>
                    <a:p>
                      <a:pPr algn="ctr"/>
                      <a:r>
                        <a:rPr lang="en-US" dirty="0" smtClean="0"/>
                        <a:t>Word2Vec</a:t>
                      </a:r>
                      <a:endParaRPr lang="en-US" dirty="0"/>
                    </a:p>
                  </a:txBody>
                  <a:tcPr anchor="ctr"/>
                </a:tc>
                <a:tc>
                  <a:txBody>
                    <a:bodyPr/>
                    <a:lstStyle/>
                    <a:p>
                      <a:pPr algn="ctr"/>
                      <a:r>
                        <a:rPr lang="en-US" dirty="0" err="1" smtClean="0"/>
                        <a:t>fastText</a:t>
                      </a:r>
                      <a:endParaRPr lang="en-US" dirty="0"/>
                    </a:p>
                  </a:txBody>
                  <a:tcPr anchor="ctr"/>
                </a:tc>
              </a:tr>
              <a:tr h="370840">
                <a:tc>
                  <a:txBody>
                    <a:bodyPr/>
                    <a:lstStyle/>
                    <a:p>
                      <a:pPr algn="ctr"/>
                      <a:r>
                        <a:rPr lang="en-US" dirty="0" err="1" smtClean="0"/>
                        <a:t>vector_size</a:t>
                      </a:r>
                      <a:endParaRPr lang="en-US" dirty="0"/>
                    </a:p>
                  </a:txBody>
                  <a:tcPr anchor="ctr"/>
                </a:tc>
                <a:tc>
                  <a:txBody>
                    <a:bodyPr/>
                    <a:lstStyle/>
                    <a:p>
                      <a:pPr algn="ctr"/>
                      <a:r>
                        <a:rPr lang="en-US" dirty="0" smtClean="0"/>
                        <a:t>100</a:t>
                      </a:r>
                      <a:endParaRPr lang="en-US" dirty="0"/>
                    </a:p>
                  </a:txBody>
                  <a:tcPr anchor="ctr"/>
                </a:tc>
                <a:tc>
                  <a:txBody>
                    <a:bodyPr/>
                    <a:lstStyle/>
                    <a:p>
                      <a:pPr algn="ctr"/>
                      <a:r>
                        <a:rPr lang="en-US" dirty="0" smtClean="0"/>
                        <a:t>100</a:t>
                      </a:r>
                      <a:endParaRPr lang="en-US" dirty="0"/>
                    </a:p>
                  </a:txBody>
                  <a:tcPr anchor="ctr"/>
                </a:tc>
              </a:tr>
              <a:tr h="370840">
                <a:tc>
                  <a:txBody>
                    <a:bodyPr/>
                    <a:lstStyle/>
                    <a:p>
                      <a:pPr algn="ctr"/>
                      <a:r>
                        <a:rPr lang="en-US" dirty="0" err="1" smtClean="0"/>
                        <a:t>min_count</a:t>
                      </a:r>
                      <a:endParaRPr lang="en-US" dirty="0"/>
                    </a:p>
                  </a:txBody>
                  <a:tcPr anchor="ctr"/>
                </a:tc>
                <a:tc>
                  <a:txBody>
                    <a:bodyPr/>
                    <a:lstStyle/>
                    <a:p>
                      <a:pPr algn="ctr"/>
                      <a:r>
                        <a:rPr lang="en-US" dirty="0" smtClean="0"/>
                        <a:t>2</a:t>
                      </a:r>
                      <a:endParaRPr lang="en-US" dirty="0"/>
                    </a:p>
                  </a:txBody>
                  <a:tcPr anchor="ctr"/>
                </a:tc>
                <a:tc>
                  <a:txBody>
                    <a:bodyPr/>
                    <a:lstStyle/>
                    <a:p>
                      <a:pPr algn="ctr"/>
                      <a:r>
                        <a:rPr lang="en-US" dirty="0" smtClean="0"/>
                        <a:t>2</a:t>
                      </a:r>
                      <a:endParaRPr lang="en-US" dirty="0"/>
                    </a:p>
                  </a:txBody>
                  <a:tcPr anchor="ctr"/>
                </a:tc>
              </a:tr>
              <a:tr h="370840">
                <a:tc>
                  <a:txBody>
                    <a:bodyPr/>
                    <a:lstStyle/>
                    <a:p>
                      <a:pPr algn="ctr"/>
                      <a:r>
                        <a:rPr lang="en-US" dirty="0" smtClean="0"/>
                        <a:t>type model</a:t>
                      </a:r>
                      <a:endParaRPr lang="en-US" dirty="0"/>
                    </a:p>
                  </a:txBody>
                  <a:tcPr anchor="ctr"/>
                </a:tc>
                <a:tc>
                  <a:txBody>
                    <a:bodyPr/>
                    <a:lstStyle/>
                    <a:p>
                      <a:pPr algn="ctr"/>
                      <a:r>
                        <a:rPr lang="en-US" dirty="0" smtClean="0"/>
                        <a:t>SG</a:t>
                      </a:r>
                      <a:endParaRPr lang="en-US" dirty="0"/>
                    </a:p>
                  </a:txBody>
                  <a:tcPr anchor="ctr"/>
                </a:tc>
                <a:tc>
                  <a:txBody>
                    <a:bodyPr/>
                    <a:lstStyle/>
                    <a:p>
                      <a:pPr algn="ctr"/>
                      <a:r>
                        <a:rPr lang="en-US" dirty="0" smtClean="0"/>
                        <a:t>SG</a:t>
                      </a:r>
                      <a:endParaRPr lang="en-US" dirty="0"/>
                    </a:p>
                  </a:txBody>
                  <a:tcPr anchor="ctr"/>
                </a:tc>
              </a:tr>
              <a:tr h="370840">
                <a:tc>
                  <a:txBody>
                    <a:bodyPr/>
                    <a:lstStyle/>
                    <a:p>
                      <a:pPr algn="ctr"/>
                      <a:r>
                        <a:rPr lang="en-US" dirty="0" smtClean="0"/>
                        <a:t>negative</a:t>
                      </a:r>
                      <a:endParaRPr lang="en-US" dirty="0"/>
                    </a:p>
                  </a:txBody>
                  <a:tcPr anchor="ctr"/>
                </a:tc>
                <a:tc>
                  <a:txBody>
                    <a:bodyPr/>
                    <a:lstStyle/>
                    <a:p>
                      <a:pPr algn="ctr"/>
                      <a:r>
                        <a:rPr lang="en-US" dirty="0" smtClean="0"/>
                        <a:t>0</a:t>
                      </a:r>
                      <a:endParaRPr lang="en-US" dirty="0"/>
                    </a:p>
                  </a:txBody>
                  <a:tcPr anchor="ctr"/>
                </a:tc>
                <a:tc>
                  <a:txBody>
                    <a:bodyPr/>
                    <a:lstStyle/>
                    <a:p>
                      <a:pPr algn="ctr"/>
                      <a:r>
                        <a:rPr lang="en-US" dirty="0" smtClean="0"/>
                        <a:t>0</a:t>
                      </a:r>
                      <a:endParaRPr lang="en-US" dirty="0"/>
                    </a:p>
                  </a:txBody>
                  <a:tcPr anchor="ctr"/>
                </a:tc>
              </a:tr>
              <a:tr h="370840">
                <a:tc>
                  <a:txBody>
                    <a:bodyPr/>
                    <a:lstStyle/>
                    <a:p>
                      <a:pPr algn="ctr"/>
                      <a:r>
                        <a:rPr lang="en-US" dirty="0" err="1" smtClean="0"/>
                        <a:t>ns_exponent</a:t>
                      </a:r>
                      <a:endParaRPr lang="en-US" dirty="0"/>
                    </a:p>
                  </a:txBody>
                  <a:tcPr anchor="ctr"/>
                </a:tc>
                <a:tc>
                  <a:txBody>
                    <a:bodyPr/>
                    <a:lstStyle/>
                    <a:p>
                      <a:pPr algn="ctr"/>
                      <a:r>
                        <a:rPr lang="en-US" dirty="0" smtClean="0"/>
                        <a:t>0</a:t>
                      </a:r>
                      <a:endParaRPr lang="en-US" dirty="0"/>
                    </a:p>
                  </a:txBody>
                  <a:tcPr anchor="ctr"/>
                </a:tc>
                <a:tc>
                  <a:txBody>
                    <a:bodyPr/>
                    <a:lstStyle/>
                    <a:p>
                      <a:pPr algn="ctr"/>
                      <a:r>
                        <a:rPr lang="en-US" dirty="0" smtClean="0"/>
                        <a:t>0</a:t>
                      </a:r>
                      <a:endParaRPr lang="en-US" dirty="0"/>
                    </a:p>
                  </a:txBody>
                  <a:tcPr anchor="ctr"/>
                </a:tc>
              </a:tr>
              <a:tr h="370840">
                <a:tc>
                  <a:txBody>
                    <a:bodyPr/>
                    <a:lstStyle/>
                    <a:p>
                      <a:pPr algn="ctr"/>
                      <a:r>
                        <a:rPr lang="en-US" dirty="0" err="1" smtClean="0"/>
                        <a:t>hs</a:t>
                      </a:r>
                      <a:endParaRPr lang="en-US" dirty="0"/>
                    </a:p>
                  </a:txBody>
                  <a:tcPr anchor="ctr"/>
                </a:tc>
                <a:tc>
                  <a:txBody>
                    <a:bodyPr/>
                    <a:lstStyle/>
                    <a:p>
                      <a:pPr algn="ctr"/>
                      <a:r>
                        <a:rPr lang="en-US" dirty="0" smtClean="0"/>
                        <a:t>1</a:t>
                      </a:r>
                      <a:endParaRPr lang="en-US" dirty="0"/>
                    </a:p>
                  </a:txBody>
                  <a:tcPr anchor="ctr"/>
                </a:tc>
                <a:tc>
                  <a:txBody>
                    <a:bodyPr/>
                    <a:lstStyle/>
                    <a:p>
                      <a:pPr algn="ctr"/>
                      <a:r>
                        <a:rPr lang="en-US" dirty="0" smtClean="0"/>
                        <a:t>1</a:t>
                      </a:r>
                      <a:endParaRPr lang="en-US" dirty="0"/>
                    </a:p>
                  </a:txBody>
                  <a:tcPr anchor="ctr"/>
                </a:tc>
              </a:tr>
              <a:tr h="370840">
                <a:tc>
                  <a:txBody>
                    <a:bodyPr/>
                    <a:lstStyle/>
                    <a:p>
                      <a:pPr algn="ctr"/>
                      <a:r>
                        <a:rPr lang="en-US" dirty="0" smtClean="0"/>
                        <a:t>learning rate</a:t>
                      </a:r>
                      <a:endParaRPr lang="en-US" dirty="0"/>
                    </a:p>
                  </a:txBody>
                  <a:tcPr anchor="ctr"/>
                </a:tc>
                <a:tc>
                  <a:txBody>
                    <a:bodyPr/>
                    <a:lstStyle/>
                    <a:p>
                      <a:pPr algn="ctr"/>
                      <a:r>
                        <a:rPr lang="en-US" dirty="0" smtClean="0"/>
                        <a:t>0.1</a:t>
                      </a:r>
                      <a:endParaRPr lang="en-US" dirty="0"/>
                    </a:p>
                  </a:txBody>
                  <a:tcPr anchor="ctr"/>
                </a:tc>
                <a:tc>
                  <a:txBody>
                    <a:bodyPr/>
                    <a:lstStyle/>
                    <a:p>
                      <a:pPr algn="ctr"/>
                      <a:r>
                        <a:rPr lang="en-US" dirty="0" smtClean="0"/>
                        <a:t>0.1</a:t>
                      </a:r>
                      <a:endParaRPr lang="en-US" dirty="0"/>
                    </a:p>
                  </a:txBody>
                  <a:tcPr anchor="ctr"/>
                </a:tc>
              </a:tr>
              <a:tr h="370840">
                <a:tc>
                  <a:txBody>
                    <a:bodyPr/>
                    <a:lstStyle/>
                    <a:p>
                      <a:pPr algn="ctr"/>
                      <a:r>
                        <a:rPr lang="en-US" dirty="0" err="1" smtClean="0"/>
                        <a:t>min_n</a:t>
                      </a:r>
                      <a:endParaRPr lang="en-US" dirty="0"/>
                    </a:p>
                  </a:txBody>
                  <a:tcPr anchor="ctr"/>
                </a:tc>
                <a:tc>
                  <a:txBody>
                    <a:bodyPr/>
                    <a:lstStyle/>
                    <a:p>
                      <a:pPr algn="ctr"/>
                      <a:r>
                        <a:rPr lang="en-US" dirty="0" smtClean="0"/>
                        <a:t>x</a:t>
                      </a:r>
                      <a:endParaRPr lang="en-US" dirty="0"/>
                    </a:p>
                  </a:txBody>
                  <a:tcPr anchor="ctr"/>
                </a:tc>
                <a:tc>
                  <a:txBody>
                    <a:bodyPr/>
                    <a:lstStyle/>
                    <a:p>
                      <a:pPr algn="ctr"/>
                      <a:r>
                        <a:rPr lang="en-US" dirty="0" smtClean="0"/>
                        <a:t>5</a:t>
                      </a:r>
                      <a:endParaRPr lang="en-US" dirty="0"/>
                    </a:p>
                  </a:txBody>
                  <a:tcPr anchor="ctr"/>
                </a:tc>
              </a:tr>
              <a:tr h="370840">
                <a:tc>
                  <a:txBody>
                    <a:bodyPr/>
                    <a:lstStyle/>
                    <a:p>
                      <a:pPr algn="ctr"/>
                      <a:r>
                        <a:rPr lang="en-US" dirty="0" err="1" smtClean="0"/>
                        <a:t>max_n</a:t>
                      </a:r>
                      <a:endParaRPr lang="en-US" dirty="0"/>
                    </a:p>
                  </a:txBody>
                  <a:tcPr anchor="ctr"/>
                </a:tc>
                <a:tc>
                  <a:txBody>
                    <a:bodyPr/>
                    <a:lstStyle/>
                    <a:p>
                      <a:pPr algn="ctr"/>
                      <a:r>
                        <a:rPr lang="en-US" dirty="0" smtClean="0"/>
                        <a:t>x</a:t>
                      </a:r>
                      <a:endParaRPr lang="en-US" dirty="0"/>
                    </a:p>
                  </a:txBody>
                  <a:tcPr anchor="ctr"/>
                </a:tc>
                <a:tc>
                  <a:txBody>
                    <a:bodyPr/>
                    <a:lstStyle/>
                    <a:p>
                      <a:pPr algn="ctr"/>
                      <a:r>
                        <a:rPr lang="en-US" dirty="0" smtClean="0"/>
                        <a:t>8</a:t>
                      </a:r>
                      <a:endParaRPr lang="en-US" dirty="0"/>
                    </a:p>
                  </a:txBody>
                  <a:tcPr anchor="ctr"/>
                </a:tc>
              </a:tr>
            </a:tbl>
          </a:graphicData>
        </a:graphic>
      </p:graphicFrame>
    </p:spTree>
    <p:extLst>
      <p:ext uri="{BB962C8B-B14F-4D97-AF65-F5344CB8AC3E}">
        <p14:creationId xmlns:p14="http://schemas.microsoft.com/office/powerpoint/2010/main" val="3497829859"/>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75"/>
          <p:cNvSpPr txBox="1">
            <a:spLocks noGrp="1"/>
          </p:cNvSpPr>
          <p:nvPr>
            <p:ph type="title"/>
          </p:nvPr>
        </p:nvSpPr>
        <p:spPr>
          <a:xfrm>
            <a:off x="715050" y="246775"/>
            <a:ext cx="77139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Experiment Result</a:t>
            </a:r>
            <a:endParaRPr dirty="0"/>
          </a:p>
        </p:txBody>
      </p:sp>
      <p:graphicFrame>
        <p:nvGraphicFramePr>
          <p:cNvPr id="4" name="Table 3"/>
          <p:cNvGraphicFramePr>
            <a:graphicFrameLocks noGrp="1"/>
          </p:cNvGraphicFramePr>
          <p:nvPr>
            <p:extLst>
              <p:ext uri="{D42A27DB-BD31-4B8C-83A1-F6EECF244321}">
                <p14:modId xmlns:p14="http://schemas.microsoft.com/office/powerpoint/2010/main" val="4284791808"/>
              </p:ext>
            </p:extLst>
          </p:nvPr>
        </p:nvGraphicFramePr>
        <p:xfrm>
          <a:off x="831542" y="1906910"/>
          <a:ext cx="7318160" cy="1271296"/>
        </p:xfrm>
        <a:graphic>
          <a:graphicData uri="http://schemas.openxmlformats.org/drawingml/2006/table">
            <a:tbl>
              <a:tblPr firstRow="1" bandRow="1">
                <a:tableStyleId>{7D9A748A-5EDF-47A2-A65E-5F4390420DF3}</a:tableStyleId>
              </a:tblPr>
              <a:tblGrid>
                <a:gridCol w="1137377"/>
                <a:gridCol w="3741396"/>
                <a:gridCol w="2439387"/>
              </a:tblGrid>
              <a:tr h="341722">
                <a:tc>
                  <a:txBody>
                    <a:bodyPr/>
                    <a:lstStyle/>
                    <a:p>
                      <a:pPr algn="ctr"/>
                      <a:endParaRPr lang="en-US" dirty="0"/>
                    </a:p>
                  </a:txBody>
                  <a:tcPr anchor="ctr"/>
                </a:tc>
                <a:tc>
                  <a:txBody>
                    <a:bodyPr/>
                    <a:lstStyle/>
                    <a:p>
                      <a:pPr algn="ctr"/>
                      <a:r>
                        <a:rPr lang="en-US" dirty="0" smtClean="0"/>
                        <a:t>Word2Vec</a:t>
                      </a:r>
                      <a:endParaRPr lang="en-US" dirty="0"/>
                    </a:p>
                  </a:txBody>
                  <a:tcPr anchor="ctr"/>
                </a:tc>
                <a:tc>
                  <a:txBody>
                    <a:bodyPr/>
                    <a:lstStyle/>
                    <a:p>
                      <a:pPr algn="ctr"/>
                      <a:r>
                        <a:rPr lang="en-US" dirty="0" err="1" smtClean="0"/>
                        <a:t>fastText</a:t>
                      </a:r>
                      <a:endParaRPr lang="en-US" dirty="0"/>
                    </a:p>
                  </a:txBody>
                  <a:tcPr anchor="ctr"/>
                </a:tc>
              </a:tr>
              <a:tr h="929574">
                <a:tc>
                  <a:txBody>
                    <a:bodyPr/>
                    <a:lstStyle/>
                    <a:p>
                      <a:pPr algn="ctr"/>
                      <a:r>
                        <a:rPr lang="en-US" dirty="0" smtClean="0"/>
                        <a:t>Accuracy</a:t>
                      </a:r>
                      <a:endParaRPr lang="en-US" dirty="0"/>
                    </a:p>
                  </a:txBody>
                  <a:tcPr anchor="ctr"/>
                </a:tc>
                <a:tc>
                  <a:txBody>
                    <a:bodyPr/>
                    <a:lstStyle/>
                    <a:p>
                      <a:pPr algn="ctr"/>
                      <a:endParaRPr lang="en-US" dirty="0"/>
                    </a:p>
                  </a:txBody>
                  <a:tcPr anchor="ctr"/>
                </a:tc>
                <a:tc>
                  <a:txBody>
                    <a:bodyPr/>
                    <a:lstStyle/>
                    <a:p>
                      <a:pPr algn="ctr"/>
                      <a:endParaRPr lang="en-US" dirty="0"/>
                    </a:p>
                  </a:txBody>
                  <a:tcPr anchor="ctr"/>
                </a:tc>
              </a:tr>
            </a:tbl>
          </a:graphicData>
        </a:graphic>
      </p:graphicFrame>
    </p:spTree>
    <p:extLst>
      <p:ext uri="{BB962C8B-B14F-4D97-AF65-F5344CB8AC3E}">
        <p14:creationId xmlns:p14="http://schemas.microsoft.com/office/powerpoint/2010/main" val="1126187826"/>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6" name="Google Shape;840;p77"/>
          <p:cNvSpPr txBox="1">
            <a:spLocks/>
          </p:cNvSpPr>
          <p:nvPr/>
        </p:nvSpPr>
        <p:spPr>
          <a:xfrm>
            <a:off x="715100" y="641725"/>
            <a:ext cx="3856800" cy="1059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r>
              <a:rPr lang="en-US" dirty="0" smtClean="0"/>
              <a:t>Thanks!</a:t>
            </a:r>
            <a:endParaRPr lang="en-US" dirty="0"/>
          </a:p>
        </p:txBody>
      </p:sp>
      <p:sp>
        <p:nvSpPr>
          <p:cNvPr id="7" name="Google Shape;841;p77"/>
          <p:cNvSpPr txBox="1">
            <a:spLocks/>
          </p:cNvSpPr>
          <p:nvPr/>
        </p:nvSpPr>
        <p:spPr>
          <a:xfrm>
            <a:off x="715100" y="1548250"/>
            <a:ext cx="3856800" cy="1422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1pPr>
            <a:lvl2pPr marL="914400" marR="0" lvl="1" indent="-317500" algn="l" rtl="0">
              <a:lnSpc>
                <a:spcPct val="115000"/>
              </a:lnSpc>
              <a:spcBef>
                <a:spcPts val="100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2pPr>
            <a:lvl3pPr marL="1371600" marR="0" lvl="2"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3pPr>
            <a:lvl4pPr marL="1828800" marR="0" lvl="3"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4pPr>
            <a:lvl5pPr marL="2286000" marR="0" lvl="4"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5pPr>
            <a:lvl6pPr marL="2743200" marR="0" lvl="5"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6pPr>
            <a:lvl7pPr marL="3200400" marR="0" lvl="6"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7pPr>
            <a:lvl8pPr marL="3657600" marR="0" lvl="7"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8pPr>
            <a:lvl9pPr marL="4114800" marR="0" lvl="8" indent="-317500" algn="l" rtl="0">
              <a:lnSpc>
                <a:spcPct val="115000"/>
              </a:lnSpc>
              <a:spcBef>
                <a:spcPts val="0"/>
              </a:spcBef>
              <a:spcAft>
                <a:spcPts val="0"/>
              </a:spcAft>
              <a:buClr>
                <a:schemeClr val="dk1"/>
              </a:buClr>
              <a:buSzPts val="1400"/>
              <a:buFont typeface="Golos Text"/>
              <a:buChar char="■"/>
              <a:defRPr sz="1400" b="0" i="0" u="none" strike="noStrike" cap="none">
                <a:solidFill>
                  <a:schemeClr val="dk1"/>
                </a:solidFill>
                <a:latin typeface="Golos Text"/>
                <a:ea typeface="Golos Text"/>
                <a:cs typeface="Golos Text"/>
                <a:sym typeface="Golos Text"/>
              </a:defRPr>
            </a:lvl9pPr>
          </a:lstStyle>
          <a:p>
            <a:pPr marL="0" indent="0">
              <a:buClr>
                <a:schemeClr val="lt1"/>
              </a:buClr>
              <a:buSzPts val="1100"/>
              <a:buFont typeface="Arial"/>
              <a:buNone/>
            </a:pPr>
            <a:r>
              <a:rPr lang="en-US" dirty="0" smtClean="0"/>
              <a:t>Any questions?</a:t>
            </a:r>
            <a:endParaRPr lang="en-US" dirty="0"/>
          </a:p>
        </p:txBody>
      </p:sp>
      <p:cxnSp>
        <p:nvCxnSpPr>
          <p:cNvPr id="8" name="Google Shape;863;p77"/>
          <p:cNvCxnSpPr/>
          <p:nvPr/>
        </p:nvCxnSpPr>
        <p:spPr>
          <a:xfrm>
            <a:off x="3578325" y="1165625"/>
            <a:ext cx="552600" cy="0"/>
          </a:xfrm>
          <a:prstGeom prst="straightConnector1">
            <a:avLst/>
          </a:prstGeom>
          <a:noFill/>
          <a:ln w="19050" cap="flat" cmpd="sng">
            <a:solidFill>
              <a:schemeClr val="dk1"/>
            </a:solidFill>
            <a:prstDash val="solid"/>
            <a:round/>
            <a:headEnd type="none" w="med" len="med"/>
            <a:tailEnd type="stealth" w="med" len="med"/>
          </a:ln>
        </p:spPr>
      </p:cxnSp>
      <p:cxnSp>
        <p:nvCxnSpPr>
          <p:cNvPr id="9" name="Google Shape;864;p77"/>
          <p:cNvCxnSpPr/>
          <p:nvPr/>
        </p:nvCxnSpPr>
        <p:spPr>
          <a:xfrm>
            <a:off x="5110450" y="4608500"/>
            <a:ext cx="4455600" cy="0"/>
          </a:xfrm>
          <a:prstGeom prst="straightConnector1">
            <a:avLst/>
          </a:prstGeom>
          <a:noFill/>
          <a:ln w="9525" cap="flat" cmpd="sng">
            <a:solidFill>
              <a:schemeClr val="dk1"/>
            </a:solidFill>
            <a:prstDash val="solid"/>
            <a:round/>
            <a:headEnd type="none" w="med" len="med"/>
            <a:tailEnd type="none" w="med" len="med"/>
          </a:ln>
        </p:spPr>
      </p:cxnSp>
      <p:grpSp>
        <p:nvGrpSpPr>
          <p:cNvPr id="10" name="Google Shape;865;p77"/>
          <p:cNvGrpSpPr/>
          <p:nvPr/>
        </p:nvGrpSpPr>
        <p:grpSpPr>
          <a:xfrm>
            <a:off x="4902098" y="535097"/>
            <a:ext cx="3683753" cy="4073629"/>
            <a:chOff x="4825898" y="535097"/>
            <a:chExt cx="3683753" cy="4073629"/>
          </a:xfrm>
        </p:grpSpPr>
        <p:grpSp>
          <p:nvGrpSpPr>
            <p:cNvPr id="11" name="Google Shape;866;p77"/>
            <p:cNvGrpSpPr/>
            <p:nvPr/>
          </p:nvGrpSpPr>
          <p:grpSpPr>
            <a:xfrm>
              <a:off x="5416996" y="1013447"/>
              <a:ext cx="2303759" cy="3595278"/>
              <a:chOff x="5416996" y="1013447"/>
              <a:chExt cx="2303759" cy="3595278"/>
            </a:xfrm>
          </p:grpSpPr>
          <p:sp>
            <p:nvSpPr>
              <p:cNvPr id="32" name="Google Shape;867;p7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68;p7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69;p7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70;p7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rgbClr val="5448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71;p7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72;p7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615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73;p77"/>
              <p:cNvSpPr/>
              <p:nvPr/>
            </p:nvSpPr>
            <p:spPr>
              <a:xfrm>
                <a:off x="5467394" y="3094140"/>
                <a:ext cx="1566251" cy="207408"/>
              </a:xfrm>
              <a:custGeom>
                <a:avLst/>
                <a:gdLst/>
                <a:ahLst/>
                <a:cxnLst/>
                <a:rect l="l" t="t" r="r" b="b"/>
                <a:pathLst>
                  <a:path w="33408" h="4424" extrusionOk="0">
                    <a:moveTo>
                      <a:pt x="16705" y="1"/>
                    </a:moveTo>
                    <a:cubicBezTo>
                      <a:pt x="7480" y="1"/>
                      <a:pt x="0" y="991"/>
                      <a:pt x="0" y="2211"/>
                    </a:cubicBezTo>
                    <a:cubicBezTo>
                      <a:pt x="0" y="3433"/>
                      <a:pt x="7480" y="4424"/>
                      <a:pt x="16705" y="4424"/>
                    </a:cubicBezTo>
                    <a:cubicBezTo>
                      <a:pt x="25930" y="4424"/>
                      <a:pt x="33408" y="3433"/>
                      <a:pt x="33408" y="2211"/>
                    </a:cubicBezTo>
                    <a:cubicBezTo>
                      <a:pt x="33408" y="991"/>
                      <a:pt x="25930" y="1"/>
                      <a:pt x="16705" y="1"/>
                    </a:cubicBezTo>
                    <a:close/>
                  </a:path>
                </a:pathLst>
              </a:custGeom>
              <a:solidFill>
                <a:srgbClr val="F2F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74;p77"/>
              <p:cNvSpPr/>
              <p:nvPr/>
            </p:nvSpPr>
            <p:spPr>
              <a:xfrm>
                <a:off x="5513527" y="3126817"/>
                <a:ext cx="1474033" cy="142054"/>
              </a:xfrm>
              <a:custGeom>
                <a:avLst/>
                <a:gdLst/>
                <a:ahLst/>
                <a:cxnLst/>
                <a:rect l="l" t="t" r="r" b="b"/>
                <a:pathLst>
                  <a:path w="31441" h="3030" extrusionOk="0">
                    <a:moveTo>
                      <a:pt x="15721" y="1"/>
                    </a:moveTo>
                    <a:cubicBezTo>
                      <a:pt x="11633" y="1"/>
                      <a:pt x="7709" y="200"/>
                      <a:pt x="4672" y="559"/>
                    </a:cubicBezTo>
                    <a:cubicBezTo>
                      <a:pt x="1764" y="903"/>
                      <a:pt x="518" y="1287"/>
                      <a:pt x="1" y="1514"/>
                    </a:cubicBezTo>
                    <a:cubicBezTo>
                      <a:pt x="518" y="1744"/>
                      <a:pt x="1764" y="2127"/>
                      <a:pt x="4672" y="2471"/>
                    </a:cubicBezTo>
                    <a:cubicBezTo>
                      <a:pt x="7709" y="2831"/>
                      <a:pt x="11633" y="3029"/>
                      <a:pt x="15721" y="3029"/>
                    </a:cubicBezTo>
                    <a:cubicBezTo>
                      <a:pt x="19807" y="3029"/>
                      <a:pt x="23731" y="2831"/>
                      <a:pt x="26768" y="2471"/>
                    </a:cubicBezTo>
                    <a:cubicBezTo>
                      <a:pt x="29676" y="2127"/>
                      <a:pt x="30922" y="1744"/>
                      <a:pt x="31441" y="1514"/>
                    </a:cubicBezTo>
                    <a:cubicBezTo>
                      <a:pt x="30922" y="1287"/>
                      <a:pt x="29676" y="903"/>
                      <a:pt x="26768" y="559"/>
                    </a:cubicBezTo>
                    <a:cubicBezTo>
                      <a:pt x="23731" y="200"/>
                      <a:pt x="19807" y="1"/>
                      <a:pt x="15721"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75;p77"/>
              <p:cNvSpPr/>
              <p:nvPr/>
            </p:nvSpPr>
            <p:spPr>
              <a:xfrm>
                <a:off x="5467394" y="3027895"/>
                <a:ext cx="1566251" cy="169949"/>
              </a:xfrm>
              <a:custGeom>
                <a:avLst/>
                <a:gdLst/>
                <a:ahLst/>
                <a:cxnLst/>
                <a:rect l="l" t="t" r="r" b="b"/>
                <a:pathLst>
                  <a:path w="33408" h="3625" extrusionOk="0">
                    <a:moveTo>
                      <a:pt x="0" y="1"/>
                    </a:moveTo>
                    <a:lnTo>
                      <a:pt x="0" y="1414"/>
                    </a:lnTo>
                    <a:cubicBezTo>
                      <a:pt x="0" y="2635"/>
                      <a:pt x="7480" y="3624"/>
                      <a:pt x="16705" y="3624"/>
                    </a:cubicBezTo>
                    <a:cubicBezTo>
                      <a:pt x="25930" y="3624"/>
                      <a:pt x="33408" y="2635"/>
                      <a:pt x="33408" y="1414"/>
                    </a:cubicBezTo>
                    <a:lnTo>
                      <a:pt x="33408" y="1"/>
                    </a:lnTo>
                    <a:cubicBezTo>
                      <a:pt x="31824" y="1030"/>
                      <a:pt x="24947" y="1805"/>
                      <a:pt x="16705" y="1805"/>
                    </a:cubicBezTo>
                    <a:cubicBezTo>
                      <a:pt x="8461" y="1805"/>
                      <a:pt x="1584" y="1030"/>
                      <a:pt x="0"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76;p77"/>
              <p:cNvSpPr/>
              <p:nvPr/>
            </p:nvSpPr>
            <p:spPr>
              <a:xfrm>
                <a:off x="5467394" y="2144347"/>
                <a:ext cx="1566251" cy="968171"/>
              </a:xfrm>
              <a:custGeom>
                <a:avLst/>
                <a:gdLst/>
                <a:ahLst/>
                <a:cxnLst/>
                <a:rect l="l" t="t" r="r" b="b"/>
                <a:pathLst>
                  <a:path w="33408" h="20651" extrusionOk="0">
                    <a:moveTo>
                      <a:pt x="16705" y="1"/>
                    </a:moveTo>
                    <a:cubicBezTo>
                      <a:pt x="7480" y="1"/>
                      <a:pt x="0" y="7478"/>
                      <a:pt x="0" y="16705"/>
                    </a:cubicBezTo>
                    <a:lnTo>
                      <a:pt x="0" y="18847"/>
                    </a:lnTo>
                    <a:cubicBezTo>
                      <a:pt x="1584" y="19876"/>
                      <a:pt x="8461" y="20651"/>
                      <a:pt x="16705" y="20651"/>
                    </a:cubicBezTo>
                    <a:cubicBezTo>
                      <a:pt x="24947" y="20651"/>
                      <a:pt x="31824" y="19876"/>
                      <a:pt x="33408" y="18847"/>
                    </a:cubicBezTo>
                    <a:lnTo>
                      <a:pt x="33408" y="16705"/>
                    </a:lnTo>
                    <a:cubicBezTo>
                      <a:pt x="33408" y="7478"/>
                      <a:pt x="25930" y="1"/>
                      <a:pt x="16705" y="1"/>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77;p77"/>
              <p:cNvSpPr/>
              <p:nvPr/>
            </p:nvSpPr>
            <p:spPr>
              <a:xfrm>
                <a:off x="5715590" y="2565821"/>
                <a:ext cx="1069859" cy="405534"/>
              </a:xfrm>
              <a:custGeom>
                <a:avLst/>
                <a:gdLst/>
                <a:ahLst/>
                <a:cxnLst/>
                <a:rect l="l" t="t" r="r" b="b"/>
                <a:pathLst>
                  <a:path w="22820" h="8650" extrusionOk="0">
                    <a:moveTo>
                      <a:pt x="918" y="0"/>
                    </a:moveTo>
                    <a:cubicBezTo>
                      <a:pt x="409" y="0"/>
                      <a:pt x="1" y="410"/>
                      <a:pt x="1" y="918"/>
                    </a:cubicBezTo>
                    <a:lnTo>
                      <a:pt x="1" y="7730"/>
                    </a:lnTo>
                    <a:cubicBezTo>
                      <a:pt x="1" y="8239"/>
                      <a:pt x="409" y="8649"/>
                      <a:pt x="918" y="8649"/>
                    </a:cubicBezTo>
                    <a:lnTo>
                      <a:pt x="21902" y="8649"/>
                    </a:lnTo>
                    <a:cubicBezTo>
                      <a:pt x="22411" y="8649"/>
                      <a:pt x="22819" y="8239"/>
                      <a:pt x="22819" y="7730"/>
                    </a:cubicBezTo>
                    <a:lnTo>
                      <a:pt x="22819" y="918"/>
                    </a:lnTo>
                    <a:cubicBezTo>
                      <a:pt x="22819" y="410"/>
                      <a:pt x="22411" y="0"/>
                      <a:pt x="21902" y="0"/>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78;p77"/>
              <p:cNvSpPr/>
              <p:nvPr/>
            </p:nvSpPr>
            <p:spPr>
              <a:xfrm>
                <a:off x="5753518" y="2603796"/>
                <a:ext cx="994003" cy="329537"/>
              </a:xfrm>
              <a:custGeom>
                <a:avLst/>
                <a:gdLst/>
                <a:ahLst/>
                <a:cxnLst/>
                <a:rect l="l" t="t" r="r" b="b"/>
                <a:pathLst>
                  <a:path w="21202" h="7029" extrusionOk="0">
                    <a:moveTo>
                      <a:pt x="109" y="1"/>
                    </a:moveTo>
                    <a:cubicBezTo>
                      <a:pt x="49" y="1"/>
                      <a:pt x="1" y="48"/>
                      <a:pt x="1" y="108"/>
                    </a:cubicBezTo>
                    <a:lnTo>
                      <a:pt x="1" y="6920"/>
                    </a:lnTo>
                    <a:cubicBezTo>
                      <a:pt x="1" y="6980"/>
                      <a:pt x="49" y="7029"/>
                      <a:pt x="109" y="7029"/>
                    </a:cubicBezTo>
                    <a:lnTo>
                      <a:pt x="21093" y="7029"/>
                    </a:lnTo>
                    <a:cubicBezTo>
                      <a:pt x="21153" y="7029"/>
                      <a:pt x="21201" y="6980"/>
                      <a:pt x="21201" y="6920"/>
                    </a:cubicBezTo>
                    <a:lnTo>
                      <a:pt x="21201" y="108"/>
                    </a:lnTo>
                    <a:cubicBezTo>
                      <a:pt x="21201" y="48"/>
                      <a:pt x="21153" y="1"/>
                      <a:pt x="21093" y="1"/>
                    </a:cubicBezTo>
                    <a:close/>
                  </a:path>
                </a:pathLst>
              </a:custGeom>
              <a:solidFill>
                <a:srgbClr val="5A63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79;p77"/>
              <p:cNvSpPr/>
              <p:nvPr/>
            </p:nvSpPr>
            <p:spPr>
              <a:xfrm>
                <a:off x="6462100" y="2646459"/>
                <a:ext cx="115378" cy="244258"/>
              </a:xfrm>
              <a:custGeom>
                <a:avLst/>
                <a:gdLst/>
                <a:ahLst/>
                <a:cxnLst/>
                <a:rect l="l" t="t" r="r" b="b"/>
                <a:pathLst>
                  <a:path w="2461" h="5210" extrusionOk="0">
                    <a:moveTo>
                      <a:pt x="1230" y="0"/>
                    </a:moveTo>
                    <a:cubicBezTo>
                      <a:pt x="551" y="0"/>
                      <a:pt x="1" y="551"/>
                      <a:pt x="1" y="1230"/>
                    </a:cubicBezTo>
                    <a:lnTo>
                      <a:pt x="1" y="3980"/>
                    </a:lnTo>
                    <a:cubicBezTo>
                      <a:pt x="1" y="4659"/>
                      <a:pt x="551" y="5209"/>
                      <a:pt x="1230" y="5209"/>
                    </a:cubicBezTo>
                    <a:cubicBezTo>
                      <a:pt x="1911" y="5209"/>
                      <a:pt x="2461" y="4659"/>
                      <a:pt x="2461" y="3980"/>
                    </a:cubicBezTo>
                    <a:lnTo>
                      <a:pt x="2461" y="1230"/>
                    </a:lnTo>
                    <a:cubicBezTo>
                      <a:pt x="2461" y="551"/>
                      <a:pt x="1911" y="0"/>
                      <a:pt x="1230"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80;p77"/>
              <p:cNvSpPr/>
              <p:nvPr/>
            </p:nvSpPr>
            <p:spPr>
              <a:xfrm>
                <a:off x="5923561" y="2646459"/>
                <a:ext cx="115331" cy="244258"/>
              </a:xfrm>
              <a:custGeom>
                <a:avLst/>
                <a:gdLst/>
                <a:ahLst/>
                <a:cxnLst/>
                <a:rect l="l" t="t" r="r" b="b"/>
                <a:pathLst>
                  <a:path w="2460" h="5210" extrusionOk="0">
                    <a:moveTo>
                      <a:pt x="1231" y="0"/>
                    </a:moveTo>
                    <a:cubicBezTo>
                      <a:pt x="552" y="0"/>
                      <a:pt x="0" y="551"/>
                      <a:pt x="0" y="1230"/>
                    </a:cubicBezTo>
                    <a:lnTo>
                      <a:pt x="0" y="3980"/>
                    </a:lnTo>
                    <a:cubicBezTo>
                      <a:pt x="0" y="4659"/>
                      <a:pt x="552" y="5209"/>
                      <a:pt x="1231" y="5209"/>
                    </a:cubicBezTo>
                    <a:cubicBezTo>
                      <a:pt x="1910" y="5209"/>
                      <a:pt x="2460" y="4659"/>
                      <a:pt x="2460" y="3980"/>
                    </a:cubicBezTo>
                    <a:lnTo>
                      <a:pt x="2460" y="1230"/>
                    </a:lnTo>
                    <a:cubicBezTo>
                      <a:pt x="2460" y="551"/>
                      <a:pt x="1910" y="0"/>
                      <a:pt x="1231" y="0"/>
                    </a:cubicBezTo>
                    <a:close/>
                  </a:path>
                </a:pathLst>
              </a:custGeom>
              <a:solidFill>
                <a:srgbClr val="F6CF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81;p77"/>
              <p:cNvSpPr/>
              <p:nvPr/>
            </p:nvSpPr>
            <p:spPr>
              <a:xfrm>
                <a:off x="6005090" y="2200747"/>
                <a:ext cx="490860" cy="264886"/>
              </a:xfrm>
              <a:custGeom>
                <a:avLst/>
                <a:gdLst/>
                <a:ahLst/>
                <a:cxnLst/>
                <a:rect l="l" t="t" r="r" b="b"/>
                <a:pathLst>
                  <a:path w="10470" h="5650" extrusionOk="0">
                    <a:moveTo>
                      <a:pt x="5236" y="1"/>
                    </a:moveTo>
                    <a:cubicBezTo>
                      <a:pt x="2698" y="1"/>
                      <a:pt x="582" y="975"/>
                      <a:pt x="103" y="2268"/>
                    </a:cubicBezTo>
                    <a:cubicBezTo>
                      <a:pt x="36" y="2449"/>
                      <a:pt x="1" y="2635"/>
                      <a:pt x="1" y="2825"/>
                    </a:cubicBezTo>
                    <a:cubicBezTo>
                      <a:pt x="1" y="3016"/>
                      <a:pt x="36" y="3202"/>
                      <a:pt x="103" y="3383"/>
                    </a:cubicBezTo>
                    <a:cubicBezTo>
                      <a:pt x="582" y="4675"/>
                      <a:pt x="2698" y="5650"/>
                      <a:pt x="5236" y="5650"/>
                    </a:cubicBezTo>
                    <a:cubicBezTo>
                      <a:pt x="8125" y="5650"/>
                      <a:pt x="10469" y="4384"/>
                      <a:pt x="10469" y="2825"/>
                    </a:cubicBezTo>
                    <a:cubicBezTo>
                      <a:pt x="10469" y="1265"/>
                      <a:pt x="8125" y="1"/>
                      <a:pt x="5236" y="1"/>
                    </a:cubicBez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82;p77"/>
              <p:cNvSpPr/>
              <p:nvPr/>
            </p:nvSpPr>
            <p:spPr>
              <a:xfrm>
                <a:off x="6005090" y="2307076"/>
                <a:ext cx="43273" cy="52274"/>
              </a:xfrm>
              <a:custGeom>
                <a:avLst/>
                <a:gdLst/>
                <a:ahLst/>
                <a:cxnLst/>
                <a:rect l="l" t="t" r="r" b="b"/>
                <a:pathLst>
                  <a:path w="923" h="1115" extrusionOk="0">
                    <a:moveTo>
                      <a:pt x="103" y="0"/>
                    </a:moveTo>
                    <a:cubicBezTo>
                      <a:pt x="36" y="181"/>
                      <a:pt x="1" y="367"/>
                      <a:pt x="1" y="557"/>
                    </a:cubicBezTo>
                    <a:cubicBezTo>
                      <a:pt x="1" y="748"/>
                      <a:pt x="36" y="934"/>
                      <a:pt x="103" y="1115"/>
                    </a:cubicBezTo>
                    <a:cubicBezTo>
                      <a:pt x="564" y="1084"/>
                      <a:pt x="923" y="846"/>
                      <a:pt x="923" y="557"/>
                    </a:cubicBezTo>
                    <a:cubicBezTo>
                      <a:pt x="923" y="268"/>
                      <a:pt x="564" y="31"/>
                      <a:pt x="103" y="0"/>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83;p77"/>
              <p:cNvSpPr/>
              <p:nvPr/>
            </p:nvSpPr>
            <p:spPr>
              <a:xfrm>
                <a:off x="5740532" y="3606050"/>
                <a:ext cx="1020023" cy="549182"/>
              </a:xfrm>
              <a:custGeom>
                <a:avLst/>
                <a:gdLst/>
                <a:ahLst/>
                <a:cxnLst/>
                <a:rect l="l" t="t" r="r" b="b"/>
                <a:pathLst>
                  <a:path w="21757" h="11714" extrusionOk="0">
                    <a:moveTo>
                      <a:pt x="10879" y="1"/>
                    </a:moveTo>
                    <a:cubicBezTo>
                      <a:pt x="7875" y="1"/>
                      <a:pt x="5155" y="1219"/>
                      <a:pt x="3185" y="3188"/>
                    </a:cubicBezTo>
                    <a:cubicBezTo>
                      <a:pt x="1218" y="5156"/>
                      <a:pt x="1" y="7876"/>
                      <a:pt x="1" y="10879"/>
                    </a:cubicBezTo>
                    <a:lnTo>
                      <a:pt x="1" y="11713"/>
                    </a:lnTo>
                    <a:cubicBezTo>
                      <a:pt x="1" y="8709"/>
                      <a:pt x="1218" y="5989"/>
                      <a:pt x="3185" y="4022"/>
                    </a:cubicBezTo>
                    <a:cubicBezTo>
                      <a:pt x="5155" y="2053"/>
                      <a:pt x="7875" y="836"/>
                      <a:pt x="10879" y="836"/>
                    </a:cubicBezTo>
                    <a:cubicBezTo>
                      <a:pt x="16886" y="836"/>
                      <a:pt x="21757" y="5705"/>
                      <a:pt x="21757" y="11713"/>
                    </a:cubicBezTo>
                    <a:lnTo>
                      <a:pt x="21757" y="10879"/>
                    </a:lnTo>
                    <a:cubicBezTo>
                      <a:pt x="21757" y="4872"/>
                      <a:pt x="16886" y="1"/>
                      <a:pt x="10879"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84;p7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885;p7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886;p77"/>
              <p:cNvSpPr/>
              <p:nvPr/>
            </p:nvSpPr>
            <p:spPr>
              <a:xfrm>
                <a:off x="5425810" y="3259635"/>
                <a:ext cx="41632" cy="315519"/>
              </a:xfrm>
              <a:custGeom>
                <a:avLst/>
                <a:gdLst/>
                <a:ahLst/>
                <a:cxnLst/>
                <a:rect l="l" t="t" r="r" b="b"/>
                <a:pathLst>
                  <a:path w="888" h="6730" extrusionOk="0">
                    <a:moveTo>
                      <a:pt x="887" y="1"/>
                    </a:moveTo>
                    <a:cubicBezTo>
                      <a:pt x="357" y="307"/>
                      <a:pt x="1" y="880"/>
                      <a:pt x="1" y="1537"/>
                    </a:cubicBezTo>
                    <a:lnTo>
                      <a:pt x="1" y="5191"/>
                    </a:lnTo>
                    <a:cubicBezTo>
                      <a:pt x="1" y="5849"/>
                      <a:pt x="357" y="6422"/>
                      <a:pt x="887" y="6729"/>
                    </a:cubicBezTo>
                    <a:lnTo>
                      <a:pt x="887" y="1"/>
                    </a:ln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887;p77"/>
              <p:cNvSpPr/>
              <p:nvPr/>
            </p:nvSpPr>
            <p:spPr>
              <a:xfrm>
                <a:off x="5666270" y="2236799"/>
                <a:ext cx="30614" cy="531741"/>
              </a:xfrm>
              <a:custGeom>
                <a:avLst/>
                <a:gdLst/>
                <a:ahLst/>
                <a:cxnLst/>
                <a:rect l="l" t="t" r="r" b="b"/>
                <a:pathLst>
                  <a:path w="653" h="11342" extrusionOk="0">
                    <a:moveTo>
                      <a:pt x="327" y="1"/>
                    </a:moveTo>
                    <a:cubicBezTo>
                      <a:pt x="146" y="1"/>
                      <a:pt x="1" y="146"/>
                      <a:pt x="1" y="327"/>
                    </a:cubicBezTo>
                    <a:lnTo>
                      <a:pt x="1" y="11342"/>
                    </a:lnTo>
                    <a:lnTo>
                      <a:pt x="652" y="11342"/>
                    </a:lnTo>
                    <a:lnTo>
                      <a:pt x="652" y="327"/>
                    </a:lnTo>
                    <a:cubicBezTo>
                      <a:pt x="652" y="146"/>
                      <a:pt x="505" y="1"/>
                      <a:pt x="327" y="1"/>
                    </a:cubicBezTo>
                    <a:close/>
                  </a:path>
                </a:pathLst>
              </a:custGeom>
              <a:solidFill>
                <a:srgbClr val="F2F5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888;p77"/>
              <p:cNvSpPr/>
              <p:nvPr/>
            </p:nvSpPr>
            <p:spPr>
              <a:xfrm>
                <a:off x="5647517" y="2682136"/>
                <a:ext cx="68120" cy="172856"/>
              </a:xfrm>
              <a:custGeom>
                <a:avLst/>
                <a:gdLst/>
                <a:ahLst/>
                <a:cxnLst/>
                <a:rect l="l" t="t" r="r" b="b"/>
                <a:pathLst>
                  <a:path w="1453" h="3687" extrusionOk="0">
                    <a:moveTo>
                      <a:pt x="621" y="1"/>
                    </a:moveTo>
                    <a:cubicBezTo>
                      <a:pt x="279" y="1"/>
                      <a:pt x="0" y="279"/>
                      <a:pt x="0" y="621"/>
                    </a:cubicBezTo>
                    <a:lnTo>
                      <a:pt x="0" y="3066"/>
                    </a:lnTo>
                    <a:cubicBezTo>
                      <a:pt x="0" y="3409"/>
                      <a:pt x="279" y="3687"/>
                      <a:pt x="621" y="3687"/>
                    </a:cubicBezTo>
                    <a:lnTo>
                      <a:pt x="1453" y="3687"/>
                    </a:lnTo>
                    <a:lnTo>
                      <a:pt x="1453" y="1"/>
                    </a:lnTo>
                    <a:close/>
                  </a:path>
                </a:pathLst>
              </a:custGeom>
              <a:solidFill>
                <a:srgbClr val="DEE5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889;p77"/>
              <p:cNvSpPr/>
              <p:nvPr/>
            </p:nvSpPr>
            <p:spPr>
              <a:xfrm>
                <a:off x="5916294" y="1927938"/>
                <a:ext cx="211159" cy="147867"/>
              </a:xfrm>
              <a:custGeom>
                <a:avLst/>
                <a:gdLst/>
                <a:ahLst/>
                <a:cxnLst/>
                <a:rect l="l" t="t" r="r" b="b"/>
                <a:pathLst>
                  <a:path w="4504" h="3154" extrusionOk="0">
                    <a:moveTo>
                      <a:pt x="1" y="1"/>
                    </a:moveTo>
                    <a:lnTo>
                      <a:pt x="3404" y="3153"/>
                    </a:lnTo>
                    <a:lnTo>
                      <a:pt x="4503" y="3153"/>
                    </a:lnTo>
                    <a:lnTo>
                      <a:pt x="1101" y="1"/>
                    </a:lnTo>
                    <a:close/>
                  </a:path>
                </a:pathLst>
              </a:custGeom>
              <a:solidFill>
                <a:srgbClr val="F27C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890;p77"/>
              <p:cNvSpPr/>
              <p:nvPr/>
            </p:nvSpPr>
            <p:spPr>
              <a:xfrm>
                <a:off x="5416996" y="1826109"/>
                <a:ext cx="1397099" cy="2781023"/>
              </a:xfrm>
              <a:custGeom>
                <a:avLst/>
                <a:gdLst/>
                <a:ahLst/>
                <a:cxnLst/>
                <a:rect l="l" t="t" r="r" b="b"/>
                <a:pathLst>
                  <a:path w="29800" h="59319" extrusionOk="0">
                    <a:moveTo>
                      <a:pt x="43" y="0"/>
                    </a:moveTo>
                    <a:cubicBezTo>
                      <a:pt x="20" y="0"/>
                      <a:pt x="0" y="20"/>
                      <a:pt x="0" y="43"/>
                    </a:cubicBezTo>
                    <a:lnTo>
                      <a:pt x="0" y="59276"/>
                    </a:lnTo>
                    <a:cubicBezTo>
                      <a:pt x="0" y="59301"/>
                      <a:pt x="20" y="59319"/>
                      <a:pt x="43" y="59319"/>
                    </a:cubicBezTo>
                    <a:lnTo>
                      <a:pt x="29757" y="59319"/>
                    </a:lnTo>
                    <a:cubicBezTo>
                      <a:pt x="29781" y="59319"/>
                      <a:pt x="29800" y="59301"/>
                      <a:pt x="29800" y="59276"/>
                    </a:cubicBezTo>
                    <a:lnTo>
                      <a:pt x="29800" y="43"/>
                    </a:lnTo>
                    <a:cubicBezTo>
                      <a:pt x="29800" y="20"/>
                      <a:pt x="29781" y="0"/>
                      <a:pt x="29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91;p77"/>
              <p:cNvSpPr/>
              <p:nvPr/>
            </p:nvSpPr>
            <p:spPr>
              <a:xfrm>
                <a:off x="5551970" y="1826109"/>
                <a:ext cx="1397099" cy="2781023"/>
              </a:xfrm>
              <a:custGeom>
                <a:avLst/>
                <a:gdLst/>
                <a:ahLst/>
                <a:cxnLst/>
                <a:rect l="l" t="t" r="r" b="b"/>
                <a:pathLst>
                  <a:path w="29800" h="59319" extrusionOk="0">
                    <a:moveTo>
                      <a:pt x="886" y="0"/>
                    </a:moveTo>
                    <a:cubicBezTo>
                      <a:pt x="395" y="0"/>
                      <a:pt x="0" y="395"/>
                      <a:pt x="0" y="886"/>
                    </a:cubicBezTo>
                    <a:lnTo>
                      <a:pt x="0" y="58434"/>
                    </a:lnTo>
                    <a:cubicBezTo>
                      <a:pt x="0" y="58924"/>
                      <a:pt x="395" y="59319"/>
                      <a:pt x="886" y="59319"/>
                    </a:cubicBezTo>
                    <a:lnTo>
                      <a:pt x="28914" y="59319"/>
                    </a:lnTo>
                    <a:cubicBezTo>
                      <a:pt x="29405" y="59319"/>
                      <a:pt x="29800" y="58924"/>
                      <a:pt x="29800" y="58434"/>
                    </a:cubicBezTo>
                    <a:lnTo>
                      <a:pt x="29800" y="886"/>
                    </a:lnTo>
                    <a:cubicBezTo>
                      <a:pt x="29800" y="395"/>
                      <a:pt x="29405" y="0"/>
                      <a:pt x="28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92;p77"/>
              <p:cNvSpPr/>
              <p:nvPr/>
            </p:nvSpPr>
            <p:spPr>
              <a:xfrm>
                <a:off x="5622997" y="1897229"/>
                <a:ext cx="1255045" cy="2485570"/>
              </a:xfrm>
              <a:custGeom>
                <a:avLst/>
                <a:gdLst/>
                <a:ahLst/>
                <a:cxnLst/>
                <a:rect l="l" t="t" r="r" b="b"/>
                <a:pathLst>
                  <a:path w="26770" h="53017" extrusionOk="0">
                    <a:moveTo>
                      <a:pt x="245" y="0"/>
                    </a:moveTo>
                    <a:cubicBezTo>
                      <a:pt x="111" y="0"/>
                      <a:pt x="0" y="109"/>
                      <a:pt x="0" y="243"/>
                    </a:cubicBezTo>
                    <a:lnTo>
                      <a:pt x="0" y="52772"/>
                    </a:lnTo>
                    <a:cubicBezTo>
                      <a:pt x="0" y="52908"/>
                      <a:pt x="111" y="53017"/>
                      <a:pt x="245" y="53017"/>
                    </a:cubicBezTo>
                    <a:lnTo>
                      <a:pt x="26525" y="53017"/>
                    </a:lnTo>
                    <a:cubicBezTo>
                      <a:pt x="26659" y="53017"/>
                      <a:pt x="26770" y="52908"/>
                      <a:pt x="26770" y="52772"/>
                    </a:cubicBezTo>
                    <a:lnTo>
                      <a:pt x="26770" y="243"/>
                    </a:lnTo>
                    <a:cubicBezTo>
                      <a:pt x="26770" y="109"/>
                      <a:pt x="26659" y="0"/>
                      <a:pt x="26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93;p77"/>
              <p:cNvSpPr/>
              <p:nvPr/>
            </p:nvSpPr>
            <p:spPr>
              <a:xfrm>
                <a:off x="6180008" y="4419086"/>
                <a:ext cx="141116" cy="141116"/>
              </a:xfrm>
              <a:custGeom>
                <a:avLst/>
                <a:gdLst/>
                <a:ahLst/>
                <a:cxnLst/>
                <a:rect l="l" t="t" r="r" b="b"/>
                <a:pathLst>
                  <a:path w="3010" h="3010" extrusionOk="0">
                    <a:moveTo>
                      <a:pt x="1505" y="1"/>
                    </a:moveTo>
                    <a:cubicBezTo>
                      <a:pt x="673" y="1"/>
                      <a:pt x="0" y="673"/>
                      <a:pt x="0" y="1505"/>
                    </a:cubicBezTo>
                    <a:cubicBezTo>
                      <a:pt x="0" y="2335"/>
                      <a:pt x="673" y="3009"/>
                      <a:pt x="1505" y="3009"/>
                    </a:cubicBezTo>
                    <a:cubicBezTo>
                      <a:pt x="2335" y="3009"/>
                      <a:pt x="3009" y="2335"/>
                      <a:pt x="3009" y="1505"/>
                    </a:cubicBezTo>
                    <a:cubicBezTo>
                      <a:pt x="3009" y="673"/>
                      <a:pt x="2335" y="1"/>
                      <a:pt x="1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94;p77"/>
              <p:cNvSpPr/>
              <p:nvPr/>
            </p:nvSpPr>
            <p:spPr>
              <a:xfrm>
                <a:off x="5448032" y="1897229"/>
                <a:ext cx="72949" cy="399626"/>
              </a:xfrm>
              <a:custGeom>
                <a:avLst/>
                <a:gdLst/>
                <a:ahLst/>
                <a:cxnLst/>
                <a:rect l="l" t="t" r="r" b="b"/>
                <a:pathLst>
                  <a:path w="1556" h="8524" extrusionOk="0">
                    <a:moveTo>
                      <a:pt x="505" y="0"/>
                    </a:moveTo>
                    <a:cubicBezTo>
                      <a:pt x="227" y="0"/>
                      <a:pt x="0" y="225"/>
                      <a:pt x="0" y="503"/>
                    </a:cubicBezTo>
                    <a:lnTo>
                      <a:pt x="0" y="8021"/>
                    </a:lnTo>
                    <a:cubicBezTo>
                      <a:pt x="0" y="8299"/>
                      <a:pt x="227" y="8524"/>
                      <a:pt x="505" y="8524"/>
                    </a:cubicBezTo>
                    <a:lnTo>
                      <a:pt x="1052" y="8524"/>
                    </a:lnTo>
                    <a:cubicBezTo>
                      <a:pt x="1329" y="8524"/>
                      <a:pt x="1555" y="8299"/>
                      <a:pt x="1555" y="8021"/>
                    </a:cubicBezTo>
                    <a:lnTo>
                      <a:pt x="1555" y="503"/>
                    </a:lnTo>
                    <a:cubicBezTo>
                      <a:pt x="1555" y="225"/>
                      <a:pt x="1329" y="0"/>
                      <a:pt x="1052" y="0"/>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95;p77"/>
              <p:cNvSpPr/>
              <p:nvPr/>
            </p:nvSpPr>
            <p:spPr>
              <a:xfrm>
                <a:off x="5448032" y="2335065"/>
                <a:ext cx="72949" cy="399720"/>
              </a:xfrm>
              <a:custGeom>
                <a:avLst/>
                <a:gdLst/>
                <a:ahLst/>
                <a:cxnLst/>
                <a:rect l="l" t="t" r="r" b="b"/>
                <a:pathLst>
                  <a:path w="1556" h="8526" extrusionOk="0">
                    <a:moveTo>
                      <a:pt x="505" y="1"/>
                    </a:moveTo>
                    <a:cubicBezTo>
                      <a:pt x="227" y="1"/>
                      <a:pt x="0" y="227"/>
                      <a:pt x="0" y="504"/>
                    </a:cubicBezTo>
                    <a:lnTo>
                      <a:pt x="0" y="8021"/>
                    </a:lnTo>
                    <a:cubicBezTo>
                      <a:pt x="0" y="8300"/>
                      <a:pt x="227" y="8526"/>
                      <a:pt x="505" y="8526"/>
                    </a:cubicBezTo>
                    <a:lnTo>
                      <a:pt x="1052" y="8526"/>
                    </a:lnTo>
                    <a:cubicBezTo>
                      <a:pt x="1329" y="8526"/>
                      <a:pt x="1555" y="8300"/>
                      <a:pt x="1555" y="8021"/>
                    </a:cubicBezTo>
                    <a:lnTo>
                      <a:pt x="1555" y="504"/>
                    </a:lnTo>
                    <a:cubicBezTo>
                      <a:pt x="1555" y="226"/>
                      <a:pt x="1329" y="1"/>
                      <a:pt x="1052"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96;p77"/>
              <p:cNvSpPr/>
              <p:nvPr/>
            </p:nvSpPr>
            <p:spPr>
              <a:xfrm>
                <a:off x="7033598" y="3290952"/>
                <a:ext cx="83263" cy="252790"/>
              </a:xfrm>
              <a:custGeom>
                <a:avLst/>
                <a:gdLst/>
                <a:ahLst/>
                <a:cxnLst/>
                <a:rect l="l" t="t" r="r" b="b"/>
                <a:pathLst>
                  <a:path w="1776" h="5392" extrusionOk="0">
                    <a:moveTo>
                      <a:pt x="1" y="1"/>
                    </a:moveTo>
                    <a:lnTo>
                      <a:pt x="1" y="5392"/>
                    </a:lnTo>
                    <a:cubicBezTo>
                      <a:pt x="848" y="5392"/>
                      <a:pt x="1556" y="4800"/>
                      <a:pt x="1733" y="4007"/>
                    </a:cubicBezTo>
                    <a:cubicBezTo>
                      <a:pt x="1762" y="3881"/>
                      <a:pt x="1776" y="3751"/>
                      <a:pt x="1776" y="3617"/>
                    </a:cubicBezTo>
                    <a:lnTo>
                      <a:pt x="1776" y="1776"/>
                    </a:lnTo>
                    <a:cubicBezTo>
                      <a:pt x="1776" y="796"/>
                      <a:pt x="981" y="1"/>
                      <a:pt x="1" y="1"/>
                    </a:cubicBezTo>
                    <a:close/>
                  </a:path>
                </a:pathLst>
              </a:custGeom>
              <a:solidFill>
                <a:srgbClr val="E9ED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97;p77"/>
              <p:cNvSpPr/>
              <p:nvPr/>
            </p:nvSpPr>
            <p:spPr>
              <a:xfrm>
                <a:off x="7033598" y="3259635"/>
                <a:ext cx="41679" cy="315519"/>
              </a:xfrm>
              <a:custGeom>
                <a:avLst/>
                <a:gdLst/>
                <a:ahLst/>
                <a:cxnLst/>
                <a:rect l="l" t="t" r="r" b="b"/>
                <a:pathLst>
                  <a:path w="889" h="6730" extrusionOk="0">
                    <a:moveTo>
                      <a:pt x="1" y="1"/>
                    </a:moveTo>
                    <a:lnTo>
                      <a:pt x="1" y="6729"/>
                    </a:lnTo>
                    <a:cubicBezTo>
                      <a:pt x="531" y="6422"/>
                      <a:pt x="889" y="5849"/>
                      <a:pt x="889" y="5191"/>
                    </a:cubicBezTo>
                    <a:lnTo>
                      <a:pt x="889" y="1537"/>
                    </a:lnTo>
                    <a:cubicBezTo>
                      <a:pt x="889" y="880"/>
                      <a:pt x="531" y="307"/>
                      <a:pt x="1" y="1"/>
                    </a:cubicBezTo>
                    <a:close/>
                  </a:path>
                </a:pathLst>
              </a:custGeom>
              <a:solidFill>
                <a:srgbClr val="7984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898;p77"/>
              <p:cNvSpPr/>
              <p:nvPr/>
            </p:nvSpPr>
            <p:spPr>
              <a:xfrm>
                <a:off x="6856945" y="1560238"/>
                <a:ext cx="108955" cy="72527"/>
              </a:xfrm>
              <a:custGeom>
                <a:avLst/>
                <a:gdLst/>
                <a:ahLst/>
                <a:cxnLst/>
                <a:rect l="l" t="t" r="r" b="b"/>
                <a:pathLst>
                  <a:path w="2324" h="1547" extrusionOk="0">
                    <a:moveTo>
                      <a:pt x="2085" y="1"/>
                    </a:moveTo>
                    <a:cubicBezTo>
                      <a:pt x="1725" y="856"/>
                      <a:pt x="697" y="1291"/>
                      <a:pt x="697" y="1291"/>
                    </a:cubicBezTo>
                    <a:cubicBezTo>
                      <a:pt x="697" y="1291"/>
                      <a:pt x="399" y="921"/>
                      <a:pt x="142" y="432"/>
                    </a:cubicBezTo>
                    <a:cubicBezTo>
                      <a:pt x="93" y="337"/>
                      <a:pt x="44" y="239"/>
                      <a:pt x="0" y="137"/>
                    </a:cubicBezTo>
                    <a:lnTo>
                      <a:pt x="0" y="140"/>
                    </a:lnTo>
                    <a:lnTo>
                      <a:pt x="69" y="1366"/>
                    </a:lnTo>
                    <a:cubicBezTo>
                      <a:pt x="73" y="1368"/>
                      <a:pt x="124" y="1381"/>
                      <a:pt x="783" y="1547"/>
                    </a:cubicBezTo>
                    <a:cubicBezTo>
                      <a:pt x="1789" y="1279"/>
                      <a:pt x="2226" y="297"/>
                      <a:pt x="2324" y="44"/>
                    </a:cubicBezTo>
                    <a:cubicBezTo>
                      <a:pt x="2180" y="15"/>
                      <a:pt x="2085" y="1"/>
                      <a:pt x="2085" y="1"/>
                    </a:cubicBezTo>
                    <a:close/>
                  </a:path>
                </a:pathLst>
              </a:custGeom>
              <a:solidFill>
                <a:srgbClr val="FC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899;p77"/>
              <p:cNvSpPr/>
              <p:nvPr/>
            </p:nvSpPr>
            <p:spPr>
              <a:xfrm>
                <a:off x="6527126" y="1555222"/>
                <a:ext cx="642853" cy="900332"/>
              </a:xfrm>
              <a:custGeom>
                <a:avLst/>
                <a:gdLst/>
                <a:ahLst/>
                <a:cxnLst/>
                <a:rect l="l" t="t" r="r" b="b"/>
                <a:pathLst>
                  <a:path w="13712" h="19204" extrusionOk="0">
                    <a:moveTo>
                      <a:pt x="3020" y="1"/>
                    </a:moveTo>
                    <a:cubicBezTo>
                      <a:pt x="2987" y="15"/>
                      <a:pt x="2951" y="30"/>
                      <a:pt x="2916" y="45"/>
                    </a:cubicBezTo>
                    <a:cubicBezTo>
                      <a:pt x="2461" y="242"/>
                      <a:pt x="1896" y="522"/>
                      <a:pt x="1896" y="522"/>
                    </a:cubicBezTo>
                    <a:cubicBezTo>
                      <a:pt x="1896" y="522"/>
                      <a:pt x="1074" y="541"/>
                      <a:pt x="1025" y="541"/>
                    </a:cubicBezTo>
                    <a:cubicBezTo>
                      <a:pt x="978" y="541"/>
                      <a:pt x="814" y="666"/>
                      <a:pt x="660" y="800"/>
                    </a:cubicBezTo>
                    <a:cubicBezTo>
                      <a:pt x="365" y="840"/>
                      <a:pt x="1" y="926"/>
                      <a:pt x="1" y="926"/>
                    </a:cubicBezTo>
                    <a:cubicBezTo>
                      <a:pt x="1" y="926"/>
                      <a:pt x="985" y="1299"/>
                      <a:pt x="1745" y="2283"/>
                    </a:cubicBezTo>
                    <a:lnTo>
                      <a:pt x="1747" y="2285"/>
                    </a:lnTo>
                    <a:cubicBezTo>
                      <a:pt x="1948" y="2546"/>
                      <a:pt x="2135" y="2852"/>
                      <a:pt x="2283" y="3207"/>
                    </a:cubicBezTo>
                    <a:cubicBezTo>
                      <a:pt x="2536" y="3811"/>
                      <a:pt x="2673" y="4555"/>
                      <a:pt x="2584" y="5462"/>
                    </a:cubicBezTo>
                    <a:cubicBezTo>
                      <a:pt x="2247" y="8893"/>
                      <a:pt x="1745" y="10208"/>
                      <a:pt x="1745" y="10208"/>
                    </a:cubicBezTo>
                    <a:cubicBezTo>
                      <a:pt x="1745" y="10208"/>
                      <a:pt x="1578" y="10399"/>
                      <a:pt x="941" y="10549"/>
                    </a:cubicBezTo>
                    <a:lnTo>
                      <a:pt x="942" y="10549"/>
                    </a:lnTo>
                    <a:cubicBezTo>
                      <a:pt x="959" y="10590"/>
                      <a:pt x="975" y="10630"/>
                      <a:pt x="991" y="10671"/>
                    </a:cubicBezTo>
                    <a:cubicBezTo>
                      <a:pt x="1097" y="10938"/>
                      <a:pt x="1207" y="11211"/>
                      <a:pt x="1320" y="11484"/>
                    </a:cubicBezTo>
                    <a:cubicBezTo>
                      <a:pt x="1329" y="11506"/>
                      <a:pt x="1338" y="11529"/>
                      <a:pt x="1348" y="11551"/>
                    </a:cubicBezTo>
                    <a:cubicBezTo>
                      <a:pt x="1423" y="11733"/>
                      <a:pt x="1499" y="11914"/>
                      <a:pt x="1575" y="12096"/>
                    </a:cubicBezTo>
                    <a:cubicBezTo>
                      <a:pt x="1612" y="12180"/>
                      <a:pt x="1647" y="12264"/>
                      <a:pt x="1684" y="12348"/>
                    </a:cubicBezTo>
                    <a:cubicBezTo>
                      <a:pt x="1744" y="12489"/>
                      <a:pt x="1803" y="12628"/>
                      <a:pt x="1863" y="12765"/>
                    </a:cubicBezTo>
                    <a:cubicBezTo>
                      <a:pt x="1874" y="12790"/>
                      <a:pt x="1884" y="12814"/>
                      <a:pt x="1895" y="12837"/>
                    </a:cubicBezTo>
                    <a:cubicBezTo>
                      <a:pt x="2069" y="13241"/>
                      <a:pt x="2244" y="13634"/>
                      <a:pt x="2409" y="14002"/>
                    </a:cubicBezTo>
                    <a:cubicBezTo>
                      <a:pt x="2421" y="14027"/>
                      <a:pt x="2432" y="14051"/>
                      <a:pt x="2442" y="14077"/>
                    </a:cubicBezTo>
                    <a:cubicBezTo>
                      <a:pt x="2458" y="14109"/>
                      <a:pt x="2473" y="14141"/>
                      <a:pt x="2487" y="14173"/>
                    </a:cubicBezTo>
                    <a:cubicBezTo>
                      <a:pt x="2500" y="14203"/>
                      <a:pt x="2513" y="14233"/>
                      <a:pt x="2526" y="14262"/>
                    </a:cubicBezTo>
                    <a:cubicBezTo>
                      <a:pt x="2533" y="14274"/>
                      <a:pt x="2537" y="14287"/>
                      <a:pt x="2543" y="14299"/>
                    </a:cubicBezTo>
                    <a:cubicBezTo>
                      <a:pt x="2551" y="14316"/>
                      <a:pt x="2558" y="14332"/>
                      <a:pt x="2566" y="14351"/>
                    </a:cubicBezTo>
                    <a:cubicBezTo>
                      <a:pt x="2591" y="14406"/>
                      <a:pt x="2615" y="14459"/>
                      <a:pt x="2640" y="14513"/>
                    </a:cubicBezTo>
                    <a:cubicBezTo>
                      <a:pt x="2649" y="14531"/>
                      <a:pt x="2656" y="14550"/>
                      <a:pt x="2666" y="14568"/>
                    </a:cubicBezTo>
                    <a:cubicBezTo>
                      <a:pt x="2773" y="14805"/>
                      <a:pt x="2875" y="15027"/>
                      <a:pt x="2968" y="15230"/>
                    </a:cubicBezTo>
                    <a:cubicBezTo>
                      <a:pt x="2977" y="15250"/>
                      <a:pt x="2987" y="15268"/>
                      <a:pt x="2996" y="15288"/>
                    </a:cubicBezTo>
                    <a:cubicBezTo>
                      <a:pt x="3014" y="15328"/>
                      <a:pt x="3031" y="15366"/>
                      <a:pt x="3049" y="15403"/>
                    </a:cubicBezTo>
                    <a:cubicBezTo>
                      <a:pt x="3061" y="15430"/>
                      <a:pt x="3074" y="15456"/>
                      <a:pt x="3086" y="15482"/>
                    </a:cubicBezTo>
                    <a:cubicBezTo>
                      <a:pt x="3115" y="15546"/>
                      <a:pt x="3144" y="15609"/>
                      <a:pt x="3172" y="15667"/>
                    </a:cubicBezTo>
                    <a:cubicBezTo>
                      <a:pt x="3178" y="15681"/>
                      <a:pt x="3185" y="15696"/>
                      <a:pt x="3191" y="15710"/>
                    </a:cubicBezTo>
                    <a:cubicBezTo>
                      <a:pt x="3207" y="15744"/>
                      <a:pt x="3224" y="15779"/>
                      <a:pt x="3239" y="15811"/>
                    </a:cubicBezTo>
                    <a:cubicBezTo>
                      <a:pt x="3243" y="15822"/>
                      <a:pt x="3248" y="15832"/>
                      <a:pt x="3253" y="15843"/>
                    </a:cubicBezTo>
                    <a:cubicBezTo>
                      <a:pt x="3262" y="15861"/>
                      <a:pt x="3271" y="15881"/>
                      <a:pt x="3280" y="15900"/>
                    </a:cubicBezTo>
                    <a:cubicBezTo>
                      <a:pt x="3283" y="15906"/>
                      <a:pt x="3286" y="15913"/>
                      <a:pt x="3289" y="15921"/>
                    </a:cubicBezTo>
                    <a:cubicBezTo>
                      <a:pt x="3324" y="15993"/>
                      <a:pt x="3355" y="16060"/>
                      <a:pt x="3383" y="16118"/>
                    </a:cubicBezTo>
                    <a:cubicBezTo>
                      <a:pt x="3387" y="16126"/>
                      <a:pt x="3390" y="16133"/>
                      <a:pt x="3393" y="16141"/>
                    </a:cubicBezTo>
                    <a:cubicBezTo>
                      <a:pt x="3427" y="16213"/>
                      <a:pt x="3456" y="16273"/>
                      <a:pt x="3479" y="16322"/>
                    </a:cubicBezTo>
                    <a:cubicBezTo>
                      <a:pt x="3480" y="16325"/>
                      <a:pt x="3482" y="16328"/>
                      <a:pt x="3483" y="16329"/>
                    </a:cubicBezTo>
                    <a:cubicBezTo>
                      <a:pt x="3491" y="16347"/>
                      <a:pt x="3499" y="16363"/>
                      <a:pt x="3505" y="16377"/>
                    </a:cubicBezTo>
                    <a:cubicBezTo>
                      <a:pt x="3508" y="16381"/>
                      <a:pt x="3509" y="16386"/>
                      <a:pt x="3511" y="16390"/>
                    </a:cubicBezTo>
                    <a:cubicBezTo>
                      <a:pt x="3513" y="16392"/>
                      <a:pt x="3514" y="16395"/>
                      <a:pt x="3514" y="16396"/>
                    </a:cubicBezTo>
                    <a:cubicBezTo>
                      <a:pt x="3516" y="16398"/>
                      <a:pt x="3517" y="16401"/>
                      <a:pt x="3517" y="16403"/>
                    </a:cubicBezTo>
                    <a:cubicBezTo>
                      <a:pt x="3534" y="16436"/>
                      <a:pt x="3543" y="16455"/>
                      <a:pt x="3543" y="16455"/>
                    </a:cubicBezTo>
                    <a:cubicBezTo>
                      <a:pt x="3543" y="16455"/>
                      <a:pt x="3220" y="17060"/>
                      <a:pt x="3288" y="17973"/>
                    </a:cubicBezTo>
                    <a:cubicBezTo>
                      <a:pt x="3355" y="18885"/>
                      <a:pt x="3934" y="19106"/>
                      <a:pt x="3934" y="19106"/>
                    </a:cubicBezTo>
                    <a:cubicBezTo>
                      <a:pt x="3934" y="19106"/>
                      <a:pt x="3956" y="19107"/>
                      <a:pt x="3996" y="19109"/>
                    </a:cubicBezTo>
                    <a:cubicBezTo>
                      <a:pt x="4290" y="19128"/>
                      <a:pt x="5553" y="19204"/>
                      <a:pt x="6048" y="19204"/>
                    </a:cubicBezTo>
                    <a:cubicBezTo>
                      <a:pt x="6144" y="19204"/>
                      <a:pt x="6212" y="19201"/>
                      <a:pt x="6237" y="19194"/>
                    </a:cubicBezTo>
                    <a:cubicBezTo>
                      <a:pt x="6306" y="19177"/>
                      <a:pt x="6462" y="19043"/>
                      <a:pt x="6625" y="18885"/>
                    </a:cubicBezTo>
                    <a:cubicBezTo>
                      <a:pt x="6879" y="18641"/>
                      <a:pt x="7154" y="18341"/>
                      <a:pt x="7154" y="18341"/>
                    </a:cubicBezTo>
                    <a:cubicBezTo>
                      <a:pt x="7154" y="18341"/>
                      <a:pt x="8728" y="18341"/>
                      <a:pt x="8916" y="18297"/>
                    </a:cubicBezTo>
                    <a:cubicBezTo>
                      <a:pt x="9105" y="18252"/>
                      <a:pt x="9879" y="17919"/>
                      <a:pt x="10466" y="17447"/>
                    </a:cubicBezTo>
                    <a:cubicBezTo>
                      <a:pt x="10679" y="17455"/>
                      <a:pt x="10878" y="17459"/>
                      <a:pt x="11063" y="17459"/>
                    </a:cubicBezTo>
                    <a:cubicBezTo>
                      <a:pt x="13430" y="17459"/>
                      <a:pt x="13597" y="16805"/>
                      <a:pt x="13597" y="16805"/>
                    </a:cubicBezTo>
                    <a:cubicBezTo>
                      <a:pt x="13597" y="16805"/>
                      <a:pt x="13603" y="16751"/>
                      <a:pt x="13612" y="16666"/>
                    </a:cubicBezTo>
                    <a:cubicBezTo>
                      <a:pt x="13641" y="16399"/>
                      <a:pt x="13699" y="15822"/>
                      <a:pt x="13706" y="15611"/>
                    </a:cubicBezTo>
                    <a:cubicBezTo>
                      <a:pt x="13712" y="15334"/>
                      <a:pt x="13303" y="14632"/>
                      <a:pt x="12394" y="13782"/>
                    </a:cubicBezTo>
                    <a:cubicBezTo>
                      <a:pt x="12464" y="12904"/>
                      <a:pt x="12345" y="11353"/>
                      <a:pt x="12177" y="9781"/>
                    </a:cubicBezTo>
                    <a:cubicBezTo>
                      <a:pt x="11966" y="7815"/>
                      <a:pt x="11678" y="5818"/>
                      <a:pt x="11590" y="5069"/>
                    </a:cubicBezTo>
                    <a:cubicBezTo>
                      <a:pt x="11429" y="3722"/>
                      <a:pt x="10567" y="1233"/>
                      <a:pt x="10293" y="456"/>
                    </a:cubicBezTo>
                    <a:cubicBezTo>
                      <a:pt x="9986" y="297"/>
                      <a:pt x="9602" y="201"/>
                      <a:pt x="9357" y="151"/>
                    </a:cubicBezTo>
                    <a:cubicBezTo>
                      <a:pt x="9214" y="122"/>
                      <a:pt x="9119" y="108"/>
                      <a:pt x="9119" y="108"/>
                    </a:cubicBezTo>
                    <a:cubicBezTo>
                      <a:pt x="8760" y="963"/>
                      <a:pt x="7732" y="1398"/>
                      <a:pt x="7732" y="1398"/>
                    </a:cubicBezTo>
                    <a:cubicBezTo>
                      <a:pt x="7732" y="1398"/>
                      <a:pt x="7433" y="1027"/>
                      <a:pt x="7177" y="539"/>
                    </a:cubicBezTo>
                    <a:cubicBezTo>
                      <a:pt x="7127" y="444"/>
                      <a:pt x="7079" y="346"/>
                      <a:pt x="7035" y="244"/>
                    </a:cubicBezTo>
                    <a:lnTo>
                      <a:pt x="7035" y="247"/>
                    </a:lnTo>
                    <a:cubicBezTo>
                      <a:pt x="7035" y="270"/>
                      <a:pt x="7038" y="395"/>
                      <a:pt x="7044" y="563"/>
                    </a:cubicBezTo>
                    <a:cubicBezTo>
                      <a:pt x="7055" y="836"/>
                      <a:pt x="7073" y="1219"/>
                      <a:pt x="7104" y="1473"/>
                    </a:cubicBezTo>
                    <a:cubicBezTo>
                      <a:pt x="7431" y="1768"/>
                      <a:pt x="7633" y="1944"/>
                      <a:pt x="7633" y="1944"/>
                    </a:cubicBezTo>
                    <a:cubicBezTo>
                      <a:pt x="7633" y="1944"/>
                      <a:pt x="7709" y="2997"/>
                      <a:pt x="7692" y="3646"/>
                    </a:cubicBezTo>
                    <a:cubicBezTo>
                      <a:pt x="7575" y="2897"/>
                      <a:pt x="6800" y="1641"/>
                      <a:pt x="6564" y="1281"/>
                    </a:cubicBezTo>
                    <a:lnTo>
                      <a:pt x="6833" y="935"/>
                    </a:lnTo>
                    <a:cubicBezTo>
                      <a:pt x="6833" y="935"/>
                      <a:pt x="6738" y="799"/>
                      <a:pt x="6610" y="643"/>
                    </a:cubicBezTo>
                    <a:cubicBezTo>
                      <a:pt x="6501" y="515"/>
                      <a:pt x="6372" y="371"/>
                      <a:pt x="6252" y="285"/>
                    </a:cubicBezTo>
                    <a:lnTo>
                      <a:pt x="6252" y="285"/>
                    </a:lnTo>
                    <a:cubicBezTo>
                      <a:pt x="6252" y="285"/>
                      <a:pt x="6268" y="420"/>
                      <a:pt x="6246" y="632"/>
                    </a:cubicBezTo>
                    <a:cubicBezTo>
                      <a:pt x="6234" y="745"/>
                      <a:pt x="6213" y="881"/>
                      <a:pt x="6170" y="1030"/>
                    </a:cubicBezTo>
                    <a:cubicBezTo>
                      <a:pt x="6170" y="1031"/>
                      <a:pt x="6170" y="1033"/>
                      <a:pt x="6168" y="1034"/>
                    </a:cubicBezTo>
                    <a:cubicBezTo>
                      <a:pt x="6165" y="1047"/>
                      <a:pt x="6162" y="1057"/>
                      <a:pt x="6159" y="1070"/>
                    </a:cubicBezTo>
                    <a:cubicBezTo>
                      <a:pt x="6156" y="1079"/>
                      <a:pt x="6153" y="1089"/>
                      <a:pt x="6150" y="1100"/>
                    </a:cubicBezTo>
                    <a:cubicBezTo>
                      <a:pt x="6131" y="1158"/>
                      <a:pt x="6110" y="1221"/>
                      <a:pt x="6084" y="1284"/>
                    </a:cubicBezTo>
                    <a:cubicBezTo>
                      <a:pt x="6079" y="1293"/>
                      <a:pt x="6076" y="1302"/>
                      <a:pt x="6072" y="1313"/>
                    </a:cubicBezTo>
                    <a:cubicBezTo>
                      <a:pt x="6070" y="1316"/>
                      <a:pt x="6069" y="1320"/>
                      <a:pt x="6067" y="1325"/>
                    </a:cubicBezTo>
                    <a:cubicBezTo>
                      <a:pt x="6064" y="1333"/>
                      <a:pt x="6061" y="1340"/>
                      <a:pt x="6058" y="1348"/>
                    </a:cubicBezTo>
                    <a:cubicBezTo>
                      <a:pt x="6054" y="1355"/>
                      <a:pt x="6049" y="1365"/>
                      <a:pt x="6046" y="1374"/>
                    </a:cubicBezTo>
                    <a:cubicBezTo>
                      <a:pt x="6040" y="1386"/>
                      <a:pt x="6034" y="1398"/>
                      <a:pt x="6029" y="1412"/>
                    </a:cubicBezTo>
                    <a:cubicBezTo>
                      <a:pt x="6023" y="1421"/>
                      <a:pt x="6018" y="1432"/>
                      <a:pt x="6014" y="1443"/>
                    </a:cubicBezTo>
                    <a:cubicBezTo>
                      <a:pt x="6006" y="1459"/>
                      <a:pt x="5997" y="1476"/>
                      <a:pt x="5989" y="1492"/>
                    </a:cubicBezTo>
                    <a:cubicBezTo>
                      <a:pt x="5983" y="1502"/>
                      <a:pt x="5979" y="1513"/>
                      <a:pt x="5972" y="1522"/>
                    </a:cubicBezTo>
                    <a:cubicBezTo>
                      <a:pt x="5965" y="1537"/>
                      <a:pt x="5957" y="1551"/>
                      <a:pt x="5950" y="1565"/>
                    </a:cubicBezTo>
                    <a:cubicBezTo>
                      <a:pt x="5942" y="1577"/>
                      <a:pt x="5936" y="1588"/>
                      <a:pt x="5930" y="1600"/>
                    </a:cubicBezTo>
                    <a:cubicBezTo>
                      <a:pt x="5930" y="1600"/>
                      <a:pt x="5928" y="1602"/>
                      <a:pt x="5928" y="1603"/>
                    </a:cubicBezTo>
                    <a:cubicBezTo>
                      <a:pt x="5922" y="1614"/>
                      <a:pt x="5914" y="1625"/>
                      <a:pt x="5908" y="1637"/>
                    </a:cubicBezTo>
                    <a:cubicBezTo>
                      <a:pt x="5899" y="1652"/>
                      <a:pt x="5890" y="1666"/>
                      <a:pt x="5879" y="1683"/>
                    </a:cubicBezTo>
                    <a:cubicBezTo>
                      <a:pt x="5873" y="1693"/>
                      <a:pt x="5865" y="1704"/>
                      <a:pt x="5858" y="1715"/>
                    </a:cubicBezTo>
                    <a:cubicBezTo>
                      <a:pt x="5084" y="1715"/>
                      <a:pt x="3393" y="719"/>
                      <a:pt x="30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900;p77"/>
              <p:cNvSpPr/>
              <p:nvPr/>
            </p:nvSpPr>
            <p:spPr>
              <a:xfrm>
                <a:off x="6672556" y="1162253"/>
                <a:ext cx="300095" cy="345618"/>
              </a:xfrm>
              <a:custGeom>
                <a:avLst/>
                <a:gdLst/>
                <a:ahLst/>
                <a:cxnLst/>
                <a:rect l="l" t="t" r="r" b="b"/>
                <a:pathLst>
                  <a:path w="6401" h="7372" extrusionOk="0">
                    <a:moveTo>
                      <a:pt x="4529" y="0"/>
                    </a:moveTo>
                    <a:cubicBezTo>
                      <a:pt x="4343" y="0"/>
                      <a:pt x="4138" y="17"/>
                      <a:pt x="3912" y="54"/>
                    </a:cubicBezTo>
                    <a:cubicBezTo>
                      <a:pt x="888" y="547"/>
                      <a:pt x="3886" y="3032"/>
                      <a:pt x="1548" y="3140"/>
                    </a:cubicBezTo>
                    <a:cubicBezTo>
                      <a:pt x="1574" y="2988"/>
                      <a:pt x="1579" y="2818"/>
                      <a:pt x="1556" y="2644"/>
                    </a:cubicBezTo>
                    <a:cubicBezTo>
                      <a:pt x="1507" y="2277"/>
                      <a:pt x="1348" y="1968"/>
                      <a:pt x="1143" y="1786"/>
                    </a:cubicBezTo>
                    <a:cubicBezTo>
                      <a:pt x="1109" y="1755"/>
                      <a:pt x="1074" y="1729"/>
                      <a:pt x="1039" y="1706"/>
                    </a:cubicBezTo>
                    <a:cubicBezTo>
                      <a:pt x="942" y="1647"/>
                      <a:pt x="839" y="1613"/>
                      <a:pt x="734" y="1613"/>
                    </a:cubicBezTo>
                    <a:cubicBezTo>
                      <a:pt x="712" y="1613"/>
                      <a:pt x="690" y="1615"/>
                      <a:pt x="669" y="1618"/>
                    </a:cubicBezTo>
                    <a:cubicBezTo>
                      <a:pt x="262" y="1673"/>
                      <a:pt x="1" y="2218"/>
                      <a:pt x="83" y="2839"/>
                    </a:cubicBezTo>
                    <a:cubicBezTo>
                      <a:pt x="161" y="3427"/>
                      <a:pt x="522" y="3869"/>
                      <a:pt x="904" y="3869"/>
                    </a:cubicBezTo>
                    <a:cubicBezTo>
                      <a:pt x="925" y="3869"/>
                      <a:pt x="947" y="3868"/>
                      <a:pt x="969" y="3865"/>
                    </a:cubicBezTo>
                    <a:cubicBezTo>
                      <a:pt x="979" y="3864"/>
                      <a:pt x="988" y="3862"/>
                      <a:pt x="999" y="3859"/>
                    </a:cubicBezTo>
                    <a:cubicBezTo>
                      <a:pt x="1011" y="3984"/>
                      <a:pt x="1025" y="4116"/>
                      <a:pt x="1040" y="4247"/>
                    </a:cubicBezTo>
                    <a:cubicBezTo>
                      <a:pt x="1076" y="4539"/>
                      <a:pt x="1120" y="4831"/>
                      <a:pt x="1172" y="5058"/>
                    </a:cubicBezTo>
                    <a:cubicBezTo>
                      <a:pt x="1173" y="5065"/>
                      <a:pt x="1175" y="5073"/>
                      <a:pt x="1176" y="5079"/>
                    </a:cubicBezTo>
                    <a:cubicBezTo>
                      <a:pt x="1181" y="5096"/>
                      <a:pt x="1184" y="5113"/>
                      <a:pt x="1189" y="5128"/>
                    </a:cubicBezTo>
                    <a:cubicBezTo>
                      <a:pt x="1190" y="5134"/>
                      <a:pt x="1192" y="5140"/>
                      <a:pt x="1193" y="5145"/>
                    </a:cubicBezTo>
                    <a:cubicBezTo>
                      <a:pt x="1195" y="5151"/>
                      <a:pt x="1196" y="5155"/>
                      <a:pt x="1196" y="5160"/>
                    </a:cubicBezTo>
                    <a:cubicBezTo>
                      <a:pt x="1199" y="5168"/>
                      <a:pt x="1201" y="5174"/>
                      <a:pt x="1202" y="5180"/>
                    </a:cubicBezTo>
                    <a:cubicBezTo>
                      <a:pt x="1204" y="5188"/>
                      <a:pt x="1207" y="5195"/>
                      <a:pt x="1209" y="5203"/>
                    </a:cubicBezTo>
                    <a:cubicBezTo>
                      <a:pt x="1215" y="5224"/>
                      <a:pt x="1222" y="5246"/>
                      <a:pt x="1228" y="5266"/>
                    </a:cubicBezTo>
                    <a:cubicBezTo>
                      <a:pt x="1230" y="5272"/>
                      <a:pt x="1233" y="5278"/>
                      <a:pt x="1235" y="5285"/>
                    </a:cubicBezTo>
                    <a:cubicBezTo>
                      <a:pt x="1242" y="5304"/>
                      <a:pt x="1248" y="5322"/>
                      <a:pt x="1256" y="5337"/>
                    </a:cubicBezTo>
                    <a:cubicBezTo>
                      <a:pt x="1258" y="5343"/>
                      <a:pt x="1259" y="5348"/>
                      <a:pt x="1262" y="5353"/>
                    </a:cubicBezTo>
                    <a:cubicBezTo>
                      <a:pt x="1264" y="5357"/>
                      <a:pt x="1265" y="5360"/>
                      <a:pt x="1267" y="5365"/>
                    </a:cubicBezTo>
                    <a:cubicBezTo>
                      <a:pt x="1274" y="5374"/>
                      <a:pt x="1283" y="5388"/>
                      <a:pt x="1290" y="5397"/>
                    </a:cubicBezTo>
                    <a:cubicBezTo>
                      <a:pt x="2563" y="6749"/>
                      <a:pt x="3600" y="7267"/>
                      <a:pt x="4381" y="7357"/>
                    </a:cubicBezTo>
                    <a:cubicBezTo>
                      <a:pt x="4468" y="7367"/>
                      <a:pt x="4551" y="7372"/>
                      <a:pt x="4632" y="7372"/>
                    </a:cubicBezTo>
                    <a:cubicBezTo>
                      <a:pt x="5464" y="7372"/>
                      <a:pt x="5953" y="6868"/>
                      <a:pt x="6070" y="6475"/>
                    </a:cubicBezTo>
                    <a:cubicBezTo>
                      <a:pt x="6401" y="5272"/>
                      <a:pt x="6254" y="2055"/>
                      <a:pt x="6191" y="946"/>
                    </a:cubicBezTo>
                    <a:cubicBezTo>
                      <a:pt x="6188" y="898"/>
                      <a:pt x="6185" y="853"/>
                      <a:pt x="6182" y="813"/>
                    </a:cubicBezTo>
                    <a:cubicBezTo>
                      <a:pt x="6177" y="800"/>
                      <a:pt x="5834" y="0"/>
                      <a:pt x="4529"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901;p77"/>
              <p:cNvSpPr/>
              <p:nvPr/>
            </p:nvSpPr>
            <p:spPr>
              <a:xfrm>
                <a:off x="6663461" y="2426814"/>
                <a:ext cx="661653" cy="1827339"/>
              </a:xfrm>
              <a:custGeom>
                <a:avLst/>
                <a:gdLst/>
                <a:ahLst/>
                <a:cxnLst/>
                <a:rect l="l" t="t" r="r" b="b"/>
                <a:pathLst>
                  <a:path w="14113" h="38977" extrusionOk="0">
                    <a:moveTo>
                      <a:pt x="7793" y="1"/>
                    </a:moveTo>
                    <a:cubicBezTo>
                      <a:pt x="7662" y="48"/>
                      <a:pt x="7529" y="97"/>
                      <a:pt x="7394" y="145"/>
                    </a:cubicBezTo>
                    <a:cubicBezTo>
                      <a:pt x="7367" y="154"/>
                      <a:pt x="7339" y="163"/>
                      <a:pt x="7312" y="172"/>
                    </a:cubicBezTo>
                    <a:cubicBezTo>
                      <a:pt x="7153" y="227"/>
                      <a:pt x="6992" y="282"/>
                      <a:pt x="6829" y="337"/>
                    </a:cubicBezTo>
                    <a:cubicBezTo>
                      <a:pt x="6809" y="343"/>
                      <a:pt x="6790" y="349"/>
                      <a:pt x="6770" y="356"/>
                    </a:cubicBezTo>
                    <a:cubicBezTo>
                      <a:pt x="6729" y="369"/>
                      <a:pt x="6686" y="383"/>
                      <a:pt x="6644" y="397"/>
                    </a:cubicBezTo>
                    <a:cubicBezTo>
                      <a:pt x="6587" y="415"/>
                      <a:pt x="6530" y="434"/>
                      <a:pt x="6474" y="452"/>
                    </a:cubicBezTo>
                    <a:cubicBezTo>
                      <a:pt x="4765" y="993"/>
                      <a:pt x="2844" y="1438"/>
                      <a:pt x="1176" y="1461"/>
                    </a:cubicBezTo>
                    <a:cubicBezTo>
                      <a:pt x="1175" y="1461"/>
                      <a:pt x="1174" y="1461"/>
                      <a:pt x="1174" y="1461"/>
                    </a:cubicBezTo>
                    <a:cubicBezTo>
                      <a:pt x="1126" y="1461"/>
                      <a:pt x="1089" y="1422"/>
                      <a:pt x="1089" y="1374"/>
                    </a:cubicBezTo>
                    <a:cubicBezTo>
                      <a:pt x="1052" y="1458"/>
                      <a:pt x="1016" y="1543"/>
                      <a:pt x="981" y="1631"/>
                    </a:cubicBezTo>
                    <a:cubicBezTo>
                      <a:pt x="435" y="2971"/>
                      <a:pt x="129" y="4607"/>
                      <a:pt x="62" y="6038"/>
                    </a:cubicBezTo>
                    <a:cubicBezTo>
                      <a:pt x="1" y="7361"/>
                      <a:pt x="143" y="8509"/>
                      <a:pt x="490" y="9095"/>
                    </a:cubicBezTo>
                    <a:cubicBezTo>
                      <a:pt x="1237" y="10356"/>
                      <a:pt x="2736" y="15098"/>
                      <a:pt x="3503" y="17453"/>
                    </a:cubicBezTo>
                    <a:cubicBezTo>
                      <a:pt x="3754" y="18384"/>
                      <a:pt x="4326" y="20391"/>
                      <a:pt x="5028" y="22822"/>
                    </a:cubicBezTo>
                    <a:cubicBezTo>
                      <a:pt x="5690" y="25117"/>
                      <a:pt x="6468" y="27791"/>
                      <a:pt x="7197" y="30292"/>
                    </a:cubicBezTo>
                    <a:cubicBezTo>
                      <a:pt x="8544" y="34909"/>
                      <a:pt x="9729" y="38944"/>
                      <a:pt x="9729" y="38944"/>
                    </a:cubicBezTo>
                    <a:cubicBezTo>
                      <a:pt x="9729" y="38944"/>
                      <a:pt x="9905" y="38955"/>
                      <a:pt x="10186" y="38962"/>
                    </a:cubicBezTo>
                    <a:cubicBezTo>
                      <a:pt x="10412" y="38970"/>
                      <a:pt x="10709" y="38976"/>
                      <a:pt x="11035" y="38976"/>
                    </a:cubicBezTo>
                    <a:cubicBezTo>
                      <a:pt x="11054" y="38976"/>
                      <a:pt x="11074" y="38976"/>
                      <a:pt x="11093" y="38976"/>
                    </a:cubicBezTo>
                    <a:cubicBezTo>
                      <a:pt x="11721" y="38976"/>
                      <a:pt x="12455" y="38952"/>
                      <a:pt x="13042" y="38869"/>
                    </a:cubicBezTo>
                    <a:cubicBezTo>
                      <a:pt x="13620" y="38788"/>
                      <a:pt x="14057" y="38648"/>
                      <a:pt x="14112" y="38414"/>
                    </a:cubicBezTo>
                    <a:cubicBezTo>
                      <a:pt x="13643" y="36426"/>
                      <a:pt x="12149" y="30071"/>
                      <a:pt x="12149" y="30071"/>
                    </a:cubicBezTo>
                    <a:cubicBezTo>
                      <a:pt x="12149" y="30071"/>
                      <a:pt x="12037" y="27725"/>
                      <a:pt x="11654" y="25171"/>
                    </a:cubicBezTo>
                    <a:cubicBezTo>
                      <a:pt x="11599" y="24804"/>
                      <a:pt x="11538" y="24432"/>
                      <a:pt x="11470" y="24062"/>
                    </a:cubicBezTo>
                    <a:cubicBezTo>
                      <a:pt x="11337" y="23325"/>
                      <a:pt x="11114" y="21902"/>
                      <a:pt x="10856" y="20180"/>
                    </a:cubicBezTo>
                    <a:cubicBezTo>
                      <a:pt x="10261" y="16221"/>
                      <a:pt x="9475" y="10688"/>
                      <a:pt x="9143" y="8339"/>
                    </a:cubicBezTo>
                    <a:cubicBezTo>
                      <a:pt x="9044" y="7631"/>
                      <a:pt x="8984" y="7211"/>
                      <a:pt x="8984" y="7211"/>
                    </a:cubicBezTo>
                    <a:cubicBezTo>
                      <a:pt x="8984" y="7211"/>
                      <a:pt x="9276" y="5817"/>
                      <a:pt x="9414" y="4964"/>
                    </a:cubicBezTo>
                    <a:cubicBezTo>
                      <a:pt x="9454" y="4714"/>
                      <a:pt x="9448" y="4462"/>
                      <a:pt x="9399" y="4216"/>
                    </a:cubicBezTo>
                    <a:cubicBezTo>
                      <a:pt x="9071" y="2595"/>
                      <a:pt x="8272" y="901"/>
                      <a:pt x="7903" y="204"/>
                    </a:cubicBezTo>
                    <a:cubicBezTo>
                      <a:pt x="7861" y="122"/>
                      <a:pt x="7822" y="53"/>
                      <a:pt x="7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902;p77"/>
              <p:cNvSpPr/>
              <p:nvPr/>
            </p:nvSpPr>
            <p:spPr>
              <a:xfrm>
                <a:off x="6663836" y="2621564"/>
                <a:ext cx="516973" cy="1632589"/>
              </a:xfrm>
              <a:custGeom>
                <a:avLst/>
                <a:gdLst/>
                <a:ahLst/>
                <a:cxnLst/>
                <a:rect l="l" t="t" r="r" b="b"/>
                <a:pathLst>
                  <a:path w="11027" h="34823" extrusionOk="0">
                    <a:moveTo>
                      <a:pt x="3159" y="1"/>
                    </a:moveTo>
                    <a:cubicBezTo>
                      <a:pt x="2026" y="1274"/>
                      <a:pt x="849" y="1571"/>
                      <a:pt x="63" y="1728"/>
                    </a:cubicBezTo>
                    <a:cubicBezTo>
                      <a:pt x="0" y="3049"/>
                      <a:pt x="135" y="4355"/>
                      <a:pt x="482" y="4941"/>
                    </a:cubicBezTo>
                    <a:cubicBezTo>
                      <a:pt x="1229" y="6202"/>
                      <a:pt x="2728" y="10944"/>
                      <a:pt x="3495" y="13299"/>
                    </a:cubicBezTo>
                    <a:cubicBezTo>
                      <a:pt x="3746" y="14230"/>
                      <a:pt x="4318" y="16237"/>
                      <a:pt x="5020" y="18668"/>
                    </a:cubicBezTo>
                    <a:cubicBezTo>
                      <a:pt x="5682" y="20963"/>
                      <a:pt x="6460" y="23637"/>
                      <a:pt x="7189" y="26138"/>
                    </a:cubicBezTo>
                    <a:cubicBezTo>
                      <a:pt x="8536" y="30755"/>
                      <a:pt x="9721" y="34790"/>
                      <a:pt x="9721" y="34790"/>
                    </a:cubicBezTo>
                    <a:cubicBezTo>
                      <a:pt x="9721" y="34790"/>
                      <a:pt x="9897" y="34801"/>
                      <a:pt x="10178" y="34808"/>
                    </a:cubicBezTo>
                    <a:cubicBezTo>
                      <a:pt x="10404" y="34816"/>
                      <a:pt x="10701" y="34822"/>
                      <a:pt x="11027" y="34822"/>
                    </a:cubicBezTo>
                    <a:cubicBezTo>
                      <a:pt x="10149" y="28643"/>
                      <a:pt x="2257" y="6401"/>
                      <a:pt x="763" y="3320"/>
                    </a:cubicBezTo>
                    <a:cubicBezTo>
                      <a:pt x="2047" y="2479"/>
                      <a:pt x="3419" y="421"/>
                      <a:pt x="3419" y="421"/>
                    </a:cubicBezTo>
                    <a:lnTo>
                      <a:pt x="3159" y="1"/>
                    </a:ln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903;p77"/>
              <p:cNvSpPr/>
              <p:nvPr/>
            </p:nvSpPr>
            <p:spPr>
              <a:xfrm>
                <a:off x="6702608" y="1247626"/>
                <a:ext cx="39944" cy="86264"/>
              </a:xfrm>
              <a:custGeom>
                <a:avLst/>
                <a:gdLst/>
                <a:ahLst/>
                <a:cxnLst/>
                <a:rect l="l" t="t" r="r" b="b"/>
                <a:pathLst>
                  <a:path w="852" h="1840" extrusionOk="0">
                    <a:moveTo>
                      <a:pt x="113" y="1"/>
                    </a:moveTo>
                    <a:cubicBezTo>
                      <a:pt x="94" y="1"/>
                      <a:pt x="75" y="2"/>
                      <a:pt x="57" y="5"/>
                    </a:cubicBezTo>
                    <a:cubicBezTo>
                      <a:pt x="45" y="6"/>
                      <a:pt x="32" y="8"/>
                      <a:pt x="20" y="11"/>
                    </a:cubicBezTo>
                    <a:cubicBezTo>
                      <a:pt x="8" y="14"/>
                      <a:pt x="0" y="26"/>
                      <a:pt x="2" y="38"/>
                    </a:cubicBezTo>
                    <a:cubicBezTo>
                      <a:pt x="5" y="50"/>
                      <a:pt x="14" y="57"/>
                      <a:pt x="25" y="57"/>
                    </a:cubicBezTo>
                    <a:cubicBezTo>
                      <a:pt x="27" y="57"/>
                      <a:pt x="29" y="57"/>
                      <a:pt x="31" y="57"/>
                    </a:cubicBezTo>
                    <a:cubicBezTo>
                      <a:pt x="42" y="53"/>
                      <a:pt x="52" y="52"/>
                      <a:pt x="63" y="50"/>
                    </a:cubicBezTo>
                    <a:cubicBezTo>
                      <a:pt x="79" y="48"/>
                      <a:pt x="95" y="47"/>
                      <a:pt x="111" y="47"/>
                    </a:cubicBezTo>
                    <a:cubicBezTo>
                      <a:pt x="217" y="47"/>
                      <a:pt x="324" y="91"/>
                      <a:pt x="421" y="179"/>
                    </a:cubicBezTo>
                    <a:cubicBezTo>
                      <a:pt x="587" y="326"/>
                      <a:pt x="704" y="569"/>
                      <a:pt x="740" y="845"/>
                    </a:cubicBezTo>
                    <a:cubicBezTo>
                      <a:pt x="803" y="1315"/>
                      <a:pt x="617" y="1729"/>
                      <a:pt x="317" y="1787"/>
                    </a:cubicBezTo>
                    <a:cubicBezTo>
                      <a:pt x="309" y="1789"/>
                      <a:pt x="302" y="1790"/>
                      <a:pt x="294" y="1790"/>
                    </a:cubicBezTo>
                    <a:cubicBezTo>
                      <a:pt x="288" y="1792"/>
                      <a:pt x="280" y="1792"/>
                      <a:pt x="273" y="1793"/>
                    </a:cubicBezTo>
                    <a:cubicBezTo>
                      <a:pt x="260" y="1793"/>
                      <a:pt x="250" y="1806"/>
                      <a:pt x="251" y="1818"/>
                    </a:cubicBezTo>
                    <a:cubicBezTo>
                      <a:pt x="253" y="1830"/>
                      <a:pt x="262" y="1839"/>
                      <a:pt x="274" y="1839"/>
                    </a:cubicBezTo>
                    <a:lnTo>
                      <a:pt x="276" y="1839"/>
                    </a:lnTo>
                    <a:cubicBezTo>
                      <a:pt x="285" y="1839"/>
                      <a:pt x="292" y="1838"/>
                      <a:pt x="302" y="1836"/>
                    </a:cubicBezTo>
                    <a:cubicBezTo>
                      <a:pt x="309" y="1836"/>
                      <a:pt x="317" y="1835"/>
                      <a:pt x="326" y="1833"/>
                    </a:cubicBezTo>
                    <a:cubicBezTo>
                      <a:pt x="650" y="1769"/>
                      <a:pt x="852" y="1333"/>
                      <a:pt x="788" y="839"/>
                    </a:cubicBezTo>
                    <a:cubicBezTo>
                      <a:pt x="750" y="552"/>
                      <a:pt x="627" y="298"/>
                      <a:pt x="451" y="144"/>
                    </a:cubicBezTo>
                    <a:cubicBezTo>
                      <a:pt x="346" y="50"/>
                      <a:pt x="229" y="1"/>
                      <a:pt x="1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904;p77"/>
              <p:cNvSpPr/>
              <p:nvPr/>
            </p:nvSpPr>
            <p:spPr>
              <a:xfrm>
                <a:off x="6697732" y="1285366"/>
                <a:ext cx="42569" cy="14159"/>
              </a:xfrm>
              <a:custGeom>
                <a:avLst/>
                <a:gdLst/>
                <a:ahLst/>
                <a:cxnLst/>
                <a:rect l="l" t="t" r="r" b="b"/>
                <a:pathLst>
                  <a:path w="908" h="302" extrusionOk="0">
                    <a:moveTo>
                      <a:pt x="625" y="0"/>
                    </a:moveTo>
                    <a:cubicBezTo>
                      <a:pt x="578" y="0"/>
                      <a:pt x="532" y="20"/>
                      <a:pt x="490" y="59"/>
                    </a:cubicBezTo>
                    <a:cubicBezTo>
                      <a:pt x="453" y="91"/>
                      <a:pt x="422" y="120"/>
                      <a:pt x="395" y="146"/>
                    </a:cubicBezTo>
                    <a:cubicBezTo>
                      <a:pt x="324" y="215"/>
                      <a:pt x="282" y="256"/>
                      <a:pt x="218" y="256"/>
                    </a:cubicBezTo>
                    <a:cubicBezTo>
                      <a:pt x="174" y="256"/>
                      <a:pt x="119" y="237"/>
                      <a:pt x="37" y="193"/>
                    </a:cubicBezTo>
                    <a:cubicBezTo>
                      <a:pt x="34" y="191"/>
                      <a:pt x="30" y="191"/>
                      <a:pt x="27" y="191"/>
                    </a:cubicBezTo>
                    <a:cubicBezTo>
                      <a:pt x="19" y="191"/>
                      <a:pt x="11" y="195"/>
                      <a:pt x="7" y="203"/>
                    </a:cubicBezTo>
                    <a:cubicBezTo>
                      <a:pt x="0" y="215"/>
                      <a:pt x="5" y="228"/>
                      <a:pt x="16" y="235"/>
                    </a:cubicBezTo>
                    <a:cubicBezTo>
                      <a:pt x="106" y="282"/>
                      <a:pt x="169" y="302"/>
                      <a:pt x="221" y="302"/>
                    </a:cubicBezTo>
                    <a:cubicBezTo>
                      <a:pt x="300" y="302"/>
                      <a:pt x="352" y="253"/>
                      <a:pt x="428" y="180"/>
                    </a:cubicBezTo>
                    <a:cubicBezTo>
                      <a:pt x="454" y="154"/>
                      <a:pt x="484" y="125"/>
                      <a:pt x="520" y="94"/>
                    </a:cubicBezTo>
                    <a:cubicBezTo>
                      <a:pt x="555" y="63"/>
                      <a:pt x="590" y="47"/>
                      <a:pt x="626" y="47"/>
                    </a:cubicBezTo>
                    <a:cubicBezTo>
                      <a:pt x="635" y="47"/>
                      <a:pt x="643" y="48"/>
                      <a:pt x="652" y="50"/>
                    </a:cubicBezTo>
                    <a:cubicBezTo>
                      <a:pt x="769" y="73"/>
                      <a:pt x="858" y="248"/>
                      <a:pt x="860" y="251"/>
                    </a:cubicBezTo>
                    <a:cubicBezTo>
                      <a:pt x="863" y="259"/>
                      <a:pt x="870" y="263"/>
                      <a:pt x="879" y="263"/>
                    </a:cubicBezTo>
                    <a:cubicBezTo>
                      <a:pt x="883" y="263"/>
                      <a:pt x="886" y="262"/>
                      <a:pt x="890" y="261"/>
                    </a:cubicBezTo>
                    <a:cubicBezTo>
                      <a:pt x="901" y="256"/>
                      <a:pt x="907" y="242"/>
                      <a:pt x="901" y="230"/>
                    </a:cubicBezTo>
                    <a:cubicBezTo>
                      <a:pt x="896" y="222"/>
                      <a:pt x="802" y="31"/>
                      <a:pt x="661" y="4"/>
                    </a:cubicBezTo>
                    <a:cubicBezTo>
                      <a:pt x="649" y="1"/>
                      <a:pt x="637" y="0"/>
                      <a:pt x="6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905;p77"/>
              <p:cNvSpPr/>
              <p:nvPr/>
            </p:nvSpPr>
            <p:spPr>
              <a:xfrm>
                <a:off x="6611703" y="1021418"/>
                <a:ext cx="318801" cy="399251"/>
              </a:xfrm>
              <a:custGeom>
                <a:avLst/>
                <a:gdLst/>
                <a:ahLst/>
                <a:cxnLst/>
                <a:rect l="l" t="t" r="r" b="b"/>
                <a:pathLst>
                  <a:path w="6800" h="8516" extrusionOk="0">
                    <a:moveTo>
                      <a:pt x="4139" y="0"/>
                    </a:moveTo>
                    <a:cubicBezTo>
                      <a:pt x="3172" y="0"/>
                      <a:pt x="2134" y="325"/>
                      <a:pt x="1351" y="1137"/>
                    </a:cubicBezTo>
                    <a:cubicBezTo>
                      <a:pt x="1209" y="1284"/>
                      <a:pt x="1074" y="1446"/>
                      <a:pt x="952" y="1625"/>
                    </a:cubicBezTo>
                    <a:cubicBezTo>
                      <a:pt x="759" y="1905"/>
                      <a:pt x="591" y="2226"/>
                      <a:pt x="456" y="2590"/>
                    </a:cubicBezTo>
                    <a:cubicBezTo>
                      <a:pt x="227" y="3214"/>
                      <a:pt x="100" y="3813"/>
                      <a:pt x="71" y="4363"/>
                    </a:cubicBezTo>
                    <a:cubicBezTo>
                      <a:pt x="1" y="5744"/>
                      <a:pt x="559" y="6825"/>
                      <a:pt x="1735" y="7251"/>
                    </a:cubicBezTo>
                    <a:cubicBezTo>
                      <a:pt x="1360" y="8078"/>
                      <a:pt x="1945" y="8516"/>
                      <a:pt x="2337" y="8516"/>
                    </a:cubicBezTo>
                    <a:cubicBezTo>
                      <a:pt x="2341" y="8516"/>
                      <a:pt x="2346" y="8516"/>
                      <a:pt x="2351" y="8516"/>
                    </a:cubicBezTo>
                    <a:cubicBezTo>
                      <a:pt x="2352" y="8494"/>
                      <a:pt x="2352" y="8474"/>
                      <a:pt x="2352" y="8453"/>
                    </a:cubicBezTo>
                    <a:cubicBezTo>
                      <a:pt x="2352" y="8436"/>
                      <a:pt x="2352" y="8418"/>
                      <a:pt x="2354" y="8401"/>
                    </a:cubicBezTo>
                    <a:cubicBezTo>
                      <a:pt x="2354" y="8384"/>
                      <a:pt x="2354" y="8366"/>
                      <a:pt x="2354" y="8349"/>
                    </a:cubicBezTo>
                    <a:cubicBezTo>
                      <a:pt x="2355" y="8314"/>
                      <a:pt x="2355" y="8280"/>
                      <a:pt x="2355" y="8245"/>
                    </a:cubicBezTo>
                    <a:cubicBezTo>
                      <a:pt x="2357" y="8228"/>
                      <a:pt x="2357" y="8211"/>
                      <a:pt x="2357" y="8195"/>
                    </a:cubicBezTo>
                    <a:cubicBezTo>
                      <a:pt x="2357" y="8159"/>
                      <a:pt x="2357" y="8126"/>
                      <a:pt x="2357" y="8092"/>
                    </a:cubicBezTo>
                    <a:cubicBezTo>
                      <a:pt x="2358" y="7958"/>
                      <a:pt x="2358" y="7828"/>
                      <a:pt x="2357" y="7705"/>
                    </a:cubicBezTo>
                    <a:lnTo>
                      <a:pt x="2357" y="7704"/>
                    </a:lnTo>
                    <a:cubicBezTo>
                      <a:pt x="2355" y="7658"/>
                      <a:pt x="2355" y="7614"/>
                      <a:pt x="2354" y="7571"/>
                    </a:cubicBezTo>
                    <a:cubicBezTo>
                      <a:pt x="2354" y="7556"/>
                      <a:pt x="2352" y="7540"/>
                      <a:pt x="2352" y="7525"/>
                    </a:cubicBezTo>
                    <a:cubicBezTo>
                      <a:pt x="2352" y="7497"/>
                      <a:pt x="2351" y="7471"/>
                      <a:pt x="2349" y="7445"/>
                    </a:cubicBezTo>
                    <a:cubicBezTo>
                      <a:pt x="2348" y="7377"/>
                      <a:pt x="2343" y="7311"/>
                      <a:pt x="2340" y="7251"/>
                    </a:cubicBezTo>
                    <a:cubicBezTo>
                      <a:pt x="2323" y="7120"/>
                      <a:pt x="2309" y="6988"/>
                      <a:pt x="2297" y="6863"/>
                    </a:cubicBezTo>
                    <a:cubicBezTo>
                      <a:pt x="2288" y="6866"/>
                      <a:pt x="2277" y="6868"/>
                      <a:pt x="2268" y="6869"/>
                    </a:cubicBezTo>
                    <a:cubicBezTo>
                      <a:pt x="2246" y="6872"/>
                      <a:pt x="2225" y="6873"/>
                      <a:pt x="2203" y="6873"/>
                    </a:cubicBezTo>
                    <a:cubicBezTo>
                      <a:pt x="1820" y="6873"/>
                      <a:pt x="1459" y="6431"/>
                      <a:pt x="1381" y="5843"/>
                    </a:cubicBezTo>
                    <a:cubicBezTo>
                      <a:pt x="1299" y="5224"/>
                      <a:pt x="1562" y="4677"/>
                      <a:pt x="1968" y="4622"/>
                    </a:cubicBezTo>
                    <a:cubicBezTo>
                      <a:pt x="1990" y="4619"/>
                      <a:pt x="2011" y="4618"/>
                      <a:pt x="2032" y="4618"/>
                    </a:cubicBezTo>
                    <a:cubicBezTo>
                      <a:pt x="2177" y="4618"/>
                      <a:pt x="2318" y="4680"/>
                      <a:pt x="2442" y="4790"/>
                    </a:cubicBezTo>
                    <a:cubicBezTo>
                      <a:pt x="2647" y="4972"/>
                      <a:pt x="2805" y="5281"/>
                      <a:pt x="2854" y="5648"/>
                    </a:cubicBezTo>
                    <a:cubicBezTo>
                      <a:pt x="2877" y="5822"/>
                      <a:pt x="2874" y="5992"/>
                      <a:pt x="2846" y="6144"/>
                    </a:cubicBezTo>
                    <a:cubicBezTo>
                      <a:pt x="4075" y="5796"/>
                      <a:pt x="3112" y="4571"/>
                      <a:pt x="3204" y="4016"/>
                    </a:cubicBezTo>
                    <a:cubicBezTo>
                      <a:pt x="3714" y="1825"/>
                      <a:pt x="4918" y="1234"/>
                      <a:pt x="5795" y="1111"/>
                    </a:cubicBezTo>
                    <a:cubicBezTo>
                      <a:pt x="5890" y="1098"/>
                      <a:pt x="5984" y="1091"/>
                      <a:pt x="6078" y="1091"/>
                    </a:cubicBezTo>
                    <a:cubicBezTo>
                      <a:pt x="6178" y="1091"/>
                      <a:pt x="6276" y="1099"/>
                      <a:pt x="6373" y="1113"/>
                    </a:cubicBezTo>
                    <a:cubicBezTo>
                      <a:pt x="6520" y="1134"/>
                      <a:pt x="6664" y="1173"/>
                      <a:pt x="6800" y="1225"/>
                    </a:cubicBezTo>
                    <a:cubicBezTo>
                      <a:pt x="6458" y="515"/>
                      <a:pt x="5355" y="0"/>
                      <a:pt x="4139" y="0"/>
                    </a:cubicBezTo>
                    <a:close/>
                  </a:path>
                </a:pathLst>
              </a:custGeom>
              <a:solidFill>
                <a:srgbClr val="995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906;p77"/>
              <p:cNvSpPr/>
              <p:nvPr/>
            </p:nvSpPr>
            <p:spPr>
              <a:xfrm>
                <a:off x="6668712" y="1494368"/>
                <a:ext cx="152368" cy="141257"/>
              </a:xfrm>
              <a:custGeom>
                <a:avLst/>
                <a:gdLst/>
                <a:ahLst/>
                <a:cxnLst/>
                <a:rect l="l" t="t" r="r" b="b"/>
                <a:pathLst>
                  <a:path w="3250" h="3013" extrusionOk="0">
                    <a:moveTo>
                      <a:pt x="519" y="1"/>
                    </a:moveTo>
                    <a:cubicBezTo>
                      <a:pt x="519" y="1"/>
                      <a:pt x="277" y="596"/>
                      <a:pt x="0" y="1299"/>
                    </a:cubicBezTo>
                    <a:cubicBezTo>
                      <a:pt x="373" y="2017"/>
                      <a:pt x="2066" y="3013"/>
                      <a:pt x="2839" y="3013"/>
                    </a:cubicBezTo>
                    <a:cubicBezTo>
                      <a:pt x="3107" y="2605"/>
                      <a:pt x="3199" y="2202"/>
                      <a:pt x="3228" y="1930"/>
                    </a:cubicBezTo>
                    <a:cubicBezTo>
                      <a:pt x="3249" y="1718"/>
                      <a:pt x="3234" y="1583"/>
                      <a:pt x="3234" y="1583"/>
                    </a:cubicBezTo>
                    <a:cubicBezTo>
                      <a:pt x="2576" y="1502"/>
                      <a:pt x="2060" y="1307"/>
                      <a:pt x="1662" y="1079"/>
                    </a:cubicBezTo>
                    <a:cubicBezTo>
                      <a:pt x="1408" y="935"/>
                      <a:pt x="1203" y="778"/>
                      <a:pt x="1040" y="629"/>
                    </a:cubicBezTo>
                    <a:cubicBezTo>
                      <a:pt x="671" y="293"/>
                      <a:pt x="519" y="1"/>
                      <a:pt x="5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907;p77"/>
              <p:cNvSpPr/>
              <p:nvPr/>
            </p:nvSpPr>
            <p:spPr>
              <a:xfrm>
                <a:off x="6856945" y="1515043"/>
                <a:ext cx="99578" cy="105767"/>
              </a:xfrm>
              <a:custGeom>
                <a:avLst/>
                <a:gdLst/>
                <a:ahLst/>
                <a:cxnLst/>
                <a:rect l="l" t="t" r="r" b="b"/>
                <a:pathLst>
                  <a:path w="2124" h="2256" extrusionOk="0">
                    <a:moveTo>
                      <a:pt x="1306" y="0"/>
                    </a:moveTo>
                    <a:cubicBezTo>
                      <a:pt x="1306" y="0"/>
                      <a:pt x="1134" y="291"/>
                      <a:pt x="820" y="586"/>
                    </a:cubicBezTo>
                    <a:cubicBezTo>
                      <a:pt x="755" y="645"/>
                      <a:pt x="687" y="705"/>
                      <a:pt x="610" y="763"/>
                    </a:cubicBezTo>
                    <a:cubicBezTo>
                      <a:pt x="436" y="896"/>
                      <a:pt x="232" y="1018"/>
                      <a:pt x="0" y="1101"/>
                    </a:cubicBezTo>
                    <a:cubicBezTo>
                      <a:pt x="44" y="1203"/>
                      <a:pt x="92" y="1303"/>
                      <a:pt x="142" y="1398"/>
                    </a:cubicBezTo>
                    <a:cubicBezTo>
                      <a:pt x="399" y="1885"/>
                      <a:pt x="697" y="2255"/>
                      <a:pt x="697" y="2255"/>
                    </a:cubicBezTo>
                    <a:cubicBezTo>
                      <a:pt x="697" y="2255"/>
                      <a:pt x="1725" y="1820"/>
                      <a:pt x="2085" y="965"/>
                    </a:cubicBezTo>
                    <a:cubicBezTo>
                      <a:pt x="2099" y="933"/>
                      <a:pt x="2111" y="901"/>
                      <a:pt x="2124" y="867"/>
                    </a:cubicBezTo>
                    <a:cubicBezTo>
                      <a:pt x="1769" y="451"/>
                      <a:pt x="1306" y="0"/>
                      <a:pt x="13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908;p77"/>
              <p:cNvSpPr/>
              <p:nvPr/>
            </p:nvSpPr>
            <p:spPr>
              <a:xfrm>
                <a:off x="6717423" y="1361363"/>
                <a:ext cx="177966" cy="364793"/>
              </a:xfrm>
              <a:custGeom>
                <a:avLst/>
                <a:gdLst/>
                <a:ahLst/>
                <a:cxnLst/>
                <a:rect l="l" t="t" r="r" b="b"/>
                <a:pathLst>
                  <a:path w="3796" h="7781" extrusionOk="0">
                    <a:moveTo>
                      <a:pt x="85" y="0"/>
                    </a:moveTo>
                    <a:cubicBezTo>
                      <a:pt x="106" y="321"/>
                      <a:pt x="106" y="783"/>
                      <a:pt x="96" y="1265"/>
                    </a:cubicBezTo>
                    <a:cubicBezTo>
                      <a:pt x="94" y="1349"/>
                      <a:pt x="93" y="1434"/>
                      <a:pt x="90" y="1520"/>
                    </a:cubicBezTo>
                    <a:cubicBezTo>
                      <a:pt x="76" y="2008"/>
                      <a:pt x="54" y="2494"/>
                      <a:pt x="34" y="2858"/>
                    </a:cubicBezTo>
                    <a:cubicBezTo>
                      <a:pt x="16" y="3223"/>
                      <a:pt x="1" y="3466"/>
                      <a:pt x="1" y="3466"/>
                    </a:cubicBezTo>
                    <a:cubicBezTo>
                      <a:pt x="164" y="3615"/>
                      <a:pt x="369" y="3772"/>
                      <a:pt x="622" y="3916"/>
                    </a:cubicBezTo>
                    <a:cubicBezTo>
                      <a:pt x="1021" y="4144"/>
                      <a:pt x="1537" y="4339"/>
                      <a:pt x="2193" y="4420"/>
                    </a:cubicBezTo>
                    <a:cubicBezTo>
                      <a:pt x="2313" y="4506"/>
                      <a:pt x="2444" y="4650"/>
                      <a:pt x="2551" y="4778"/>
                    </a:cubicBezTo>
                    <a:cubicBezTo>
                      <a:pt x="2679" y="4934"/>
                      <a:pt x="2776" y="5070"/>
                      <a:pt x="2776" y="5070"/>
                    </a:cubicBezTo>
                    <a:lnTo>
                      <a:pt x="2507" y="5416"/>
                    </a:lnTo>
                    <a:cubicBezTo>
                      <a:pt x="2742" y="5776"/>
                      <a:pt x="3516" y="7032"/>
                      <a:pt x="3633" y="7781"/>
                    </a:cubicBezTo>
                    <a:cubicBezTo>
                      <a:pt x="3650" y="7132"/>
                      <a:pt x="3575" y="6081"/>
                      <a:pt x="3575" y="6081"/>
                    </a:cubicBezTo>
                    <a:cubicBezTo>
                      <a:pt x="3575" y="6081"/>
                      <a:pt x="3374" y="5903"/>
                      <a:pt x="3045" y="5608"/>
                    </a:cubicBezTo>
                    <a:cubicBezTo>
                      <a:pt x="3014" y="5354"/>
                      <a:pt x="2996" y="4971"/>
                      <a:pt x="2987" y="4698"/>
                    </a:cubicBezTo>
                    <a:cubicBezTo>
                      <a:pt x="2979" y="4512"/>
                      <a:pt x="2976" y="4379"/>
                      <a:pt x="2976" y="4379"/>
                    </a:cubicBezTo>
                    <a:cubicBezTo>
                      <a:pt x="3208" y="4296"/>
                      <a:pt x="3412" y="4174"/>
                      <a:pt x="3586" y="4041"/>
                    </a:cubicBezTo>
                    <a:cubicBezTo>
                      <a:pt x="3663" y="3983"/>
                      <a:pt x="3731" y="3923"/>
                      <a:pt x="3796" y="3864"/>
                    </a:cubicBezTo>
                    <a:cubicBezTo>
                      <a:pt x="3710" y="3829"/>
                      <a:pt x="3615" y="3784"/>
                      <a:pt x="3517" y="3728"/>
                    </a:cubicBezTo>
                    <a:cubicBezTo>
                      <a:pt x="3487" y="3595"/>
                      <a:pt x="3464" y="3442"/>
                      <a:pt x="3444" y="3283"/>
                    </a:cubicBezTo>
                    <a:cubicBezTo>
                      <a:pt x="3439" y="3249"/>
                      <a:pt x="3436" y="3215"/>
                      <a:pt x="3432" y="3183"/>
                    </a:cubicBezTo>
                    <a:cubicBezTo>
                      <a:pt x="3430" y="3159"/>
                      <a:pt x="3427" y="3134"/>
                      <a:pt x="3424" y="3110"/>
                    </a:cubicBezTo>
                    <a:cubicBezTo>
                      <a:pt x="2643" y="3020"/>
                      <a:pt x="1603" y="2500"/>
                      <a:pt x="330" y="1147"/>
                    </a:cubicBezTo>
                    <a:cubicBezTo>
                      <a:pt x="323" y="1139"/>
                      <a:pt x="319" y="1133"/>
                      <a:pt x="314" y="1126"/>
                    </a:cubicBezTo>
                    <a:cubicBezTo>
                      <a:pt x="279" y="1051"/>
                      <a:pt x="245" y="942"/>
                      <a:pt x="215" y="812"/>
                    </a:cubicBezTo>
                    <a:cubicBezTo>
                      <a:pt x="163" y="586"/>
                      <a:pt x="120" y="292"/>
                      <a:pt x="85" y="0"/>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909;p77"/>
              <p:cNvSpPr/>
              <p:nvPr/>
            </p:nvSpPr>
            <p:spPr>
              <a:xfrm>
                <a:off x="6878276" y="1510261"/>
                <a:ext cx="39897" cy="32255"/>
              </a:xfrm>
              <a:custGeom>
                <a:avLst/>
                <a:gdLst/>
                <a:ahLst/>
                <a:cxnLst/>
                <a:rect l="l" t="t" r="r" b="b"/>
                <a:pathLst>
                  <a:path w="851" h="688" extrusionOk="0">
                    <a:moveTo>
                      <a:pt x="203" y="0"/>
                    </a:moveTo>
                    <a:cubicBezTo>
                      <a:pt x="141" y="0"/>
                      <a:pt x="74" y="2"/>
                      <a:pt x="1" y="6"/>
                    </a:cubicBezTo>
                    <a:lnTo>
                      <a:pt x="1" y="7"/>
                    </a:lnTo>
                    <a:cubicBezTo>
                      <a:pt x="22" y="202"/>
                      <a:pt x="50" y="390"/>
                      <a:pt x="86" y="552"/>
                    </a:cubicBezTo>
                    <a:cubicBezTo>
                      <a:pt x="184" y="608"/>
                      <a:pt x="279" y="653"/>
                      <a:pt x="365" y="688"/>
                    </a:cubicBezTo>
                    <a:cubicBezTo>
                      <a:pt x="679" y="391"/>
                      <a:pt x="851" y="102"/>
                      <a:pt x="851" y="102"/>
                    </a:cubicBezTo>
                    <a:cubicBezTo>
                      <a:pt x="851" y="102"/>
                      <a:pt x="683" y="0"/>
                      <a:pt x="203"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910;p77"/>
              <p:cNvSpPr/>
              <p:nvPr/>
            </p:nvSpPr>
            <p:spPr>
              <a:xfrm>
                <a:off x="6692997" y="1494228"/>
                <a:ext cx="26114" cy="29677"/>
              </a:xfrm>
              <a:custGeom>
                <a:avLst/>
                <a:gdLst/>
                <a:ahLst/>
                <a:cxnLst/>
                <a:rect l="l" t="t" r="r" b="b"/>
                <a:pathLst>
                  <a:path w="557" h="633" extrusionOk="0">
                    <a:moveTo>
                      <a:pt x="142" y="0"/>
                    </a:moveTo>
                    <a:cubicBezTo>
                      <a:pt x="52" y="0"/>
                      <a:pt x="1" y="4"/>
                      <a:pt x="1" y="4"/>
                    </a:cubicBezTo>
                    <a:cubicBezTo>
                      <a:pt x="1" y="4"/>
                      <a:pt x="153" y="296"/>
                      <a:pt x="522" y="632"/>
                    </a:cubicBezTo>
                    <a:cubicBezTo>
                      <a:pt x="522" y="632"/>
                      <a:pt x="537" y="389"/>
                      <a:pt x="557" y="24"/>
                    </a:cubicBezTo>
                    <a:cubicBezTo>
                      <a:pt x="385" y="5"/>
                      <a:pt x="241" y="0"/>
                      <a:pt x="142" y="0"/>
                    </a:cubicBezTo>
                    <a:close/>
                  </a:path>
                </a:pathLst>
              </a:custGeom>
              <a:solidFill>
                <a:srgbClr val="BC7A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911;p77"/>
              <p:cNvSpPr/>
              <p:nvPr/>
            </p:nvSpPr>
            <p:spPr>
              <a:xfrm>
                <a:off x="6395340" y="2175290"/>
                <a:ext cx="349790" cy="417442"/>
              </a:xfrm>
              <a:custGeom>
                <a:avLst/>
                <a:gdLst/>
                <a:ahLst/>
                <a:cxnLst/>
                <a:rect l="l" t="t" r="r" b="b"/>
                <a:pathLst>
                  <a:path w="7461" h="8904" extrusionOk="0">
                    <a:moveTo>
                      <a:pt x="872" y="0"/>
                    </a:moveTo>
                    <a:cubicBezTo>
                      <a:pt x="367" y="0"/>
                      <a:pt x="5" y="122"/>
                      <a:pt x="5" y="122"/>
                    </a:cubicBezTo>
                    <a:cubicBezTo>
                      <a:pt x="5" y="122"/>
                      <a:pt x="0" y="1273"/>
                      <a:pt x="208" y="1687"/>
                    </a:cubicBezTo>
                    <a:cubicBezTo>
                      <a:pt x="1731" y="4433"/>
                      <a:pt x="6209" y="8904"/>
                      <a:pt x="6209" y="8904"/>
                    </a:cubicBezTo>
                    <a:lnTo>
                      <a:pt x="7461" y="7847"/>
                    </a:lnTo>
                    <a:cubicBezTo>
                      <a:pt x="7233" y="7546"/>
                      <a:pt x="7021" y="7262"/>
                      <a:pt x="6823" y="6993"/>
                    </a:cubicBezTo>
                    <a:cubicBezTo>
                      <a:pt x="6797" y="6957"/>
                      <a:pt x="6771" y="6921"/>
                      <a:pt x="6745" y="6886"/>
                    </a:cubicBezTo>
                    <a:cubicBezTo>
                      <a:pt x="4443" y="3732"/>
                      <a:pt x="4163" y="2686"/>
                      <a:pt x="3206" y="1298"/>
                    </a:cubicBezTo>
                    <a:cubicBezTo>
                      <a:pt x="2992" y="986"/>
                      <a:pt x="2763" y="744"/>
                      <a:pt x="2529" y="556"/>
                    </a:cubicBezTo>
                    <a:cubicBezTo>
                      <a:pt x="1975" y="113"/>
                      <a:pt x="1358" y="0"/>
                      <a:pt x="872"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912;p77"/>
              <p:cNvSpPr/>
              <p:nvPr/>
            </p:nvSpPr>
            <p:spPr>
              <a:xfrm>
                <a:off x="6395527" y="2020437"/>
                <a:ext cx="145195" cy="180966"/>
              </a:xfrm>
              <a:custGeom>
                <a:avLst/>
                <a:gdLst/>
                <a:ahLst/>
                <a:cxnLst/>
                <a:rect l="l" t="t" r="r" b="b"/>
                <a:pathLst>
                  <a:path w="3097" h="3860" extrusionOk="0">
                    <a:moveTo>
                      <a:pt x="1705" y="1"/>
                    </a:moveTo>
                    <a:cubicBezTo>
                      <a:pt x="1534" y="1"/>
                      <a:pt x="1041" y="288"/>
                      <a:pt x="279" y="288"/>
                    </a:cubicBezTo>
                    <a:cubicBezTo>
                      <a:pt x="230" y="288"/>
                      <a:pt x="181" y="287"/>
                      <a:pt x="131" y="285"/>
                    </a:cubicBezTo>
                    <a:cubicBezTo>
                      <a:pt x="117" y="566"/>
                      <a:pt x="112" y="873"/>
                      <a:pt x="112" y="1180"/>
                    </a:cubicBezTo>
                    <a:cubicBezTo>
                      <a:pt x="114" y="2251"/>
                      <a:pt x="1" y="3425"/>
                      <a:pt x="1" y="3425"/>
                    </a:cubicBezTo>
                    <a:cubicBezTo>
                      <a:pt x="1" y="3425"/>
                      <a:pt x="363" y="3303"/>
                      <a:pt x="868" y="3303"/>
                    </a:cubicBezTo>
                    <a:cubicBezTo>
                      <a:pt x="1354" y="3303"/>
                      <a:pt x="1971" y="3416"/>
                      <a:pt x="2525" y="3859"/>
                    </a:cubicBezTo>
                    <a:cubicBezTo>
                      <a:pt x="2526" y="3136"/>
                      <a:pt x="2765" y="1833"/>
                      <a:pt x="2968" y="855"/>
                    </a:cubicBezTo>
                    <a:cubicBezTo>
                      <a:pt x="2976" y="818"/>
                      <a:pt x="2984" y="783"/>
                      <a:pt x="2991" y="746"/>
                    </a:cubicBezTo>
                    <a:cubicBezTo>
                      <a:pt x="3028" y="570"/>
                      <a:pt x="3065" y="405"/>
                      <a:pt x="3097" y="259"/>
                    </a:cubicBezTo>
                    <a:lnTo>
                      <a:pt x="3097" y="259"/>
                    </a:lnTo>
                    <a:cubicBezTo>
                      <a:pt x="3065" y="266"/>
                      <a:pt x="3031" y="275"/>
                      <a:pt x="2997" y="285"/>
                    </a:cubicBezTo>
                    <a:cubicBezTo>
                      <a:pt x="2824" y="334"/>
                      <a:pt x="2659" y="375"/>
                      <a:pt x="2505" y="410"/>
                    </a:cubicBezTo>
                    <a:cubicBezTo>
                      <a:pt x="2087" y="502"/>
                      <a:pt x="1746" y="542"/>
                      <a:pt x="1511" y="542"/>
                    </a:cubicBezTo>
                    <a:cubicBezTo>
                      <a:pt x="1298" y="542"/>
                      <a:pt x="1171" y="510"/>
                      <a:pt x="1150" y="454"/>
                    </a:cubicBezTo>
                    <a:cubicBezTo>
                      <a:pt x="1095" y="314"/>
                      <a:pt x="1789" y="295"/>
                      <a:pt x="1771" y="58"/>
                    </a:cubicBezTo>
                    <a:cubicBezTo>
                      <a:pt x="1768" y="17"/>
                      <a:pt x="1746" y="1"/>
                      <a:pt x="170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913;p77"/>
              <p:cNvSpPr/>
              <p:nvPr/>
            </p:nvSpPr>
            <p:spPr>
              <a:xfrm>
                <a:off x="6400778" y="2020437"/>
                <a:ext cx="139944" cy="55368"/>
              </a:xfrm>
              <a:custGeom>
                <a:avLst/>
                <a:gdLst/>
                <a:ahLst/>
                <a:cxnLst/>
                <a:rect l="l" t="t" r="r" b="b"/>
                <a:pathLst>
                  <a:path w="2985" h="1181" extrusionOk="0">
                    <a:moveTo>
                      <a:pt x="1593" y="1"/>
                    </a:moveTo>
                    <a:cubicBezTo>
                      <a:pt x="1423" y="1"/>
                      <a:pt x="931" y="288"/>
                      <a:pt x="170" y="288"/>
                    </a:cubicBezTo>
                    <a:cubicBezTo>
                      <a:pt x="121" y="288"/>
                      <a:pt x="70" y="287"/>
                      <a:pt x="19" y="285"/>
                    </a:cubicBezTo>
                    <a:cubicBezTo>
                      <a:pt x="5" y="566"/>
                      <a:pt x="0" y="873"/>
                      <a:pt x="0" y="1180"/>
                    </a:cubicBezTo>
                    <a:cubicBezTo>
                      <a:pt x="647" y="828"/>
                      <a:pt x="1300" y="728"/>
                      <a:pt x="1829" y="728"/>
                    </a:cubicBezTo>
                    <a:cubicBezTo>
                      <a:pt x="2299" y="728"/>
                      <a:pt x="2671" y="807"/>
                      <a:pt x="2856" y="855"/>
                    </a:cubicBezTo>
                    <a:cubicBezTo>
                      <a:pt x="2864" y="818"/>
                      <a:pt x="2872" y="783"/>
                      <a:pt x="2879" y="748"/>
                    </a:cubicBezTo>
                    <a:cubicBezTo>
                      <a:pt x="2916" y="570"/>
                      <a:pt x="2953" y="405"/>
                      <a:pt x="2985" y="259"/>
                    </a:cubicBezTo>
                    <a:lnTo>
                      <a:pt x="2985" y="259"/>
                    </a:lnTo>
                    <a:cubicBezTo>
                      <a:pt x="2953" y="268"/>
                      <a:pt x="2919" y="275"/>
                      <a:pt x="2885" y="286"/>
                    </a:cubicBezTo>
                    <a:cubicBezTo>
                      <a:pt x="2712" y="335"/>
                      <a:pt x="2547" y="376"/>
                      <a:pt x="2393" y="410"/>
                    </a:cubicBezTo>
                    <a:cubicBezTo>
                      <a:pt x="1975" y="502"/>
                      <a:pt x="1635" y="542"/>
                      <a:pt x="1399" y="542"/>
                    </a:cubicBezTo>
                    <a:cubicBezTo>
                      <a:pt x="1187" y="542"/>
                      <a:pt x="1060" y="510"/>
                      <a:pt x="1038" y="454"/>
                    </a:cubicBezTo>
                    <a:cubicBezTo>
                      <a:pt x="983" y="314"/>
                      <a:pt x="1677" y="295"/>
                      <a:pt x="1659" y="58"/>
                    </a:cubicBezTo>
                    <a:cubicBezTo>
                      <a:pt x="1656" y="17"/>
                      <a:pt x="1634" y="1"/>
                      <a:pt x="159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914;p77"/>
              <p:cNvSpPr/>
              <p:nvPr/>
            </p:nvSpPr>
            <p:spPr>
              <a:xfrm>
                <a:off x="6535753" y="2027516"/>
                <a:ext cx="73277" cy="27989"/>
              </a:xfrm>
              <a:custGeom>
                <a:avLst/>
                <a:gdLst/>
                <a:ahLst/>
                <a:cxnLst/>
                <a:rect l="l" t="t" r="r" b="b"/>
                <a:pathLst>
                  <a:path w="1563" h="597" extrusionOk="0">
                    <a:moveTo>
                      <a:pt x="881" y="0"/>
                    </a:moveTo>
                    <a:cubicBezTo>
                      <a:pt x="871" y="0"/>
                      <a:pt x="861" y="0"/>
                      <a:pt x="850" y="1"/>
                    </a:cubicBezTo>
                    <a:lnTo>
                      <a:pt x="821" y="1"/>
                    </a:lnTo>
                    <a:cubicBezTo>
                      <a:pt x="812" y="2"/>
                      <a:pt x="804" y="2"/>
                      <a:pt x="797" y="2"/>
                    </a:cubicBezTo>
                    <a:cubicBezTo>
                      <a:pt x="786" y="2"/>
                      <a:pt x="777" y="2"/>
                      <a:pt x="766" y="4"/>
                    </a:cubicBezTo>
                    <a:lnTo>
                      <a:pt x="757" y="4"/>
                    </a:lnTo>
                    <a:cubicBezTo>
                      <a:pt x="746" y="4"/>
                      <a:pt x="736" y="5"/>
                      <a:pt x="725" y="5"/>
                    </a:cubicBezTo>
                    <a:cubicBezTo>
                      <a:pt x="722" y="5"/>
                      <a:pt x="717" y="5"/>
                      <a:pt x="713" y="7"/>
                    </a:cubicBezTo>
                    <a:cubicBezTo>
                      <a:pt x="705" y="7"/>
                      <a:pt x="696" y="7"/>
                      <a:pt x="687" y="8"/>
                    </a:cubicBezTo>
                    <a:cubicBezTo>
                      <a:pt x="677" y="8"/>
                      <a:pt x="667" y="10"/>
                      <a:pt x="658" y="11"/>
                    </a:cubicBezTo>
                    <a:cubicBezTo>
                      <a:pt x="645" y="11"/>
                      <a:pt x="635" y="13"/>
                      <a:pt x="624" y="14"/>
                    </a:cubicBezTo>
                    <a:cubicBezTo>
                      <a:pt x="610" y="14"/>
                      <a:pt x="596" y="16"/>
                      <a:pt x="583" y="17"/>
                    </a:cubicBezTo>
                    <a:cubicBezTo>
                      <a:pt x="440" y="34"/>
                      <a:pt x="281" y="63"/>
                      <a:pt x="106" y="108"/>
                    </a:cubicBezTo>
                    <a:cubicBezTo>
                      <a:pt x="74" y="254"/>
                      <a:pt x="37" y="419"/>
                      <a:pt x="0" y="595"/>
                    </a:cubicBezTo>
                    <a:lnTo>
                      <a:pt x="0" y="597"/>
                    </a:lnTo>
                    <a:cubicBezTo>
                      <a:pt x="307" y="565"/>
                      <a:pt x="557" y="522"/>
                      <a:pt x="758" y="475"/>
                    </a:cubicBezTo>
                    <a:cubicBezTo>
                      <a:pt x="1396" y="326"/>
                      <a:pt x="1563" y="135"/>
                      <a:pt x="1563" y="135"/>
                    </a:cubicBezTo>
                    <a:cubicBezTo>
                      <a:pt x="1555" y="131"/>
                      <a:pt x="1337" y="0"/>
                      <a:pt x="8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915;p77"/>
              <p:cNvSpPr/>
              <p:nvPr/>
            </p:nvSpPr>
            <p:spPr>
              <a:xfrm>
                <a:off x="6380572" y="1598588"/>
                <a:ext cx="271965" cy="447259"/>
              </a:xfrm>
              <a:custGeom>
                <a:avLst/>
                <a:gdLst/>
                <a:ahLst/>
                <a:cxnLst/>
                <a:rect l="l" t="t" r="r" b="b"/>
                <a:pathLst>
                  <a:path w="580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2668" y="9440"/>
                      <a:pt x="2744" y="9425"/>
                      <a:pt x="2824" y="9408"/>
                    </a:cubicBezTo>
                    <a:cubicBezTo>
                      <a:pt x="2978" y="9373"/>
                      <a:pt x="3143" y="9332"/>
                      <a:pt x="3316" y="9283"/>
                    </a:cubicBezTo>
                    <a:cubicBezTo>
                      <a:pt x="3350" y="9273"/>
                      <a:pt x="3384" y="9264"/>
                      <a:pt x="3416" y="9257"/>
                    </a:cubicBezTo>
                    <a:cubicBezTo>
                      <a:pt x="3591" y="9212"/>
                      <a:pt x="3749" y="9183"/>
                      <a:pt x="3893" y="9166"/>
                    </a:cubicBezTo>
                    <a:cubicBezTo>
                      <a:pt x="4003" y="9154"/>
                      <a:pt x="4103" y="9149"/>
                      <a:pt x="4194" y="9149"/>
                    </a:cubicBezTo>
                    <a:cubicBezTo>
                      <a:pt x="4648" y="9149"/>
                      <a:pt x="4865" y="9279"/>
                      <a:pt x="4873" y="9283"/>
                    </a:cubicBezTo>
                    <a:cubicBezTo>
                      <a:pt x="4873" y="9283"/>
                      <a:pt x="5374" y="7968"/>
                      <a:pt x="5710" y="4537"/>
                    </a:cubicBezTo>
                    <a:cubicBezTo>
                      <a:pt x="5801" y="3630"/>
                      <a:pt x="5662" y="2886"/>
                      <a:pt x="5409" y="2282"/>
                    </a:cubicBezTo>
                    <a:cubicBezTo>
                      <a:pt x="5261" y="1929"/>
                      <a:pt x="5074" y="1621"/>
                      <a:pt x="4873" y="1360"/>
                    </a:cubicBezTo>
                    <a:cubicBezTo>
                      <a:pt x="4873" y="1358"/>
                      <a:pt x="4873" y="1358"/>
                      <a:pt x="4873" y="1358"/>
                    </a:cubicBezTo>
                    <a:cubicBezTo>
                      <a:pt x="4287" y="602"/>
                      <a:pt x="3570" y="206"/>
                      <a:pt x="3270" y="64"/>
                    </a:cubicBezTo>
                    <a:cubicBezTo>
                      <a:pt x="3179" y="21"/>
                      <a:pt x="3127" y="1"/>
                      <a:pt x="3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916;p77"/>
              <p:cNvSpPr/>
              <p:nvPr/>
            </p:nvSpPr>
            <p:spPr>
              <a:xfrm>
                <a:off x="6448739" y="2020437"/>
                <a:ext cx="30614" cy="20113"/>
              </a:xfrm>
              <a:custGeom>
                <a:avLst/>
                <a:gdLst/>
                <a:ahLst/>
                <a:cxnLst/>
                <a:rect l="l" t="t" r="r" b="b"/>
                <a:pathLst>
                  <a:path w="653" h="429" extrusionOk="0">
                    <a:moveTo>
                      <a:pt x="570" y="1"/>
                    </a:moveTo>
                    <a:cubicBezTo>
                      <a:pt x="476" y="1"/>
                      <a:pt x="283" y="89"/>
                      <a:pt x="0" y="168"/>
                    </a:cubicBezTo>
                    <a:lnTo>
                      <a:pt x="14" y="428"/>
                    </a:lnTo>
                    <a:cubicBezTo>
                      <a:pt x="49" y="311"/>
                      <a:pt x="653" y="280"/>
                      <a:pt x="636" y="58"/>
                    </a:cubicBezTo>
                    <a:cubicBezTo>
                      <a:pt x="633" y="17"/>
                      <a:pt x="611" y="1"/>
                      <a:pt x="5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917;p77"/>
              <p:cNvSpPr/>
              <p:nvPr/>
            </p:nvSpPr>
            <p:spPr>
              <a:xfrm>
                <a:off x="6721173" y="2576369"/>
                <a:ext cx="134740" cy="111112"/>
              </a:xfrm>
              <a:custGeom>
                <a:avLst/>
                <a:gdLst/>
                <a:ahLst/>
                <a:cxnLst/>
                <a:rect l="l" t="t" r="r" b="b"/>
                <a:pathLst>
                  <a:path w="2874" h="2370" extrusionOk="0">
                    <a:moveTo>
                      <a:pt x="2856" y="0"/>
                    </a:moveTo>
                    <a:cubicBezTo>
                      <a:pt x="2851" y="0"/>
                      <a:pt x="2847" y="2"/>
                      <a:pt x="2844" y="6"/>
                    </a:cubicBezTo>
                    <a:cubicBezTo>
                      <a:pt x="2813" y="44"/>
                      <a:pt x="2696" y="190"/>
                      <a:pt x="2477" y="424"/>
                    </a:cubicBezTo>
                    <a:cubicBezTo>
                      <a:pt x="2474" y="425"/>
                      <a:pt x="2473" y="427"/>
                      <a:pt x="2471" y="430"/>
                    </a:cubicBezTo>
                    <a:cubicBezTo>
                      <a:pt x="2300" y="612"/>
                      <a:pt x="2121" y="792"/>
                      <a:pt x="1937" y="965"/>
                    </a:cubicBezTo>
                    <a:cubicBezTo>
                      <a:pt x="1520" y="1358"/>
                      <a:pt x="884" y="1897"/>
                      <a:pt x="227" y="2237"/>
                    </a:cubicBezTo>
                    <a:lnTo>
                      <a:pt x="225" y="2237"/>
                    </a:lnTo>
                    <a:cubicBezTo>
                      <a:pt x="153" y="2274"/>
                      <a:pt x="81" y="2309"/>
                      <a:pt x="11" y="2339"/>
                    </a:cubicBezTo>
                    <a:cubicBezTo>
                      <a:pt x="3" y="2342"/>
                      <a:pt x="0" y="2351"/>
                      <a:pt x="3" y="2361"/>
                    </a:cubicBezTo>
                    <a:cubicBezTo>
                      <a:pt x="6" y="2365"/>
                      <a:pt x="11" y="2370"/>
                      <a:pt x="17" y="2370"/>
                    </a:cubicBezTo>
                    <a:cubicBezTo>
                      <a:pt x="20" y="2370"/>
                      <a:pt x="22" y="2368"/>
                      <a:pt x="23" y="2368"/>
                    </a:cubicBezTo>
                    <a:cubicBezTo>
                      <a:pt x="95" y="2336"/>
                      <a:pt x="169" y="2301"/>
                      <a:pt x="242" y="2264"/>
                    </a:cubicBezTo>
                    <a:cubicBezTo>
                      <a:pt x="902" y="1923"/>
                      <a:pt x="1540" y="1382"/>
                      <a:pt x="1959" y="988"/>
                    </a:cubicBezTo>
                    <a:cubicBezTo>
                      <a:pt x="2142" y="813"/>
                      <a:pt x="2323" y="633"/>
                      <a:pt x="2494" y="451"/>
                    </a:cubicBezTo>
                    <a:cubicBezTo>
                      <a:pt x="2717" y="213"/>
                      <a:pt x="2836" y="64"/>
                      <a:pt x="2869" y="25"/>
                    </a:cubicBezTo>
                    <a:cubicBezTo>
                      <a:pt x="2873" y="18"/>
                      <a:pt x="2872" y="9"/>
                      <a:pt x="2865" y="3"/>
                    </a:cubicBezTo>
                    <a:cubicBezTo>
                      <a:pt x="2863" y="1"/>
                      <a:pt x="2859" y="0"/>
                      <a:pt x="2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918;p77"/>
              <p:cNvSpPr/>
              <p:nvPr/>
            </p:nvSpPr>
            <p:spPr>
              <a:xfrm>
                <a:off x="6686386" y="2543177"/>
                <a:ext cx="178763" cy="138069"/>
              </a:xfrm>
              <a:custGeom>
                <a:avLst/>
                <a:gdLst/>
                <a:ahLst/>
                <a:cxnLst/>
                <a:rect l="l" t="t" r="r" b="b"/>
                <a:pathLst>
                  <a:path w="3813" h="2945" extrusionOk="0">
                    <a:moveTo>
                      <a:pt x="3219" y="1132"/>
                    </a:moveTo>
                    <a:lnTo>
                      <a:pt x="3213" y="1138"/>
                    </a:lnTo>
                    <a:cubicBezTo>
                      <a:pt x="3215" y="1135"/>
                      <a:pt x="3216" y="1133"/>
                      <a:pt x="3219" y="1132"/>
                    </a:cubicBezTo>
                    <a:close/>
                    <a:moveTo>
                      <a:pt x="1253" y="0"/>
                    </a:moveTo>
                    <a:cubicBezTo>
                      <a:pt x="1253" y="0"/>
                      <a:pt x="570" y="577"/>
                      <a:pt x="1" y="1057"/>
                    </a:cubicBezTo>
                    <a:cubicBezTo>
                      <a:pt x="427" y="2122"/>
                      <a:pt x="898" y="2841"/>
                      <a:pt x="967" y="2945"/>
                    </a:cubicBezTo>
                    <a:cubicBezTo>
                      <a:pt x="967" y="2945"/>
                      <a:pt x="969" y="2945"/>
                      <a:pt x="969" y="2943"/>
                    </a:cubicBezTo>
                    <a:cubicBezTo>
                      <a:pt x="1626" y="2605"/>
                      <a:pt x="2262" y="2066"/>
                      <a:pt x="2679" y="1673"/>
                    </a:cubicBezTo>
                    <a:cubicBezTo>
                      <a:pt x="2773" y="1839"/>
                      <a:pt x="2892" y="2024"/>
                      <a:pt x="2996" y="2183"/>
                    </a:cubicBezTo>
                    <a:cubicBezTo>
                      <a:pt x="3060" y="2281"/>
                      <a:pt x="3121" y="2373"/>
                      <a:pt x="3176" y="2454"/>
                    </a:cubicBezTo>
                    <a:cubicBezTo>
                      <a:pt x="3259" y="2573"/>
                      <a:pt x="3392" y="2638"/>
                      <a:pt x="3528" y="2638"/>
                    </a:cubicBezTo>
                    <a:cubicBezTo>
                      <a:pt x="3603" y="2638"/>
                      <a:pt x="3679" y="2618"/>
                      <a:pt x="3748" y="2576"/>
                    </a:cubicBezTo>
                    <a:cubicBezTo>
                      <a:pt x="3794" y="2549"/>
                      <a:pt x="3812" y="2492"/>
                      <a:pt x="3791" y="2443"/>
                    </a:cubicBezTo>
                    <a:lnTo>
                      <a:pt x="3471" y="1714"/>
                    </a:lnTo>
                    <a:lnTo>
                      <a:pt x="3219" y="1132"/>
                    </a:lnTo>
                    <a:cubicBezTo>
                      <a:pt x="2886" y="193"/>
                      <a:pt x="1253" y="0"/>
                      <a:pt x="1253"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919;p77"/>
              <p:cNvSpPr/>
              <p:nvPr/>
            </p:nvSpPr>
            <p:spPr>
              <a:xfrm>
                <a:off x="6669649" y="2276931"/>
                <a:ext cx="2532" cy="4594"/>
              </a:xfrm>
              <a:custGeom>
                <a:avLst/>
                <a:gdLst/>
                <a:ahLst/>
                <a:cxnLst/>
                <a:rect l="l" t="t" r="r" b="b"/>
                <a:pathLst>
                  <a:path w="54" h="98" extrusionOk="0">
                    <a:moveTo>
                      <a:pt x="8" y="0"/>
                    </a:moveTo>
                    <a:cubicBezTo>
                      <a:pt x="7" y="0"/>
                      <a:pt x="6" y="1"/>
                      <a:pt x="5" y="1"/>
                    </a:cubicBezTo>
                    <a:cubicBezTo>
                      <a:pt x="2" y="4"/>
                      <a:pt x="0" y="9"/>
                      <a:pt x="2" y="12"/>
                    </a:cubicBezTo>
                    <a:cubicBezTo>
                      <a:pt x="14" y="39"/>
                      <a:pt x="26" y="65"/>
                      <a:pt x="38" y="90"/>
                    </a:cubicBezTo>
                    <a:lnTo>
                      <a:pt x="38" y="93"/>
                    </a:lnTo>
                    <a:cubicBezTo>
                      <a:pt x="40" y="94"/>
                      <a:pt x="43" y="97"/>
                      <a:pt x="46" y="97"/>
                    </a:cubicBezTo>
                    <a:lnTo>
                      <a:pt x="46" y="96"/>
                    </a:lnTo>
                    <a:lnTo>
                      <a:pt x="49" y="96"/>
                    </a:lnTo>
                    <a:cubicBezTo>
                      <a:pt x="52" y="94"/>
                      <a:pt x="54" y="91"/>
                      <a:pt x="54" y="88"/>
                    </a:cubicBezTo>
                    <a:cubicBezTo>
                      <a:pt x="54" y="88"/>
                      <a:pt x="54" y="87"/>
                      <a:pt x="52" y="85"/>
                    </a:cubicBezTo>
                    <a:cubicBezTo>
                      <a:pt x="46" y="71"/>
                      <a:pt x="38" y="56"/>
                      <a:pt x="32" y="41"/>
                    </a:cubicBezTo>
                    <a:lnTo>
                      <a:pt x="15" y="6"/>
                    </a:lnTo>
                    <a:cubicBezTo>
                      <a:pt x="14" y="2"/>
                      <a:pt x="11" y="0"/>
                      <a:pt x="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920;p77"/>
              <p:cNvSpPr/>
              <p:nvPr/>
            </p:nvSpPr>
            <p:spPr>
              <a:xfrm>
                <a:off x="7064916" y="2168960"/>
                <a:ext cx="92827" cy="88842"/>
              </a:xfrm>
              <a:custGeom>
                <a:avLst/>
                <a:gdLst/>
                <a:ahLst/>
                <a:cxnLst/>
                <a:rect l="l" t="t" r="r" b="b"/>
                <a:pathLst>
                  <a:path w="1980" h="1895" extrusionOk="0">
                    <a:moveTo>
                      <a:pt x="20" y="0"/>
                    </a:moveTo>
                    <a:cubicBezTo>
                      <a:pt x="15" y="0"/>
                      <a:pt x="9" y="3"/>
                      <a:pt x="5" y="8"/>
                    </a:cubicBezTo>
                    <a:cubicBezTo>
                      <a:pt x="1" y="15"/>
                      <a:pt x="4" y="26"/>
                      <a:pt x="12" y="29"/>
                    </a:cubicBezTo>
                    <a:cubicBezTo>
                      <a:pt x="22" y="35"/>
                      <a:pt x="1028" y="586"/>
                      <a:pt x="1949" y="1888"/>
                    </a:cubicBezTo>
                    <a:cubicBezTo>
                      <a:pt x="1952" y="1893"/>
                      <a:pt x="1956" y="1894"/>
                      <a:pt x="1961" y="1894"/>
                    </a:cubicBezTo>
                    <a:cubicBezTo>
                      <a:pt x="1964" y="1894"/>
                      <a:pt x="1967" y="1894"/>
                      <a:pt x="1970" y="1891"/>
                    </a:cubicBezTo>
                    <a:cubicBezTo>
                      <a:pt x="1978" y="1887"/>
                      <a:pt x="1979" y="1877"/>
                      <a:pt x="1973" y="1870"/>
                    </a:cubicBezTo>
                    <a:cubicBezTo>
                      <a:pt x="1048" y="561"/>
                      <a:pt x="36" y="8"/>
                      <a:pt x="27" y="2"/>
                    </a:cubicBezTo>
                    <a:cubicBezTo>
                      <a:pt x="25" y="1"/>
                      <a:pt x="23" y="0"/>
                      <a:pt x="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921;p77"/>
              <p:cNvSpPr/>
              <p:nvPr/>
            </p:nvSpPr>
            <p:spPr>
              <a:xfrm>
                <a:off x="7046069" y="2097558"/>
                <a:ext cx="57853" cy="82513"/>
              </a:xfrm>
              <a:custGeom>
                <a:avLst/>
                <a:gdLst/>
                <a:ahLst/>
                <a:cxnLst/>
                <a:rect l="l" t="t" r="r" b="b"/>
                <a:pathLst>
                  <a:path w="1234" h="1760" extrusionOk="0">
                    <a:moveTo>
                      <a:pt x="18" y="0"/>
                    </a:moveTo>
                    <a:cubicBezTo>
                      <a:pt x="14" y="0"/>
                      <a:pt x="10" y="2"/>
                      <a:pt x="7" y="5"/>
                    </a:cubicBezTo>
                    <a:cubicBezTo>
                      <a:pt x="1" y="11"/>
                      <a:pt x="1" y="20"/>
                      <a:pt x="7" y="26"/>
                    </a:cubicBezTo>
                    <a:cubicBezTo>
                      <a:pt x="625" y="627"/>
                      <a:pt x="1196" y="1740"/>
                      <a:pt x="1201" y="1751"/>
                    </a:cubicBezTo>
                    <a:cubicBezTo>
                      <a:pt x="1204" y="1757"/>
                      <a:pt x="1210" y="1760"/>
                      <a:pt x="1215" y="1760"/>
                    </a:cubicBezTo>
                    <a:cubicBezTo>
                      <a:pt x="1218" y="1760"/>
                      <a:pt x="1221" y="1758"/>
                      <a:pt x="1222" y="1757"/>
                    </a:cubicBezTo>
                    <a:cubicBezTo>
                      <a:pt x="1230" y="1754"/>
                      <a:pt x="1233" y="1745"/>
                      <a:pt x="1228" y="1737"/>
                    </a:cubicBezTo>
                    <a:cubicBezTo>
                      <a:pt x="1224" y="1725"/>
                      <a:pt x="651" y="609"/>
                      <a:pt x="28" y="3"/>
                    </a:cubicBezTo>
                    <a:cubicBezTo>
                      <a:pt x="25" y="1"/>
                      <a:pt x="22"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922;p77"/>
              <p:cNvSpPr/>
              <p:nvPr/>
            </p:nvSpPr>
            <p:spPr>
              <a:xfrm>
                <a:off x="6571290" y="1705527"/>
                <a:ext cx="266480" cy="750073"/>
              </a:xfrm>
              <a:custGeom>
                <a:avLst/>
                <a:gdLst/>
                <a:ahLst/>
                <a:cxnLst/>
                <a:rect l="l" t="t" r="r" b="b"/>
                <a:pathLst>
                  <a:path w="5684" h="15999" extrusionOk="0">
                    <a:moveTo>
                      <a:pt x="1341" y="1"/>
                    </a:moveTo>
                    <a:lnTo>
                      <a:pt x="1341" y="1"/>
                    </a:lnTo>
                    <a:cubicBezTo>
                      <a:pt x="1594" y="606"/>
                      <a:pt x="1733" y="1351"/>
                      <a:pt x="1642" y="2258"/>
                    </a:cubicBezTo>
                    <a:cubicBezTo>
                      <a:pt x="1306" y="5687"/>
                      <a:pt x="805" y="7003"/>
                      <a:pt x="805" y="7003"/>
                    </a:cubicBezTo>
                    <a:cubicBezTo>
                      <a:pt x="805" y="7003"/>
                      <a:pt x="638" y="7194"/>
                      <a:pt x="0" y="7343"/>
                    </a:cubicBezTo>
                    <a:cubicBezTo>
                      <a:pt x="17" y="7384"/>
                      <a:pt x="33" y="7424"/>
                      <a:pt x="49" y="7465"/>
                    </a:cubicBezTo>
                    <a:cubicBezTo>
                      <a:pt x="155" y="7732"/>
                      <a:pt x="265" y="8005"/>
                      <a:pt x="378" y="8278"/>
                    </a:cubicBezTo>
                    <a:cubicBezTo>
                      <a:pt x="387" y="8300"/>
                      <a:pt x="396" y="8323"/>
                      <a:pt x="406" y="8345"/>
                    </a:cubicBezTo>
                    <a:cubicBezTo>
                      <a:pt x="481" y="8527"/>
                      <a:pt x="557" y="8708"/>
                      <a:pt x="633" y="8890"/>
                    </a:cubicBezTo>
                    <a:cubicBezTo>
                      <a:pt x="670" y="8974"/>
                      <a:pt x="705" y="9058"/>
                      <a:pt x="742" y="9142"/>
                    </a:cubicBezTo>
                    <a:cubicBezTo>
                      <a:pt x="802" y="9283"/>
                      <a:pt x="861" y="9422"/>
                      <a:pt x="921" y="9559"/>
                    </a:cubicBezTo>
                    <a:cubicBezTo>
                      <a:pt x="932" y="9584"/>
                      <a:pt x="942" y="9608"/>
                      <a:pt x="953" y="9631"/>
                    </a:cubicBezTo>
                    <a:cubicBezTo>
                      <a:pt x="1127" y="10035"/>
                      <a:pt x="1302" y="10428"/>
                      <a:pt x="1467" y="10796"/>
                    </a:cubicBezTo>
                    <a:cubicBezTo>
                      <a:pt x="1479" y="10821"/>
                      <a:pt x="1490" y="10845"/>
                      <a:pt x="1500" y="10871"/>
                    </a:cubicBezTo>
                    <a:cubicBezTo>
                      <a:pt x="1516" y="10903"/>
                      <a:pt x="1531" y="10935"/>
                      <a:pt x="1545" y="10967"/>
                    </a:cubicBezTo>
                    <a:cubicBezTo>
                      <a:pt x="1558" y="10997"/>
                      <a:pt x="1571" y="11027"/>
                      <a:pt x="1584" y="11056"/>
                    </a:cubicBezTo>
                    <a:cubicBezTo>
                      <a:pt x="1591" y="11068"/>
                      <a:pt x="1595" y="11081"/>
                      <a:pt x="1601" y="11093"/>
                    </a:cubicBezTo>
                    <a:cubicBezTo>
                      <a:pt x="1609" y="11110"/>
                      <a:pt x="1616" y="11126"/>
                      <a:pt x="1624" y="11145"/>
                    </a:cubicBezTo>
                    <a:cubicBezTo>
                      <a:pt x="1649" y="11198"/>
                      <a:pt x="1673" y="11253"/>
                      <a:pt x="1698" y="11307"/>
                    </a:cubicBezTo>
                    <a:cubicBezTo>
                      <a:pt x="1707" y="11325"/>
                      <a:pt x="1714" y="11344"/>
                      <a:pt x="1724" y="11362"/>
                    </a:cubicBezTo>
                    <a:cubicBezTo>
                      <a:pt x="1831" y="11599"/>
                      <a:pt x="1933" y="11821"/>
                      <a:pt x="2026" y="12024"/>
                    </a:cubicBezTo>
                    <a:cubicBezTo>
                      <a:pt x="2035" y="12044"/>
                      <a:pt x="2045" y="12064"/>
                      <a:pt x="2054" y="12082"/>
                    </a:cubicBezTo>
                    <a:cubicBezTo>
                      <a:pt x="2072" y="12122"/>
                      <a:pt x="2089" y="12160"/>
                      <a:pt x="2107" y="12197"/>
                    </a:cubicBezTo>
                    <a:cubicBezTo>
                      <a:pt x="2119" y="12224"/>
                      <a:pt x="2132" y="12250"/>
                      <a:pt x="2144" y="12276"/>
                    </a:cubicBezTo>
                    <a:cubicBezTo>
                      <a:pt x="2173" y="12340"/>
                      <a:pt x="2202" y="12403"/>
                      <a:pt x="2230" y="12461"/>
                    </a:cubicBezTo>
                    <a:cubicBezTo>
                      <a:pt x="2236" y="12475"/>
                      <a:pt x="2243" y="12490"/>
                      <a:pt x="2249" y="12504"/>
                    </a:cubicBezTo>
                    <a:cubicBezTo>
                      <a:pt x="2265" y="12539"/>
                      <a:pt x="2282" y="12573"/>
                      <a:pt x="2297" y="12605"/>
                    </a:cubicBezTo>
                    <a:cubicBezTo>
                      <a:pt x="2301" y="12616"/>
                      <a:pt x="2306" y="12626"/>
                      <a:pt x="2311" y="12637"/>
                    </a:cubicBezTo>
                    <a:cubicBezTo>
                      <a:pt x="2320" y="12657"/>
                      <a:pt x="2329" y="12675"/>
                      <a:pt x="2338" y="12694"/>
                    </a:cubicBezTo>
                    <a:cubicBezTo>
                      <a:pt x="2341" y="12701"/>
                      <a:pt x="2344" y="12707"/>
                      <a:pt x="2347" y="12715"/>
                    </a:cubicBezTo>
                    <a:cubicBezTo>
                      <a:pt x="2382" y="12787"/>
                      <a:pt x="2413" y="12854"/>
                      <a:pt x="2441" y="12912"/>
                    </a:cubicBezTo>
                    <a:cubicBezTo>
                      <a:pt x="2445" y="12921"/>
                      <a:pt x="2448" y="12927"/>
                      <a:pt x="2451" y="12935"/>
                    </a:cubicBezTo>
                    <a:cubicBezTo>
                      <a:pt x="2485" y="13007"/>
                      <a:pt x="2514" y="13067"/>
                      <a:pt x="2537" y="13116"/>
                    </a:cubicBezTo>
                    <a:cubicBezTo>
                      <a:pt x="2538" y="13119"/>
                      <a:pt x="2540" y="13122"/>
                      <a:pt x="2541" y="13125"/>
                    </a:cubicBezTo>
                    <a:cubicBezTo>
                      <a:pt x="2549" y="13141"/>
                      <a:pt x="2557" y="13157"/>
                      <a:pt x="2563" y="13171"/>
                    </a:cubicBezTo>
                    <a:cubicBezTo>
                      <a:pt x="2566" y="13175"/>
                      <a:pt x="2567" y="13180"/>
                      <a:pt x="2569" y="13184"/>
                    </a:cubicBezTo>
                    <a:cubicBezTo>
                      <a:pt x="2571" y="13186"/>
                      <a:pt x="2572" y="13189"/>
                      <a:pt x="2572" y="13190"/>
                    </a:cubicBezTo>
                    <a:cubicBezTo>
                      <a:pt x="2574" y="13192"/>
                      <a:pt x="2575" y="13195"/>
                      <a:pt x="2575" y="13197"/>
                    </a:cubicBezTo>
                    <a:cubicBezTo>
                      <a:pt x="2592" y="13230"/>
                      <a:pt x="2601" y="13249"/>
                      <a:pt x="2601" y="13249"/>
                    </a:cubicBezTo>
                    <a:cubicBezTo>
                      <a:pt x="2601" y="13249"/>
                      <a:pt x="2278" y="13855"/>
                      <a:pt x="2346" y="14768"/>
                    </a:cubicBezTo>
                    <a:cubicBezTo>
                      <a:pt x="2413" y="15679"/>
                      <a:pt x="2992" y="15900"/>
                      <a:pt x="2992" y="15900"/>
                    </a:cubicBezTo>
                    <a:cubicBezTo>
                      <a:pt x="2992" y="15900"/>
                      <a:pt x="4561" y="15999"/>
                      <a:pt x="5116" y="15999"/>
                    </a:cubicBezTo>
                    <a:cubicBezTo>
                      <a:pt x="5208" y="15999"/>
                      <a:pt x="5272" y="15996"/>
                      <a:pt x="5296" y="15990"/>
                    </a:cubicBezTo>
                    <a:cubicBezTo>
                      <a:pt x="5364" y="15971"/>
                      <a:pt x="5520" y="15837"/>
                      <a:pt x="5683" y="15679"/>
                    </a:cubicBezTo>
                    <a:cubicBezTo>
                      <a:pt x="3359" y="12444"/>
                      <a:pt x="2948" y="7693"/>
                      <a:pt x="3118" y="5422"/>
                    </a:cubicBezTo>
                    <a:cubicBezTo>
                      <a:pt x="3243" y="3745"/>
                      <a:pt x="2063" y="1314"/>
                      <a:pt x="1341"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923;p77"/>
              <p:cNvSpPr/>
              <p:nvPr/>
            </p:nvSpPr>
            <p:spPr>
              <a:xfrm>
                <a:off x="6714422" y="2336612"/>
                <a:ext cx="469481" cy="158697"/>
              </a:xfrm>
              <a:custGeom>
                <a:avLst/>
                <a:gdLst/>
                <a:ahLst/>
                <a:cxnLst/>
                <a:rect l="l" t="t" r="r" b="b"/>
                <a:pathLst>
                  <a:path w="10014" h="3385" extrusionOk="0">
                    <a:moveTo>
                      <a:pt x="9617" y="0"/>
                    </a:moveTo>
                    <a:cubicBezTo>
                      <a:pt x="9610" y="84"/>
                      <a:pt x="9604" y="138"/>
                      <a:pt x="9604" y="138"/>
                    </a:cubicBezTo>
                    <a:cubicBezTo>
                      <a:pt x="9604" y="138"/>
                      <a:pt x="9487" y="589"/>
                      <a:pt x="8095" y="742"/>
                    </a:cubicBezTo>
                    <a:cubicBezTo>
                      <a:pt x="7960" y="757"/>
                      <a:pt x="7812" y="769"/>
                      <a:pt x="7651" y="778"/>
                    </a:cubicBezTo>
                    <a:cubicBezTo>
                      <a:pt x="7474" y="787"/>
                      <a:pt x="7280" y="792"/>
                      <a:pt x="7069" y="792"/>
                    </a:cubicBezTo>
                    <a:cubicBezTo>
                      <a:pt x="6884" y="792"/>
                      <a:pt x="6685" y="788"/>
                      <a:pt x="6472" y="780"/>
                    </a:cubicBezTo>
                    <a:cubicBezTo>
                      <a:pt x="5884" y="1252"/>
                      <a:pt x="5110" y="1587"/>
                      <a:pt x="4921" y="1631"/>
                    </a:cubicBezTo>
                    <a:cubicBezTo>
                      <a:pt x="4733" y="1676"/>
                      <a:pt x="3159" y="1676"/>
                      <a:pt x="3159" y="1676"/>
                    </a:cubicBezTo>
                    <a:cubicBezTo>
                      <a:pt x="3159" y="1676"/>
                      <a:pt x="3090" y="1751"/>
                      <a:pt x="2991" y="1855"/>
                    </a:cubicBezTo>
                    <a:cubicBezTo>
                      <a:pt x="2896" y="1954"/>
                      <a:pt x="2774" y="2081"/>
                      <a:pt x="2653" y="2197"/>
                    </a:cubicBezTo>
                    <a:cubicBezTo>
                      <a:pt x="2646" y="2205"/>
                      <a:pt x="2638" y="2212"/>
                      <a:pt x="2630" y="2218"/>
                    </a:cubicBezTo>
                    <a:cubicBezTo>
                      <a:pt x="2467" y="2376"/>
                      <a:pt x="2312" y="2510"/>
                      <a:pt x="2243" y="2529"/>
                    </a:cubicBezTo>
                    <a:cubicBezTo>
                      <a:pt x="2219" y="2535"/>
                      <a:pt x="2154" y="2538"/>
                      <a:pt x="2063" y="2538"/>
                    </a:cubicBezTo>
                    <a:cubicBezTo>
                      <a:pt x="1573" y="2538"/>
                      <a:pt x="297" y="2461"/>
                      <a:pt x="1" y="2443"/>
                    </a:cubicBezTo>
                    <a:lnTo>
                      <a:pt x="1" y="2443"/>
                    </a:lnTo>
                    <a:cubicBezTo>
                      <a:pt x="1" y="2443"/>
                      <a:pt x="11" y="2724"/>
                      <a:pt x="2" y="3299"/>
                    </a:cubicBezTo>
                    <a:cubicBezTo>
                      <a:pt x="2" y="3346"/>
                      <a:pt x="39" y="3385"/>
                      <a:pt x="87" y="3385"/>
                    </a:cubicBezTo>
                    <a:cubicBezTo>
                      <a:pt x="87" y="3385"/>
                      <a:pt x="88" y="3385"/>
                      <a:pt x="89" y="3385"/>
                    </a:cubicBezTo>
                    <a:cubicBezTo>
                      <a:pt x="976" y="3373"/>
                      <a:pt x="1933" y="3241"/>
                      <a:pt x="2893" y="3039"/>
                    </a:cubicBezTo>
                    <a:cubicBezTo>
                      <a:pt x="3022" y="3013"/>
                      <a:pt x="3150" y="2984"/>
                      <a:pt x="3277" y="2955"/>
                    </a:cubicBezTo>
                    <a:cubicBezTo>
                      <a:pt x="3994" y="2792"/>
                      <a:pt x="4708" y="2591"/>
                      <a:pt x="5387" y="2376"/>
                    </a:cubicBezTo>
                    <a:cubicBezTo>
                      <a:pt x="5844" y="2231"/>
                      <a:pt x="6287" y="2078"/>
                      <a:pt x="6706" y="1925"/>
                    </a:cubicBezTo>
                    <a:cubicBezTo>
                      <a:pt x="7168" y="1755"/>
                      <a:pt x="7601" y="1585"/>
                      <a:pt x="7994" y="1422"/>
                    </a:cubicBezTo>
                    <a:cubicBezTo>
                      <a:pt x="8117" y="1371"/>
                      <a:pt x="8237" y="1321"/>
                      <a:pt x="8351" y="1271"/>
                    </a:cubicBezTo>
                    <a:cubicBezTo>
                      <a:pt x="9159" y="922"/>
                      <a:pt x="9746" y="621"/>
                      <a:pt x="9984" y="459"/>
                    </a:cubicBezTo>
                    <a:cubicBezTo>
                      <a:pt x="9989" y="456"/>
                      <a:pt x="9993" y="451"/>
                      <a:pt x="9996" y="446"/>
                    </a:cubicBezTo>
                    <a:cubicBezTo>
                      <a:pt x="10013" y="425"/>
                      <a:pt x="10013" y="391"/>
                      <a:pt x="9992" y="370"/>
                    </a:cubicBezTo>
                    <a:cubicBezTo>
                      <a:pt x="9824" y="208"/>
                      <a:pt x="9617" y="0"/>
                      <a:pt x="9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924;p77"/>
              <p:cNvSpPr/>
              <p:nvPr/>
            </p:nvSpPr>
            <p:spPr>
              <a:xfrm>
                <a:off x="7221784" y="2376181"/>
                <a:ext cx="27567" cy="81951"/>
              </a:xfrm>
              <a:custGeom>
                <a:avLst/>
                <a:gdLst/>
                <a:ahLst/>
                <a:cxnLst/>
                <a:rect l="l" t="t" r="r" b="b"/>
                <a:pathLst>
                  <a:path w="588" h="1748" extrusionOk="0">
                    <a:moveTo>
                      <a:pt x="18" y="1"/>
                    </a:moveTo>
                    <a:cubicBezTo>
                      <a:pt x="16" y="1"/>
                      <a:pt x="13" y="2"/>
                      <a:pt x="11" y="3"/>
                    </a:cubicBezTo>
                    <a:cubicBezTo>
                      <a:pt x="3" y="6"/>
                      <a:pt x="0" y="15"/>
                      <a:pt x="5" y="23"/>
                    </a:cubicBezTo>
                    <a:cubicBezTo>
                      <a:pt x="8" y="31"/>
                      <a:pt x="378" y="754"/>
                      <a:pt x="555" y="1734"/>
                    </a:cubicBezTo>
                    <a:cubicBezTo>
                      <a:pt x="557" y="1741"/>
                      <a:pt x="563" y="1747"/>
                      <a:pt x="570" y="1747"/>
                    </a:cubicBezTo>
                    <a:cubicBezTo>
                      <a:pt x="570" y="1747"/>
                      <a:pt x="573" y="1747"/>
                      <a:pt x="573" y="1746"/>
                    </a:cubicBezTo>
                    <a:cubicBezTo>
                      <a:pt x="583" y="1744"/>
                      <a:pt x="587" y="1737"/>
                      <a:pt x="586" y="1729"/>
                    </a:cubicBezTo>
                    <a:cubicBezTo>
                      <a:pt x="408" y="743"/>
                      <a:pt x="35" y="17"/>
                      <a:pt x="32" y="9"/>
                    </a:cubicBezTo>
                    <a:cubicBezTo>
                      <a:pt x="29" y="4"/>
                      <a:pt x="24" y="1"/>
                      <a:pt x="1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25;p77"/>
              <p:cNvSpPr/>
              <p:nvPr/>
            </p:nvSpPr>
            <p:spPr>
              <a:xfrm>
                <a:off x="7127504" y="2462070"/>
                <a:ext cx="95312" cy="183498"/>
              </a:xfrm>
              <a:custGeom>
                <a:avLst/>
                <a:gdLst/>
                <a:ahLst/>
                <a:cxnLst/>
                <a:rect l="l" t="t" r="r" b="b"/>
                <a:pathLst>
                  <a:path w="2033" h="3914" extrusionOk="0">
                    <a:moveTo>
                      <a:pt x="2014" y="0"/>
                    </a:moveTo>
                    <a:cubicBezTo>
                      <a:pt x="2009" y="0"/>
                      <a:pt x="2004" y="2"/>
                      <a:pt x="2000" y="7"/>
                    </a:cubicBezTo>
                    <a:cubicBezTo>
                      <a:pt x="1987" y="32"/>
                      <a:pt x="507" y="2411"/>
                      <a:pt x="186" y="3620"/>
                    </a:cubicBezTo>
                    <a:cubicBezTo>
                      <a:pt x="131" y="3828"/>
                      <a:pt x="101" y="3872"/>
                      <a:pt x="92" y="3881"/>
                    </a:cubicBezTo>
                    <a:cubicBezTo>
                      <a:pt x="74" y="3855"/>
                      <a:pt x="46" y="3684"/>
                      <a:pt x="118" y="2718"/>
                    </a:cubicBezTo>
                    <a:cubicBezTo>
                      <a:pt x="160" y="2161"/>
                      <a:pt x="215" y="1611"/>
                      <a:pt x="216" y="1605"/>
                    </a:cubicBezTo>
                    <a:cubicBezTo>
                      <a:pt x="216" y="1597"/>
                      <a:pt x="210" y="1590"/>
                      <a:pt x="202" y="1588"/>
                    </a:cubicBezTo>
                    <a:cubicBezTo>
                      <a:pt x="193" y="1588"/>
                      <a:pt x="186" y="1594"/>
                      <a:pt x="186" y="1602"/>
                    </a:cubicBezTo>
                    <a:cubicBezTo>
                      <a:pt x="184" y="1608"/>
                      <a:pt x="127" y="2177"/>
                      <a:pt x="86" y="2742"/>
                    </a:cubicBezTo>
                    <a:cubicBezTo>
                      <a:pt x="1" y="3898"/>
                      <a:pt x="59" y="3909"/>
                      <a:pt x="86" y="3913"/>
                    </a:cubicBezTo>
                    <a:lnTo>
                      <a:pt x="92" y="3913"/>
                    </a:lnTo>
                    <a:cubicBezTo>
                      <a:pt x="117" y="3913"/>
                      <a:pt x="149" y="3880"/>
                      <a:pt x="216" y="3628"/>
                    </a:cubicBezTo>
                    <a:cubicBezTo>
                      <a:pt x="536" y="2423"/>
                      <a:pt x="2013" y="48"/>
                      <a:pt x="2028" y="24"/>
                    </a:cubicBezTo>
                    <a:cubicBezTo>
                      <a:pt x="2032" y="16"/>
                      <a:pt x="2029" y="7"/>
                      <a:pt x="2023" y="3"/>
                    </a:cubicBezTo>
                    <a:cubicBezTo>
                      <a:pt x="2020" y="1"/>
                      <a:pt x="2017" y="0"/>
                      <a:pt x="20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26;p77"/>
              <p:cNvSpPr/>
              <p:nvPr/>
            </p:nvSpPr>
            <p:spPr>
              <a:xfrm>
                <a:off x="6876260" y="2561508"/>
                <a:ext cx="194656" cy="126911"/>
              </a:xfrm>
              <a:custGeom>
                <a:avLst/>
                <a:gdLst/>
                <a:ahLst/>
                <a:cxnLst/>
                <a:rect l="l" t="t" r="r" b="b"/>
                <a:pathLst>
                  <a:path w="4152" h="2707" extrusionOk="0">
                    <a:moveTo>
                      <a:pt x="18" y="1"/>
                    </a:moveTo>
                    <a:cubicBezTo>
                      <a:pt x="12" y="1"/>
                      <a:pt x="6" y="4"/>
                      <a:pt x="4" y="10"/>
                    </a:cubicBezTo>
                    <a:cubicBezTo>
                      <a:pt x="1" y="17"/>
                      <a:pt x="4" y="27"/>
                      <a:pt x="12" y="31"/>
                    </a:cubicBezTo>
                    <a:cubicBezTo>
                      <a:pt x="47" y="48"/>
                      <a:pt x="3562" y="1713"/>
                      <a:pt x="4120" y="2698"/>
                    </a:cubicBezTo>
                    <a:cubicBezTo>
                      <a:pt x="4123" y="2702"/>
                      <a:pt x="4129" y="2705"/>
                      <a:pt x="4133" y="2705"/>
                    </a:cubicBezTo>
                    <a:lnTo>
                      <a:pt x="4133" y="2707"/>
                    </a:lnTo>
                    <a:cubicBezTo>
                      <a:pt x="4136" y="2707"/>
                      <a:pt x="4140" y="2705"/>
                      <a:pt x="4141" y="2704"/>
                    </a:cubicBezTo>
                    <a:cubicBezTo>
                      <a:pt x="4149" y="2699"/>
                      <a:pt x="4152" y="2690"/>
                      <a:pt x="4147" y="2682"/>
                    </a:cubicBezTo>
                    <a:cubicBezTo>
                      <a:pt x="3910" y="2265"/>
                      <a:pt x="3144" y="1687"/>
                      <a:pt x="1871" y="965"/>
                    </a:cubicBezTo>
                    <a:cubicBezTo>
                      <a:pt x="923" y="427"/>
                      <a:pt x="33" y="7"/>
                      <a:pt x="25" y="2"/>
                    </a:cubicBezTo>
                    <a:cubicBezTo>
                      <a:pt x="23" y="1"/>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7;p77"/>
              <p:cNvSpPr/>
              <p:nvPr/>
            </p:nvSpPr>
            <p:spPr>
              <a:xfrm>
                <a:off x="7028816" y="2357522"/>
                <a:ext cx="691376" cy="1249372"/>
              </a:xfrm>
              <a:custGeom>
                <a:avLst/>
                <a:gdLst/>
                <a:ahLst/>
                <a:cxnLst/>
                <a:rect l="l" t="t" r="r" b="b"/>
                <a:pathLst>
                  <a:path w="14747" h="26649" extrusionOk="0">
                    <a:moveTo>
                      <a:pt x="3290" y="0"/>
                    </a:moveTo>
                    <a:cubicBezTo>
                      <a:pt x="3287" y="5"/>
                      <a:pt x="3283" y="10"/>
                      <a:pt x="3278" y="13"/>
                    </a:cubicBezTo>
                    <a:cubicBezTo>
                      <a:pt x="2899" y="271"/>
                      <a:pt x="1632" y="881"/>
                      <a:pt x="0" y="1479"/>
                    </a:cubicBezTo>
                    <a:cubicBezTo>
                      <a:pt x="31" y="1531"/>
                      <a:pt x="68" y="1600"/>
                      <a:pt x="112" y="1682"/>
                    </a:cubicBezTo>
                    <a:cubicBezTo>
                      <a:pt x="480" y="2379"/>
                      <a:pt x="1280" y="4073"/>
                      <a:pt x="1606" y="5694"/>
                    </a:cubicBezTo>
                    <a:cubicBezTo>
                      <a:pt x="1655" y="5940"/>
                      <a:pt x="1662" y="6192"/>
                      <a:pt x="1621" y="6442"/>
                    </a:cubicBezTo>
                    <a:cubicBezTo>
                      <a:pt x="1610" y="6513"/>
                      <a:pt x="1596" y="6588"/>
                      <a:pt x="1584" y="6668"/>
                    </a:cubicBezTo>
                    <a:cubicBezTo>
                      <a:pt x="1436" y="7519"/>
                      <a:pt x="1193" y="8689"/>
                      <a:pt x="1193" y="8689"/>
                    </a:cubicBezTo>
                    <a:cubicBezTo>
                      <a:pt x="1193" y="8689"/>
                      <a:pt x="1251" y="9108"/>
                      <a:pt x="1352" y="9817"/>
                    </a:cubicBezTo>
                    <a:cubicBezTo>
                      <a:pt x="2275" y="10750"/>
                      <a:pt x="3734" y="12129"/>
                      <a:pt x="4119" y="12481"/>
                    </a:cubicBezTo>
                    <a:cubicBezTo>
                      <a:pt x="4408" y="13028"/>
                      <a:pt x="5957" y="14872"/>
                      <a:pt x="7773" y="16219"/>
                    </a:cubicBezTo>
                    <a:cubicBezTo>
                      <a:pt x="6897" y="17908"/>
                      <a:pt x="3064" y="21658"/>
                      <a:pt x="3064" y="21658"/>
                    </a:cubicBezTo>
                    <a:cubicBezTo>
                      <a:pt x="3108" y="21952"/>
                      <a:pt x="3151" y="22236"/>
                      <a:pt x="3193" y="22511"/>
                    </a:cubicBezTo>
                    <a:cubicBezTo>
                      <a:pt x="3396" y="23846"/>
                      <a:pt x="3567" y="24930"/>
                      <a:pt x="3677" y="25540"/>
                    </a:cubicBezTo>
                    <a:cubicBezTo>
                      <a:pt x="3745" y="25910"/>
                      <a:pt x="3806" y="26282"/>
                      <a:pt x="3861" y="26649"/>
                    </a:cubicBezTo>
                    <a:cubicBezTo>
                      <a:pt x="4969" y="26092"/>
                      <a:pt x="5481" y="25268"/>
                      <a:pt x="5481" y="25268"/>
                    </a:cubicBezTo>
                    <a:cubicBezTo>
                      <a:pt x="5481" y="25268"/>
                      <a:pt x="8689" y="23187"/>
                      <a:pt x="9623" y="22531"/>
                    </a:cubicBezTo>
                    <a:cubicBezTo>
                      <a:pt x="10556" y="21874"/>
                      <a:pt x="10629" y="21868"/>
                      <a:pt x="10646" y="21039"/>
                    </a:cubicBezTo>
                    <a:cubicBezTo>
                      <a:pt x="13268" y="19281"/>
                      <a:pt x="14746" y="16764"/>
                      <a:pt x="13968" y="14939"/>
                    </a:cubicBezTo>
                    <a:cubicBezTo>
                      <a:pt x="11604" y="9403"/>
                      <a:pt x="4558" y="1522"/>
                      <a:pt x="4558" y="1522"/>
                    </a:cubicBezTo>
                    <a:cubicBezTo>
                      <a:pt x="4558" y="1522"/>
                      <a:pt x="4269" y="577"/>
                      <a:pt x="4119" y="393"/>
                    </a:cubicBezTo>
                    <a:cubicBezTo>
                      <a:pt x="4030" y="283"/>
                      <a:pt x="3715" y="153"/>
                      <a:pt x="3478" y="66"/>
                    </a:cubicBezTo>
                    <a:cubicBezTo>
                      <a:pt x="3405" y="40"/>
                      <a:pt x="3339" y="17"/>
                      <a:pt x="3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28;p77"/>
              <p:cNvSpPr/>
              <p:nvPr/>
            </p:nvSpPr>
            <p:spPr>
              <a:xfrm>
                <a:off x="7084700" y="2670088"/>
                <a:ext cx="391797" cy="742853"/>
              </a:xfrm>
              <a:custGeom>
                <a:avLst/>
                <a:gdLst/>
                <a:ahLst/>
                <a:cxnLst/>
                <a:rect l="l" t="t" r="r" b="b"/>
                <a:pathLst>
                  <a:path w="8357" h="15845" extrusionOk="0">
                    <a:moveTo>
                      <a:pt x="391" y="1"/>
                    </a:moveTo>
                    <a:cubicBezTo>
                      <a:pt x="244" y="852"/>
                      <a:pt x="1" y="2022"/>
                      <a:pt x="1" y="2022"/>
                    </a:cubicBezTo>
                    <a:cubicBezTo>
                      <a:pt x="1" y="2022"/>
                      <a:pt x="59" y="2441"/>
                      <a:pt x="160" y="3150"/>
                    </a:cubicBezTo>
                    <a:cubicBezTo>
                      <a:pt x="1083" y="4083"/>
                      <a:pt x="2542" y="5462"/>
                      <a:pt x="2927" y="5814"/>
                    </a:cubicBezTo>
                    <a:cubicBezTo>
                      <a:pt x="3216" y="6361"/>
                      <a:pt x="4763" y="8205"/>
                      <a:pt x="6581" y="9552"/>
                    </a:cubicBezTo>
                    <a:cubicBezTo>
                      <a:pt x="5705" y="11241"/>
                      <a:pt x="1872" y="14991"/>
                      <a:pt x="1872" y="14991"/>
                    </a:cubicBezTo>
                    <a:cubicBezTo>
                      <a:pt x="1915" y="15285"/>
                      <a:pt x="1959" y="15569"/>
                      <a:pt x="2001" y="15844"/>
                    </a:cubicBezTo>
                    <a:cubicBezTo>
                      <a:pt x="3143" y="15001"/>
                      <a:pt x="6697" y="12305"/>
                      <a:pt x="8356" y="10232"/>
                    </a:cubicBezTo>
                    <a:cubicBezTo>
                      <a:pt x="5069" y="7509"/>
                      <a:pt x="391" y="1"/>
                      <a:pt x="391" y="1"/>
                    </a:cubicBezTo>
                    <a:close/>
                  </a:path>
                </a:pathLst>
              </a:custGeom>
              <a:solidFill>
                <a:srgbClr val="333746">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29;p77"/>
              <p:cNvSpPr/>
              <p:nvPr/>
            </p:nvSpPr>
            <p:spPr>
              <a:xfrm>
                <a:off x="7033551" y="2436331"/>
                <a:ext cx="73934" cy="382186"/>
              </a:xfrm>
              <a:custGeom>
                <a:avLst/>
                <a:gdLst/>
                <a:ahLst/>
                <a:cxnLst/>
                <a:rect l="l" t="t" r="r" b="b"/>
                <a:pathLst>
                  <a:path w="1577" h="8152" extrusionOk="0">
                    <a:moveTo>
                      <a:pt x="17" y="0"/>
                    </a:moveTo>
                    <a:cubicBezTo>
                      <a:pt x="15" y="0"/>
                      <a:pt x="13" y="0"/>
                      <a:pt x="11" y="1"/>
                    </a:cubicBezTo>
                    <a:cubicBezTo>
                      <a:pt x="3" y="6"/>
                      <a:pt x="0" y="15"/>
                      <a:pt x="3" y="23"/>
                    </a:cubicBezTo>
                    <a:cubicBezTo>
                      <a:pt x="188" y="374"/>
                      <a:pt x="1127" y="2213"/>
                      <a:pt x="1489" y="4016"/>
                    </a:cubicBezTo>
                    <a:cubicBezTo>
                      <a:pt x="1540" y="4264"/>
                      <a:pt x="1544" y="4513"/>
                      <a:pt x="1505" y="4758"/>
                    </a:cubicBezTo>
                    <a:cubicBezTo>
                      <a:pt x="1369" y="5601"/>
                      <a:pt x="1078" y="6991"/>
                      <a:pt x="1077" y="7006"/>
                    </a:cubicBezTo>
                    <a:cubicBezTo>
                      <a:pt x="1075" y="7008"/>
                      <a:pt x="1075" y="7010"/>
                      <a:pt x="1077" y="7011"/>
                    </a:cubicBezTo>
                    <a:cubicBezTo>
                      <a:pt x="1077" y="7011"/>
                      <a:pt x="1135" y="7430"/>
                      <a:pt x="1236" y="8138"/>
                    </a:cubicBezTo>
                    <a:cubicBezTo>
                      <a:pt x="1236" y="8145"/>
                      <a:pt x="1243" y="8152"/>
                      <a:pt x="1251" y="8152"/>
                    </a:cubicBezTo>
                    <a:lnTo>
                      <a:pt x="1252" y="8152"/>
                    </a:lnTo>
                    <a:cubicBezTo>
                      <a:pt x="1260" y="8150"/>
                      <a:pt x="1266" y="8142"/>
                      <a:pt x="1266" y="8133"/>
                    </a:cubicBezTo>
                    <a:cubicBezTo>
                      <a:pt x="1170" y="7459"/>
                      <a:pt x="1112" y="7046"/>
                      <a:pt x="1107" y="7010"/>
                    </a:cubicBezTo>
                    <a:cubicBezTo>
                      <a:pt x="1121" y="6941"/>
                      <a:pt x="1402" y="5589"/>
                      <a:pt x="1535" y="4762"/>
                    </a:cubicBezTo>
                    <a:cubicBezTo>
                      <a:pt x="1576" y="4514"/>
                      <a:pt x="1570" y="4262"/>
                      <a:pt x="1520" y="4010"/>
                    </a:cubicBezTo>
                    <a:cubicBezTo>
                      <a:pt x="1156" y="2203"/>
                      <a:pt x="216" y="360"/>
                      <a:pt x="31" y="9"/>
                    </a:cubicBezTo>
                    <a:cubicBezTo>
                      <a:pt x="29" y="3"/>
                      <a:pt x="23"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30;p77"/>
              <p:cNvSpPr/>
              <p:nvPr/>
            </p:nvSpPr>
            <p:spPr>
              <a:xfrm>
                <a:off x="6944850" y="2916033"/>
                <a:ext cx="304642" cy="1305725"/>
              </a:xfrm>
              <a:custGeom>
                <a:avLst/>
                <a:gdLst/>
                <a:ahLst/>
                <a:cxnLst/>
                <a:rect l="l" t="t" r="r" b="b"/>
                <a:pathLst>
                  <a:path w="6498" h="27851" extrusionOk="0">
                    <a:moveTo>
                      <a:pt x="18" y="0"/>
                    </a:moveTo>
                    <a:cubicBezTo>
                      <a:pt x="17" y="0"/>
                      <a:pt x="16" y="0"/>
                      <a:pt x="15" y="0"/>
                    </a:cubicBezTo>
                    <a:cubicBezTo>
                      <a:pt x="6" y="3"/>
                      <a:pt x="1" y="11"/>
                      <a:pt x="3" y="20"/>
                    </a:cubicBezTo>
                    <a:cubicBezTo>
                      <a:pt x="10" y="46"/>
                      <a:pt x="695" y="2648"/>
                      <a:pt x="1340" y="5241"/>
                    </a:cubicBezTo>
                    <a:cubicBezTo>
                      <a:pt x="1719" y="6764"/>
                      <a:pt x="2011" y="7986"/>
                      <a:pt x="2207" y="8872"/>
                    </a:cubicBezTo>
                    <a:cubicBezTo>
                      <a:pt x="2537" y="10371"/>
                      <a:pt x="2519" y="10576"/>
                      <a:pt x="2495" y="10594"/>
                    </a:cubicBezTo>
                    <a:cubicBezTo>
                      <a:pt x="2465" y="10615"/>
                      <a:pt x="2440" y="10625"/>
                      <a:pt x="2417" y="10625"/>
                    </a:cubicBezTo>
                    <a:cubicBezTo>
                      <a:pt x="2412" y="10625"/>
                      <a:pt x="2406" y="10624"/>
                      <a:pt x="2401" y="10623"/>
                    </a:cubicBezTo>
                    <a:cubicBezTo>
                      <a:pt x="2351" y="10608"/>
                      <a:pt x="2317" y="10531"/>
                      <a:pt x="2284" y="10450"/>
                    </a:cubicBezTo>
                    <a:cubicBezTo>
                      <a:pt x="2235" y="10340"/>
                      <a:pt x="2182" y="10216"/>
                      <a:pt x="2064" y="10216"/>
                    </a:cubicBezTo>
                    <a:cubicBezTo>
                      <a:pt x="2049" y="10216"/>
                      <a:pt x="2033" y="10218"/>
                      <a:pt x="2016" y="10222"/>
                    </a:cubicBezTo>
                    <a:cubicBezTo>
                      <a:pt x="2008" y="10225"/>
                      <a:pt x="2002" y="10230"/>
                      <a:pt x="1998" y="10241"/>
                    </a:cubicBezTo>
                    <a:cubicBezTo>
                      <a:pt x="1932" y="10365"/>
                      <a:pt x="2141" y="11485"/>
                      <a:pt x="2328" y="12406"/>
                    </a:cubicBezTo>
                    <a:cubicBezTo>
                      <a:pt x="2594" y="13714"/>
                      <a:pt x="2976" y="15408"/>
                      <a:pt x="3404" y="17174"/>
                    </a:cubicBezTo>
                    <a:cubicBezTo>
                      <a:pt x="3916" y="19285"/>
                      <a:pt x="5240" y="24554"/>
                      <a:pt x="6465" y="27839"/>
                    </a:cubicBezTo>
                    <a:cubicBezTo>
                      <a:pt x="6467" y="27846"/>
                      <a:pt x="6473" y="27849"/>
                      <a:pt x="6479" y="27849"/>
                    </a:cubicBezTo>
                    <a:lnTo>
                      <a:pt x="6479" y="27850"/>
                    </a:lnTo>
                    <a:cubicBezTo>
                      <a:pt x="6480" y="27850"/>
                      <a:pt x="6483" y="27849"/>
                      <a:pt x="6485" y="27849"/>
                    </a:cubicBezTo>
                    <a:cubicBezTo>
                      <a:pt x="6493" y="27846"/>
                      <a:pt x="6497" y="27836"/>
                      <a:pt x="6494" y="27829"/>
                    </a:cubicBezTo>
                    <a:cubicBezTo>
                      <a:pt x="5262" y="24522"/>
                      <a:pt x="3930" y="19217"/>
                      <a:pt x="3416" y="17090"/>
                    </a:cubicBezTo>
                    <a:cubicBezTo>
                      <a:pt x="2985" y="15313"/>
                      <a:pt x="2605" y="13620"/>
                      <a:pt x="2343" y="12322"/>
                    </a:cubicBezTo>
                    <a:cubicBezTo>
                      <a:pt x="1964" y="10447"/>
                      <a:pt x="2011" y="10268"/>
                      <a:pt x="2025" y="10253"/>
                    </a:cubicBezTo>
                    <a:cubicBezTo>
                      <a:pt x="2039" y="10249"/>
                      <a:pt x="2052" y="10248"/>
                      <a:pt x="2064" y="10248"/>
                    </a:cubicBezTo>
                    <a:cubicBezTo>
                      <a:pt x="2162" y="10248"/>
                      <a:pt x="2210" y="10358"/>
                      <a:pt x="2255" y="10462"/>
                    </a:cubicBezTo>
                    <a:cubicBezTo>
                      <a:pt x="2293" y="10551"/>
                      <a:pt x="2328" y="10634"/>
                      <a:pt x="2392" y="10652"/>
                    </a:cubicBezTo>
                    <a:cubicBezTo>
                      <a:pt x="2401" y="10655"/>
                      <a:pt x="2410" y="10656"/>
                      <a:pt x="2419" y="10656"/>
                    </a:cubicBezTo>
                    <a:cubicBezTo>
                      <a:pt x="2448" y="10656"/>
                      <a:pt x="2479" y="10644"/>
                      <a:pt x="2513" y="10620"/>
                    </a:cubicBezTo>
                    <a:cubicBezTo>
                      <a:pt x="2554" y="10591"/>
                      <a:pt x="2683" y="10501"/>
                      <a:pt x="1372" y="5240"/>
                    </a:cubicBezTo>
                    <a:cubicBezTo>
                      <a:pt x="727" y="2645"/>
                      <a:pt x="41" y="39"/>
                      <a:pt x="33" y="13"/>
                    </a:cubicBezTo>
                    <a:cubicBezTo>
                      <a:pt x="32" y="5"/>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31;p77"/>
              <p:cNvSpPr/>
              <p:nvPr/>
            </p:nvSpPr>
            <p:spPr>
              <a:xfrm>
                <a:off x="7091310" y="2817017"/>
                <a:ext cx="276654" cy="250868"/>
              </a:xfrm>
              <a:custGeom>
                <a:avLst/>
                <a:gdLst/>
                <a:ahLst/>
                <a:cxnLst/>
                <a:rect l="l" t="t" r="r" b="b"/>
                <a:pathLst>
                  <a:path w="5901" h="5351" extrusionOk="0">
                    <a:moveTo>
                      <a:pt x="19" y="1"/>
                    </a:moveTo>
                    <a:cubicBezTo>
                      <a:pt x="14" y="1"/>
                      <a:pt x="10" y="2"/>
                      <a:pt x="7" y="6"/>
                    </a:cubicBezTo>
                    <a:cubicBezTo>
                      <a:pt x="0" y="12"/>
                      <a:pt x="0" y="21"/>
                      <a:pt x="8" y="27"/>
                    </a:cubicBezTo>
                    <a:cubicBezTo>
                      <a:pt x="56" y="73"/>
                      <a:pt x="4793" y="4598"/>
                      <a:pt x="5874" y="5347"/>
                    </a:cubicBezTo>
                    <a:cubicBezTo>
                      <a:pt x="5877" y="5351"/>
                      <a:pt x="5881" y="5351"/>
                      <a:pt x="5884" y="5351"/>
                    </a:cubicBezTo>
                    <a:cubicBezTo>
                      <a:pt x="5888" y="5351"/>
                      <a:pt x="5893" y="5349"/>
                      <a:pt x="5896" y="5344"/>
                    </a:cubicBezTo>
                    <a:cubicBezTo>
                      <a:pt x="5900" y="5337"/>
                      <a:pt x="5899" y="5328"/>
                      <a:pt x="5891" y="5323"/>
                    </a:cubicBezTo>
                    <a:cubicBezTo>
                      <a:pt x="4813" y="4575"/>
                      <a:pt x="77" y="50"/>
                      <a:pt x="30" y="4"/>
                    </a:cubicBezTo>
                    <a:cubicBezTo>
                      <a:pt x="27" y="2"/>
                      <a:pt x="23"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32;p77"/>
              <p:cNvSpPr/>
              <p:nvPr/>
            </p:nvSpPr>
            <p:spPr>
              <a:xfrm>
                <a:off x="7442460" y="3309518"/>
                <a:ext cx="88702" cy="130005"/>
              </a:xfrm>
              <a:custGeom>
                <a:avLst/>
                <a:gdLst/>
                <a:ahLst/>
                <a:cxnLst/>
                <a:rect l="l" t="t" r="r" b="b"/>
                <a:pathLst>
                  <a:path w="1892" h="2773" extrusionOk="0">
                    <a:moveTo>
                      <a:pt x="1805" y="1"/>
                    </a:moveTo>
                    <a:cubicBezTo>
                      <a:pt x="1797" y="1"/>
                      <a:pt x="1791" y="8"/>
                      <a:pt x="1791" y="18"/>
                    </a:cubicBezTo>
                    <a:cubicBezTo>
                      <a:pt x="1792" y="27"/>
                      <a:pt x="1860" y="1022"/>
                      <a:pt x="1717" y="1403"/>
                    </a:cubicBezTo>
                    <a:cubicBezTo>
                      <a:pt x="1577" y="1784"/>
                      <a:pt x="25" y="2734"/>
                      <a:pt x="10" y="2744"/>
                    </a:cubicBezTo>
                    <a:cubicBezTo>
                      <a:pt x="2" y="2748"/>
                      <a:pt x="0" y="2757"/>
                      <a:pt x="5" y="2765"/>
                    </a:cubicBezTo>
                    <a:cubicBezTo>
                      <a:pt x="7" y="2770"/>
                      <a:pt x="13" y="2773"/>
                      <a:pt x="17" y="2773"/>
                    </a:cubicBezTo>
                    <a:cubicBezTo>
                      <a:pt x="20" y="2773"/>
                      <a:pt x="23" y="2771"/>
                      <a:pt x="26" y="2770"/>
                    </a:cubicBezTo>
                    <a:cubicBezTo>
                      <a:pt x="91" y="2731"/>
                      <a:pt x="1603" y="1805"/>
                      <a:pt x="1746" y="1415"/>
                    </a:cubicBezTo>
                    <a:cubicBezTo>
                      <a:pt x="1892" y="1027"/>
                      <a:pt x="1824" y="56"/>
                      <a:pt x="1821" y="15"/>
                    </a:cubicBezTo>
                    <a:cubicBezTo>
                      <a:pt x="1821" y="7"/>
                      <a:pt x="1814" y="1"/>
                      <a:pt x="1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33;p77"/>
              <p:cNvSpPr/>
              <p:nvPr/>
            </p:nvSpPr>
            <p:spPr>
              <a:xfrm>
                <a:off x="7226942" y="3492594"/>
                <a:ext cx="77919" cy="104829"/>
              </a:xfrm>
              <a:custGeom>
                <a:avLst/>
                <a:gdLst/>
                <a:ahLst/>
                <a:cxnLst/>
                <a:rect l="l" t="t" r="r" b="b"/>
                <a:pathLst>
                  <a:path w="1662" h="2236" extrusionOk="0">
                    <a:moveTo>
                      <a:pt x="1648" y="1"/>
                    </a:moveTo>
                    <a:cubicBezTo>
                      <a:pt x="1639" y="1"/>
                      <a:pt x="1631" y="7"/>
                      <a:pt x="1631" y="16"/>
                    </a:cubicBezTo>
                    <a:cubicBezTo>
                      <a:pt x="1631" y="19"/>
                      <a:pt x="1607" y="337"/>
                      <a:pt x="1394" y="763"/>
                    </a:cubicBezTo>
                    <a:cubicBezTo>
                      <a:pt x="1200" y="1158"/>
                      <a:pt x="801" y="1728"/>
                      <a:pt x="9" y="2207"/>
                    </a:cubicBezTo>
                    <a:cubicBezTo>
                      <a:pt x="2" y="2211"/>
                      <a:pt x="0" y="2220"/>
                      <a:pt x="5" y="2228"/>
                    </a:cubicBezTo>
                    <a:cubicBezTo>
                      <a:pt x="6" y="2233"/>
                      <a:pt x="12" y="2236"/>
                      <a:pt x="17" y="2236"/>
                    </a:cubicBezTo>
                    <a:cubicBezTo>
                      <a:pt x="20" y="2236"/>
                      <a:pt x="23" y="2236"/>
                      <a:pt x="26" y="2234"/>
                    </a:cubicBezTo>
                    <a:cubicBezTo>
                      <a:pt x="824" y="1751"/>
                      <a:pt x="1226" y="1175"/>
                      <a:pt x="1423" y="776"/>
                    </a:cubicBezTo>
                    <a:cubicBezTo>
                      <a:pt x="1638" y="345"/>
                      <a:pt x="1662" y="20"/>
                      <a:pt x="1662" y="17"/>
                    </a:cubicBezTo>
                    <a:cubicBezTo>
                      <a:pt x="1662" y="10"/>
                      <a:pt x="1656" y="2"/>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34;p77"/>
              <p:cNvSpPr/>
              <p:nvPr/>
            </p:nvSpPr>
            <p:spPr>
              <a:xfrm>
                <a:off x="6885731" y="3496767"/>
                <a:ext cx="115190" cy="359354"/>
              </a:xfrm>
              <a:custGeom>
                <a:avLst/>
                <a:gdLst/>
                <a:ahLst/>
                <a:cxnLst/>
                <a:rect l="l" t="t" r="r" b="b"/>
                <a:pathLst>
                  <a:path w="2457" h="7665" extrusionOk="0">
                    <a:moveTo>
                      <a:pt x="287" y="0"/>
                    </a:moveTo>
                    <a:cubicBezTo>
                      <a:pt x="279" y="2"/>
                      <a:pt x="270" y="3"/>
                      <a:pt x="262" y="5"/>
                    </a:cubicBezTo>
                    <a:cubicBezTo>
                      <a:pt x="105" y="38"/>
                      <a:pt x="1" y="188"/>
                      <a:pt x="25" y="347"/>
                    </a:cubicBezTo>
                    <a:cubicBezTo>
                      <a:pt x="189" y="1390"/>
                      <a:pt x="854" y="5523"/>
                      <a:pt x="1409" y="7643"/>
                    </a:cubicBezTo>
                    <a:cubicBezTo>
                      <a:pt x="1479" y="7658"/>
                      <a:pt x="1554" y="7665"/>
                      <a:pt x="1633" y="7665"/>
                    </a:cubicBezTo>
                    <a:cubicBezTo>
                      <a:pt x="1891" y="7665"/>
                      <a:pt x="2186" y="7590"/>
                      <a:pt x="2456" y="7470"/>
                    </a:cubicBezTo>
                    <a:cubicBezTo>
                      <a:pt x="1727" y="4969"/>
                      <a:pt x="949" y="2295"/>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935;p77"/>
              <p:cNvSpPr/>
              <p:nvPr/>
            </p:nvSpPr>
            <p:spPr>
              <a:xfrm>
                <a:off x="7195249" y="3675717"/>
                <a:ext cx="59963" cy="252275"/>
              </a:xfrm>
              <a:custGeom>
                <a:avLst/>
                <a:gdLst/>
                <a:ahLst/>
                <a:cxnLst/>
                <a:rect l="l" t="t" r="r" b="b"/>
                <a:pathLst>
                  <a:path w="1279" h="5381" extrusionOk="0">
                    <a:moveTo>
                      <a:pt x="18" y="1"/>
                    </a:moveTo>
                    <a:cubicBezTo>
                      <a:pt x="16" y="1"/>
                      <a:pt x="15" y="1"/>
                      <a:pt x="14" y="1"/>
                    </a:cubicBezTo>
                    <a:cubicBezTo>
                      <a:pt x="6" y="2"/>
                      <a:pt x="0" y="12"/>
                      <a:pt x="3" y="19"/>
                    </a:cubicBezTo>
                    <a:cubicBezTo>
                      <a:pt x="13" y="60"/>
                      <a:pt x="976" y="4217"/>
                      <a:pt x="1246" y="5369"/>
                    </a:cubicBezTo>
                    <a:cubicBezTo>
                      <a:pt x="1248" y="5375"/>
                      <a:pt x="1254" y="5381"/>
                      <a:pt x="1260" y="5381"/>
                    </a:cubicBezTo>
                    <a:cubicBezTo>
                      <a:pt x="1262" y="5381"/>
                      <a:pt x="1263" y="5381"/>
                      <a:pt x="1265" y="5379"/>
                    </a:cubicBezTo>
                    <a:cubicBezTo>
                      <a:pt x="1272" y="5378"/>
                      <a:pt x="1278" y="5370"/>
                      <a:pt x="1275" y="5361"/>
                    </a:cubicBezTo>
                    <a:cubicBezTo>
                      <a:pt x="1005" y="4210"/>
                      <a:pt x="43" y="54"/>
                      <a:pt x="32" y="12"/>
                    </a:cubicBezTo>
                    <a:cubicBezTo>
                      <a:pt x="31" y="5"/>
                      <a:pt x="25"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936;p77"/>
              <p:cNvSpPr/>
              <p:nvPr/>
            </p:nvSpPr>
            <p:spPr>
              <a:xfrm>
                <a:off x="7140959" y="4249090"/>
                <a:ext cx="179982" cy="250212"/>
              </a:xfrm>
              <a:custGeom>
                <a:avLst/>
                <a:gdLst/>
                <a:ahLst/>
                <a:cxnLst/>
                <a:rect l="l" t="t" r="r" b="b"/>
                <a:pathLst>
                  <a:path w="3839" h="5337" extrusionOk="0">
                    <a:moveTo>
                      <a:pt x="1" y="93"/>
                    </a:moveTo>
                    <a:lnTo>
                      <a:pt x="1" y="95"/>
                    </a:lnTo>
                    <a:cubicBezTo>
                      <a:pt x="1" y="95"/>
                      <a:pt x="1" y="95"/>
                      <a:pt x="1" y="95"/>
                    </a:cubicBezTo>
                    <a:lnTo>
                      <a:pt x="1" y="95"/>
                    </a:lnTo>
                    <a:cubicBezTo>
                      <a:pt x="1" y="95"/>
                      <a:pt x="1" y="94"/>
                      <a:pt x="1" y="93"/>
                    </a:cubicBezTo>
                    <a:close/>
                    <a:moveTo>
                      <a:pt x="2857" y="0"/>
                    </a:moveTo>
                    <a:cubicBezTo>
                      <a:pt x="2257" y="85"/>
                      <a:pt x="1505" y="108"/>
                      <a:pt x="869" y="108"/>
                    </a:cubicBezTo>
                    <a:cubicBezTo>
                      <a:pt x="535" y="108"/>
                      <a:pt x="233" y="102"/>
                      <a:pt x="1" y="95"/>
                    </a:cubicBezTo>
                    <a:lnTo>
                      <a:pt x="1" y="95"/>
                    </a:lnTo>
                    <a:cubicBezTo>
                      <a:pt x="40" y="228"/>
                      <a:pt x="85" y="385"/>
                      <a:pt x="139" y="561"/>
                    </a:cubicBezTo>
                    <a:cubicBezTo>
                      <a:pt x="565" y="1982"/>
                      <a:pt x="1427" y="4643"/>
                      <a:pt x="1611" y="5206"/>
                    </a:cubicBezTo>
                    <a:cubicBezTo>
                      <a:pt x="2012" y="5299"/>
                      <a:pt x="2329" y="5337"/>
                      <a:pt x="2582" y="5337"/>
                    </a:cubicBezTo>
                    <a:cubicBezTo>
                      <a:pt x="3727" y="5337"/>
                      <a:pt x="3559" y="4559"/>
                      <a:pt x="3838" y="4535"/>
                    </a:cubicBezTo>
                    <a:cubicBezTo>
                      <a:pt x="3482" y="3301"/>
                      <a:pt x="3094" y="1288"/>
                      <a:pt x="2920" y="344"/>
                    </a:cubicBezTo>
                    <a:cubicBezTo>
                      <a:pt x="2894" y="204"/>
                      <a:pt x="2872" y="87"/>
                      <a:pt x="2857"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937;p77"/>
              <p:cNvSpPr/>
              <p:nvPr/>
            </p:nvSpPr>
            <p:spPr>
              <a:xfrm>
                <a:off x="7140959" y="4249090"/>
                <a:ext cx="136897" cy="29864"/>
              </a:xfrm>
              <a:custGeom>
                <a:avLst/>
                <a:gdLst/>
                <a:ahLst/>
                <a:cxnLst/>
                <a:rect l="l" t="t" r="r" b="b"/>
                <a:pathLst>
                  <a:path w="2920" h="637" extrusionOk="0">
                    <a:moveTo>
                      <a:pt x="2857" y="0"/>
                    </a:moveTo>
                    <a:cubicBezTo>
                      <a:pt x="2262" y="85"/>
                      <a:pt x="1519" y="108"/>
                      <a:pt x="887" y="108"/>
                    </a:cubicBezTo>
                    <a:cubicBezTo>
                      <a:pt x="545" y="108"/>
                      <a:pt x="236" y="101"/>
                      <a:pt x="1" y="93"/>
                    </a:cubicBezTo>
                    <a:lnTo>
                      <a:pt x="1" y="93"/>
                    </a:lnTo>
                    <a:cubicBezTo>
                      <a:pt x="39" y="226"/>
                      <a:pt x="85" y="384"/>
                      <a:pt x="139" y="561"/>
                    </a:cubicBezTo>
                    <a:cubicBezTo>
                      <a:pt x="575" y="615"/>
                      <a:pt x="952" y="637"/>
                      <a:pt x="1276" y="637"/>
                    </a:cubicBezTo>
                    <a:cubicBezTo>
                      <a:pt x="2270" y="637"/>
                      <a:pt x="2756" y="433"/>
                      <a:pt x="2920" y="344"/>
                    </a:cubicBezTo>
                    <a:cubicBezTo>
                      <a:pt x="2894" y="204"/>
                      <a:pt x="2872" y="87"/>
                      <a:pt x="285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938;p77"/>
              <p:cNvSpPr/>
              <p:nvPr/>
            </p:nvSpPr>
            <p:spPr>
              <a:xfrm>
                <a:off x="7203407" y="4461562"/>
                <a:ext cx="350119" cy="145570"/>
              </a:xfrm>
              <a:custGeom>
                <a:avLst/>
                <a:gdLst/>
                <a:ahLst/>
                <a:cxnLst/>
                <a:rect l="l" t="t" r="r" b="b"/>
                <a:pathLst>
                  <a:path w="7468" h="3105" extrusionOk="0">
                    <a:moveTo>
                      <a:pt x="2573" y="0"/>
                    </a:moveTo>
                    <a:cubicBezTo>
                      <a:pt x="2551" y="0"/>
                      <a:pt x="2529" y="1"/>
                      <a:pt x="2506" y="3"/>
                    </a:cubicBezTo>
                    <a:cubicBezTo>
                      <a:pt x="2227" y="25"/>
                      <a:pt x="2395" y="805"/>
                      <a:pt x="1250" y="805"/>
                    </a:cubicBezTo>
                    <a:cubicBezTo>
                      <a:pt x="997" y="805"/>
                      <a:pt x="679" y="767"/>
                      <a:pt x="279" y="674"/>
                    </a:cubicBezTo>
                    <a:cubicBezTo>
                      <a:pt x="272" y="673"/>
                      <a:pt x="265" y="672"/>
                      <a:pt x="258" y="672"/>
                    </a:cubicBezTo>
                    <a:cubicBezTo>
                      <a:pt x="104" y="672"/>
                      <a:pt x="0" y="973"/>
                      <a:pt x="30" y="1419"/>
                    </a:cubicBezTo>
                    <a:cubicBezTo>
                      <a:pt x="48" y="1697"/>
                      <a:pt x="42" y="2240"/>
                      <a:pt x="34" y="2636"/>
                    </a:cubicBezTo>
                    <a:cubicBezTo>
                      <a:pt x="30" y="2905"/>
                      <a:pt x="24" y="3105"/>
                      <a:pt x="24" y="3105"/>
                    </a:cubicBezTo>
                    <a:lnTo>
                      <a:pt x="6897" y="3105"/>
                    </a:lnTo>
                    <a:cubicBezTo>
                      <a:pt x="7205" y="3105"/>
                      <a:pt x="7402" y="2882"/>
                      <a:pt x="7437" y="2636"/>
                    </a:cubicBezTo>
                    <a:cubicBezTo>
                      <a:pt x="7468" y="2431"/>
                      <a:pt x="7387" y="2209"/>
                      <a:pt x="7165" y="2084"/>
                    </a:cubicBezTo>
                    <a:cubicBezTo>
                      <a:pt x="7116" y="2058"/>
                      <a:pt x="7064" y="2032"/>
                      <a:pt x="7004" y="2009"/>
                    </a:cubicBezTo>
                    <a:cubicBezTo>
                      <a:pt x="6138" y="1672"/>
                      <a:pt x="5284" y="1628"/>
                      <a:pt x="3970" y="887"/>
                    </a:cubicBezTo>
                    <a:cubicBezTo>
                      <a:pt x="3222" y="464"/>
                      <a:pt x="3052" y="0"/>
                      <a:pt x="2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939;p77"/>
              <p:cNvSpPr/>
              <p:nvPr/>
            </p:nvSpPr>
            <p:spPr>
              <a:xfrm>
                <a:off x="7073120" y="2371352"/>
                <a:ext cx="32865" cy="31927"/>
              </a:xfrm>
              <a:custGeom>
                <a:avLst/>
                <a:gdLst/>
                <a:ahLst/>
                <a:cxnLst/>
                <a:rect l="l" t="t" r="r" b="b"/>
                <a:pathLst>
                  <a:path w="701" h="681" extrusionOk="0">
                    <a:moveTo>
                      <a:pt x="444" y="1"/>
                    </a:moveTo>
                    <a:cubicBezTo>
                      <a:pt x="309" y="16"/>
                      <a:pt x="161" y="28"/>
                      <a:pt x="0" y="36"/>
                    </a:cubicBezTo>
                    <a:cubicBezTo>
                      <a:pt x="153" y="239"/>
                      <a:pt x="263" y="471"/>
                      <a:pt x="343" y="681"/>
                    </a:cubicBezTo>
                    <a:cubicBezTo>
                      <a:pt x="465" y="630"/>
                      <a:pt x="586" y="580"/>
                      <a:pt x="700" y="530"/>
                    </a:cubicBezTo>
                    <a:cubicBezTo>
                      <a:pt x="636" y="360"/>
                      <a:pt x="552" y="176"/>
                      <a:pt x="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940;p77"/>
              <p:cNvSpPr/>
              <p:nvPr/>
            </p:nvSpPr>
            <p:spPr>
              <a:xfrm>
                <a:off x="6838801" y="2423532"/>
                <a:ext cx="29302" cy="55603"/>
              </a:xfrm>
              <a:custGeom>
                <a:avLst/>
                <a:gdLst/>
                <a:ahLst/>
                <a:cxnLst/>
                <a:rect l="l" t="t" r="r" b="b"/>
                <a:pathLst>
                  <a:path w="625" h="1186" extrusionOk="0">
                    <a:moveTo>
                      <a:pt x="338" y="1"/>
                    </a:moveTo>
                    <a:cubicBezTo>
                      <a:pt x="243" y="100"/>
                      <a:pt x="121" y="227"/>
                      <a:pt x="0" y="343"/>
                    </a:cubicBezTo>
                    <a:cubicBezTo>
                      <a:pt x="46" y="580"/>
                      <a:pt x="121" y="875"/>
                      <a:pt x="240" y="1185"/>
                    </a:cubicBezTo>
                    <a:lnTo>
                      <a:pt x="624" y="1101"/>
                    </a:lnTo>
                    <a:cubicBezTo>
                      <a:pt x="450" y="659"/>
                      <a:pt x="372" y="244"/>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941;p77"/>
              <p:cNvSpPr/>
              <p:nvPr/>
            </p:nvSpPr>
            <p:spPr>
              <a:xfrm>
                <a:off x="6711562" y="2357522"/>
                <a:ext cx="480264" cy="145617"/>
              </a:xfrm>
              <a:custGeom>
                <a:avLst/>
                <a:gdLst/>
                <a:ahLst/>
                <a:cxnLst/>
                <a:rect l="l" t="t" r="r" b="b"/>
                <a:pathLst>
                  <a:path w="10244" h="3106" extrusionOk="0">
                    <a:moveTo>
                      <a:pt x="10057" y="0"/>
                    </a:moveTo>
                    <a:cubicBezTo>
                      <a:pt x="10053" y="5"/>
                      <a:pt x="10050" y="10"/>
                      <a:pt x="10045" y="13"/>
                    </a:cubicBezTo>
                    <a:cubicBezTo>
                      <a:pt x="9666" y="271"/>
                      <a:pt x="8399" y="881"/>
                      <a:pt x="6767" y="1479"/>
                    </a:cubicBezTo>
                    <a:cubicBezTo>
                      <a:pt x="6636" y="1526"/>
                      <a:pt x="6503" y="1575"/>
                      <a:pt x="6368" y="1621"/>
                    </a:cubicBezTo>
                    <a:cubicBezTo>
                      <a:pt x="6341" y="1632"/>
                      <a:pt x="6313" y="1641"/>
                      <a:pt x="6286" y="1650"/>
                    </a:cubicBezTo>
                    <a:cubicBezTo>
                      <a:pt x="6128" y="1705"/>
                      <a:pt x="5966" y="1760"/>
                      <a:pt x="5803" y="1815"/>
                    </a:cubicBezTo>
                    <a:cubicBezTo>
                      <a:pt x="5783" y="1821"/>
                      <a:pt x="5764" y="1827"/>
                      <a:pt x="5744" y="1834"/>
                    </a:cubicBezTo>
                    <a:cubicBezTo>
                      <a:pt x="5703" y="1847"/>
                      <a:pt x="5660" y="1861"/>
                      <a:pt x="5619" y="1875"/>
                    </a:cubicBezTo>
                    <a:cubicBezTo>
                      <a:pt x="5563" y="1893"/>
                      <a:pt x="5504" y="1912"/>
                      <a:pt x="5448" y="1930"/>
                    </a:cubicBezTo>
                    <a:cubicBezTo>
                      <a:pt x="3739" y="2471"/>
                      <a:pt x="1818" y="2916"/>
                      <a:pt x="150" y="2939"/>
                    </a:cubicBezTo>
                    <a:cubicBezTo>
                      <a:pt x="149" y="2939"/>
                      <a:pt x="148" y="2939"/>
                      <a:pt x="148" y="2939"/>
                    </a:cubicBezTo>
                    <a:cubicBezTo>
                      <a:pt x="100" y="2939"/>
                      <a:pt x="63" y="2900"/>
                      <a:pt x="63" y="2852"/>
                    </a:cubicBezTo>
                    <a:cubicBezTo>
                      <a:pt x="42" y="2901"/>
                      <a:pt x="20" y="2950"/>
                      <a:pt x="0" y="2999"/>
                    </a:cubicBezTo>
                    <a:cubicBezTo>
                      <a:pt x="26" y="3034"/>
                      <a:pt x="52" y="3070"/>
                      <a:pt x="78" y="3106"/>
                    </a:cubicBezTo>
                    <a:cubicBezTo>
                      <a:pt x="2682" y="3041"/>
                      <a:pt x="5066" y="2379"/>
                      <a:pt x="6879" y="1682"/>
                    </a:cubicBezTo>
                    <a:cubicBezTo>
                      <a:pt x="8657" y="999"/>
                      <a:pt x="9889" y="283"/>
                      <a:pt x="10244" y="66"/>
                    </a:cubicBezTo>
                    <a:cubicBezTo>
                      <a:pt x="10172" y="40"/>
                      <a:pt x="10106" y="17"/>
                      <a:pt x="100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942;p77"/>
              <p:cNvSpPr/>
              <p:nvPr/>
            </p:nvSpPr>
            <p:spPr>
              <a:xfrm>
                <a:off x="7009688" y="1575475"/>
                <a:ext cx="203236" cy="446743"/>
              </a:xfrm>
              <a:custGeom>
                <a:avLst/>
                <a:gdLst/>
                <a:ahLst/>
                <a:cxnLst/>
                <a:rect l="l" t="t" r="r" b="b"/>
                <a:pathLst>
                  <a:path w="4335" h="9529" extrusionOk="0">
                    <a:moveTo>
                      <a:pt x="102" y="1"/>
                    </a:moveTo>
                    <a:cubicBezTo>
                      <a:pt x="44" y="1"/>
                      <a:pt x="0" y="24"/>
                      <a:pt x="0" y="24"/>
                    </a:cubicBezTo>
                    <a:cubicBezTo>
                      <a:pt x="275" y="801"/>
                      <a:pt x="1136" y="3290"/>
                      <a:pt x="1297" y="4637"/>
                    </a:cubicBezTo>
                    <a:cubicBezTo>
                      <a:pt x="1387" y="5386"/>
                      <a:pt x="1674" y="7384"/>
                      <a:pt x="1884" y="9349"/>
                    </a:cubicBezTo>
                    <a:cubicBezTo>
                      <a:pt x="1933" y="9395"/>
                      <a:pt x="1988" y="9444"/>
                      <a:pt x="2046" y="9497"/>
                    </a:cubicBezTo>
                    <a:cubicBezTo>
                      <a:pt x="2068" y="9518"/>
                      <a:pt x="2097" y="9528"/>
                      <a:pt x="2126" y="9528"/>
                    </a:cubicBezTo>
                    <a:cubicBezTo>
                      <a:pt x="2147" y="9528"/>
                      <a:pt x="2168" y="9523"/>
                      <a:pt x="2186" y="9511"/>
                    </a:cubicBezTo>
                    <a:cubicBezTo>
                      <a:pt x="2231" y="9485"/>
                      <a:pt x="2272" y="9456"/>
                      <a:pt x="2313" y="9429"/>
                    </a:cubicBezTo>
                    <a:cubicBezTo>
                      <a:pt x="3414" y="8672"/>
                      <a:pt x="3481" y="7435"/>
                      <a:pt x="3558" y="6389"/>
                    </a:cubicBezTo>
                    <a:cubicBezTo>
                      <a:pt x="3570" y="6206"/>
                      <a:pt x="3584" y="6028"/>
                      <a:pt x="3604" y="5860"/>
                    </a:cubicBezTo>
                    <a:cubicBezTo>
                      <a:pt x="3611" y="5799"/>
                      <a:pt x="3619" y="5744"/>
                      <a:pt x="3627" y="5692"/>
                    </a:cubicBezTo>
                    <a:cubicBezTo>
                      <a:pt x="3699" y="5244"/>
                      <a:pt x="3813" y="5126"/>
                      <a:pt x="3915" y="5126"/>
                    </a:cubicBezTo>
                    <a:cubicBezTo>
                      <a:pt x="4027" y="5126"/>
                      <a:pt x="4122" y="5270"/>
                      <a:pt x="4128" y="5278"/>
                    </a:cubicBezTo>
                    <a:cubicBezTo>
                      <a:pt x="4128" y="5278"/>
                      <a:pt x="4334" y="4957"/>
                      <a:pt x="4128" y="4590"/>
                    </a:cubicBezTo>
                    <a:cubicBezTo>
                      <a:pt x="3949" y="4272"/>
                      <a:pt x="3336" y="4251"/>
                      <a:pt x="3179" y="4251"/>
                    </a:cubicBezTo>
                    <a:cubicBezTo>
                      <a:pt x="3155" y="4251"/>
                      <a:pt x="3142" y="4252"/>
                      <a:pt x="3142" y="4252"/>
                    </a:cubicBezTo>
                    <a:cubicBezTo>
                      <a:pt x="3142" y="4252"/>
                      <a:pt x="3105" y="3064"/>
                      <a:pt x="2856" y="2422"/>
                    </a:cubicBezTo>
                    <a:cubicBezTo>
                      <a:pt x="2607" y="1778"/>
                      <a:pt x="630" y="391"/>
                      <a:pt x="317" y="180"/>
                    </a:cubicBezTo>
                    <a:cubicBezTo>
                      <a:pt x="259" y="34"/>
                      <a:pt x="171" y="1"/>
                      <a:pt x="1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943;p77"/>
              <p:cNvSpPr/>
              <p:nvPr/>
            </p:nvSpPr>
            <p:spPr>
              <a:xfrm>
                <a:off x="7106500" y="1766943"/>
                <a:ext cx="96390" cy="22597"/>
              </a:xfrm>
              <a:custGeom>
                <a:avLst/>
                <a:gdLst/>
                <a:ahLst/>
                <a:cxnLst/>
                <a:rect l="l" t="t" r="r" b="b"/>
                <a:pathLst>
                  <a:path w="2056" h="482" extrusionOk="0">
                    <a:moveTo>
                      <a:pt x="19" y="1"/>
                    </a:moveTo>
                    <a:cubicBezTo>
                      <a:pt x="14" y="1"/>
                      <a:pt x="8" y="4"/>
                      <a:pt x="5" y="9"/>
                    </a:cubicBezTo>
                    <a:cubicBezTo>
                      <a:pt x="1" y="16"/>
                      <a:pt x="4" y="26"/>
                      <a:pt x="11" y="30"/>
                    </a:cubicBezTo>
                    <a:cubicBezTo>
                      <a:pt x="22" y="36"/>
                      <a:pt x="285" y="177"/>
                      <a:pt x="1078" y="183"/>
                    </a:cubicBezTo>
                    <a:cubicBezTo>
                      <a:pt x="1855" y="189"/>
                      <a:pt x="2022" y="471"/>
                      <a:pt x="2023" y="474"/>
                    </a:cubicBezTo>
                    <a:cubicBezTo>
                      <a:pt x="2026" y="478"/>
                      <a:pt x="2032" y="481"/>
                      <a:pt x="2037" y="481"/>
                    </a:cubicBezTo>
                    <a:cubicBezTo>
                      <a:pt x="2040" y="481"/>
                      <a:pt x="2042" y="481"/>
                      <a:pt x="2045" y="480"/>
                    </a:cubicBezTo>
                    <a:cubicBezTo>
                      <a:pt x="2052" y="475"/>
                      <a:pt x="2055" y="466"/>
                      <a:pt x="2051" y="458"/>
                    </a:cubicBezTo>
                    <a:cubicBezTo>
                      <a:pt x="2045" y="446"/>
                      <a:pt x="1877" y="159"/>
                      <a:pt x="1078" y="152"/>
                    </a:cubicBezTo>
                    <a:cubicBezTo>
                      <a:pt x="294" y="146"/>
                      <a:pt x="28" y="4"/>
                      <a:pt x="27" y="3"/>
                    </a:cubicBezTo>
                    <a:cubicBezTo>
                      <a:pt x="24" y="1"/>
                      <a:pt x="22" y="1"/>
                      <a:pt x="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944;p77"/>
              <p:cNvSpPr/>
              <p:nvPr/>
            </p:nvSpPr>
            <p:spPr>
              <a:xfrm>
                <a:off x="7105094" y="1807074"/>
                <a:ext cx="29630" cy="161229"/>
              </a:xfrm>
              <a:custGeom>
                <a:avLst/>
                <a:gdLst/>
                <a:ahLst/>
                <a:cxnLst/>
                <a:rect l="l" t="t" r="r" b="b"/>
                <a:pathLst>
                  <a:path w="632" h="3439" extrusionOk="0">
                    <a:moveTo>
                      <a:pt x="614" y="1"/>
                    </a:moveTo>
                    <a:cubicBezTo>
                      <a:pt x="609" y="1"/>
                      <a:pt x="604" y="3"/>
                      <a:pt x="601" y="7"/>
                    </a:cubicBezTo>
                    <a:cubicBezTo>
                      <a:pt x="599" y="10"/>
                      <a:pt x="434" y="270"/>
                      <a:pt x="286" y="819"/>
                    </a:cubicBezTo>
                    <a:cubicBezTo>
                      <a:pt x="150" y="1325"/>
                      <a:pt x="0" y="2188"/>
                      <a:pt x="60" y="3423"/>
                    </a:cubicBezTo>
                    <a:cubicBezTo>
                      <a:pt x="60" y="3432"/>
                      <a:pt x="67" y="3438"/>
                      <a:pt x="75" y="3438"/>
                    </a:cubicBezTo>
                    <a:lnTo>
                      <a:pt x="76" y="3438"/>
                    </a:lnTo>
                    <a:cubicBezTo>
                      <a:pt x="84" y="3438"/>
                      <a:pt x="92" y="3431"/>
                      <a:pt x="90" y="3421"/>
                    </a:cubicBezTo>
                    <a:cubicBezTo>
                      <a:pt x="31" y="2191"/>
                      <a:pt x="179" y="1331"/>
                      <a:pt x="315" y="828"/>
                    </a:cubicBezTo>
                    <a:cubicBezTo>
                      <a:pt x="462" y="283"/>
                      <a:pt x="625" y="27"/>
                      <a:pt x="627" y="24"/>
                    </a:cubicBezTo>
                    <a:cubicBezTo>
                      <a:pt x="631" y="17"/>
                      <a:pt x="628" y="7"/>
                      <a:pt x="622" y="3"/>
                    </a:cubicBezTo>
                    <a:cubicBezTo>
                      <a:pt x="620" y="1"/>
                      <a:pt x="617" y="1"/>
                      <a:pt x="6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945;p77"/>
              <p:cNvSpPr/>
              <p:nvPr/>
            </p:nvSpPr>
            <p:spPr>
              <a:xfrm>
                <a:off x="7094686" y="1777492"/>
                <a:ext cx="9517" cy="187014"/>
              </a:xfrm>
              <a:custGeom>
                <a:avLst/>
                <a:gdLst/>
                <a:ahLst/>
                <a:cxnLst/>
                <a:rect l="l" t="t" r="r" b="b"/>
                <a:pathLst>
                  <a:path w="203" h="3989" extrusionOk="0">
                    <a:moveTo>
                      <a:pt x="100" y="1"/>
                    </a:moveTo>
                    <a:cubicBezTo>
                      <a:pt x="92" y="1"/>
                      <a:pt x="84" y="7"/>
                      <a:pt x="84" y="16"/>
                    </a:cubicBezTo>
                    <a:cubicBezTo>
                      <a:pt x="83" y="39"/>
                      <a:pt x="0" y="2340"/>
                      <a:pt x="170" y="3974"/>
                    </a:cubicBezTo>
                    <a:cubicBezTo>
                      <a:pt x="170" y="3982"/>
                      <a:pt x="178" y="3988"/>
                      <a:pt x="185" y="3988"/>
                    </a:cubicBezTo>
                    <a:lnTo>
                      <a:pt x="187" y="3988"/>
                    </a:lnTo>
                    <a:cubicBezTo>
                      <a:pt x="196" y="3988"/>
                      <a:pt x="202" y="3981"/>
                      <a:pt x="201" y="3971"/>
                    </a:cubicBezTo>
                    <a:cubicBezTo>
                      <a:pt x="31" y="2339"/>
                      <a:pt x="115" y="41"/>
                      <a:pt x="115" y="18"/>
                    </a:cubicBezTo>
                    <a:cubicBezTo>
                      <a:pt x="115" y="9"/>
                      <a:pt x="109" y="1"/>
                      <a:pt x="1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946;p77"/>
              <p:cNvSpPr/>
              <p:nvPr/>
            </p:nvSpPr>
            <p:spPr>
              <a:xfrm>
                <a:off x="7148413" y="1626717"/>
                <a:ext cx="245946" cy="471075"/>
              </a:xfrm>
              <a:custGeom>
                <a:avLst/>
                <a:gdLst/>
                <a:ahLst/>
                <a:cxnLst/>
                <a:rect l="l" t="t" r="r" b="b"/>
                <a:pathLst>
                  <a:path w="5246" h="10048" extrusionOk="0">
                    <a:moveTo>
                      <a:pt x="3507" y="0"/>
                    </a:moveTo>
                    <a:cubicBezTo>
                      <a:pt x="3468" y="138"/>
                      <a:pt x="3426" y="295"/>
                      <a:pt x="3378" y="470"/>
                    </a:cubicBezTo>
                    <a:cubicBezTo>
                      <a:pt x="3005" y="1826"/>
                      <a:pt x="2352" y="4128"/>
                      <a:pt x="1976" y="5091"/>
                    </a:cubicBezTo>
                    <a:cubicBezTo>
                      <a:pt x="1863" y="5382"/>
                      <a:pt x="1701" y="5672"/>
                      <a:pt x="1527" y="5967"/>
                    </a:cubicBezTo>
                    <a:cubicBezTo>
                      <a:pt x="859" y="7097"/>
                      <a:pt x="1" y="8279"/>
                      <a:pt x="921" y="9681"/>
                    </a:cubicBezTo>
                    <a:lnTo>
                      <a:pt x="923" y="9681"/>
                    </a:lnTo>
                    <a:cubicBezTo>
                      <a:pt x="1173" y="9969"/>
                      <a:pt x="1577" y="10048"/>
                      <a:pt x="1944" y="10048"/>
                    </a:cubicBezTo>
                    <a:cubicBezTo>
                      <a:pt x="2117" y="10048"/>
                      <a:pt x="2281" y="10031"/>
                      <a:pt x="2417" y="10010"/>
                    </a:cubicBezTo>
                    <a:cubicBezTo>
                      <a:pt x="2634" y="9976"/>
                      <a:pt x="2817" y="9829"/>
                      <a:pt x="2900" y="9626"/>
                    </a:cubicBezTo>
                    <a:cubicBezTo>
                      <a:pt x="3279" y="8681"/>
                      <a:pt x="4419" y="5600"/>
                      <a:pt x="5202" y="873"/>
                    </a:cubicBezTo>
                    <a:cubicBezTo>
                      <a:pt x="5216" y="788"/>
                      <a:pt x="5230" y="699"/>
                      <a:pt x="5245" y="612"/>
                    </a:cubicBezTo>
                    <a:lnTo>
                      <a:pt x="3507" y="0"/>
                    </a:ln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947;p77"/>
              <p:cNvSpPr/>
              <p:nvPr/>
            </p:nvSpPr>
            <p:spPr>
              <a:xfrm>
                <a:off x="7118174" y="1842283"/>
                <a:ext cx="101923" cy="238304"/>
              </a:xfrm>
              <a:custGeom>
                <a:avLst/>
                <a:gdLst/>
                <a:ahLst/>
                <a:cxnLst/>
                <a:rect l="l" t="t" r="r" b="b"/>
                <a:pathLst>
                  <a:path w="2174" h="5083" extrusionOk="0">
                    <a:moveTo>
                      <a:pt x="1313" y="1"/>
                    </a:moveTo>
                    <a:cubicBezTo>
                      <a:pt x="1305" y="53"/>
                      <a:pt x="1297" y="108"/>
                      <a:pt x="1290" y="169"/>
                    </a:cubicBezTo>
                    <a:cubicBezTo>
                      <a:pt x="1271" y="337"/>
                      <a:pt x="1258" y="515"/>
                      <a:pt x="1244" y="698"/>
                    </a:cubicBezTo>
                    <a:cubicBezTo>
                      <a:pt x="1167" y="1744"/>
                      <a:pt x="1100" y="2982"/>
                      <a:pt x="1" y="3738"/>
                    </a:cubicBezTo>
                    <a:lnTo>
                      <a:pt x="565" y="4222"/>
                    </a:lnTo>
                    <a:lnTo>
                      <a:pt x="1568" y="5083"/>
                    </a:lnTo>
                    <a:cubicBezTo>
                      <a:pt x="646" y="3682"/>
                      <a:pt x="1504" y="2499"/>
                      <a:pt x="2173" y="1369"/>
                    </a:cubicBezTo>
                    <a:cubicBezTo>
                      <a:pt x="2071" y="1226"/>
                      <a:pt x="1965" y="1067"/>
                      <a:pt x="1865" y="909"/>
                    </a:cubicBezTo>
                    <a:cubicBezTo>
                      <a:pt x="1829" y="854"/>
                      <a:pt x="1794" y="801"/>
                      <a:pt x="1762" y="747"/>
                    </a:cubicBezTo>
                    <a:cubicBezTo>
                      <a:pt x="1560" y="426"/>
                      <a:pt x="1387" y="131"/>
                      <a:pt x="1313" y="1"/>
                    </a:cubicBezTo>
                    <a:close/>
                  </a:path>
                </a:pathLst>
              </a:custGeom>
              <a:solidFill>
                <a:srgbClr val="F4A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948;p77"/>
              <p:cNvSpPr/>
              <p:nvPr/>
            </p:nvSpPr>
            <p:spPr>
              <a:xfrm>
                <a:off x="7179684" y="1815748"/>
                <a:ext cx="24051" cy="61604"/>
              </a:xfrm>
              <a:custGeom>
                <a:avLst/>
                <a:gdLst/>
                <a:ahLst/>
                <a:cxnLst/>
                <a:rect l="l" t="t" r="r" b="b"/>
                <a:pathLst>
                  <a:path w="513" h="1314" extrusionOk="0">
                    <a:moveTo>
                      <a:pt x="290" y="1"/>
                    </a:moveTo>
                    <a:cubicBezTo>
                      <a:pt x="188" y="1"/>
                      <a:pt x="73" y="119"/>
                      <a:pt x="2" y="567"/>
                    </a:cubicBezTo>
                    <a:lnTo>
                      <a:pt x="1" y="567"/>
                    </a:lnTo>
                    <a:cubicBezTo>
                      <a:pt x="75" y="697"/>
                      <a:pt x="248" y="992"/>
                      <a:pt x="449" y="1313"/>
                    </a:cubicBezTo>
                    <a:cubicBezTo>
                      <a:pt x="513" y="720"/>
                      <a:pt x="502" y="153"/>
                      <a:pt x="502" y="153"/>
                    </a:cubicBezTo>
                    <a:cubicBezTo>
                      <a:pt x="497" y="145"/>
                      <a:pt x="401" y="1"/>
                      <a:pt x="2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949;p77"/>
              <p:cNvSpPr/>
              <p:nvPr/>
            </p:nvSpPr>
            <p:spPr>
              <a:xfrm>
                <a:off x="7118174" y="1842283"/>
                <a:ext cx="87436" cy="197985"/>
              </a:xfrm>
              <a:custGeom>
                <a:avLst/>
                <a:gdLst/>
                <a:ahLst/>
                <a:cxnLst/>
                <a:rect l="l" t="t" r="r" b="b"/>
                <a:pathLst>
                  <a:path w="1865" h="4223" extrusionOk="0">
                    <a:moveTo>
                      <a:pt x="1313" y="1"/>
                    </a:moveTo>
                    <a:cubicBezTo>
                      <a:pt x="1305" y="53"/>
                      <a:pt x="1297" y="108"/>
                      <a:pt x="1290" y="169"/>
                    </a:cubicBezTo>
                    <a:cubicBezTo>
                      <a:pt x="1271" y="337"/>
                      <a:pt x="1258" y="515"/>
                      <a:pt x="1244" y="698"/>
                    </a:cubicBezTo>
                    <a:cubicBezTo>
                      <a:pt x="1167" y="1744"/>
                      <a:pt x="1100" y="2982"/>
                      <a:pt x="1" y="3738"/>
                    </a:cubicBezTo>
                    <a:lnTo>
                      <a:pt x="565" y="4222"/>
                    </a:lnTo>
                    <a:cubicBezTo>
                      <a:pt x="735" y="3062"/>
                      <a:pt x="1654" y="1299"/>
                      <a:pt x="1865" y="909"/>
                    </a:cubicBezTo>
                    <a:cubicBezTo>
                      <a:pt x="1829" y="854"/>
                      <a:pt x="1794" y="801"/>
                      <a:pt x="1762" y="747"/>
                    </a:cubicBezTo>
                    <a:cubicBezTo>
                      <a:pt x="1560" y="426"/>
                      <a:pt x="1387" y="131"/>
                      <a:pt x="1313"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950;p77"/>
              <p:cNvSpPr/>
              <p:nvPr/>
            </p:nvSpPr>
            <p:spPr>
              <a:xfrm>
                <a:off x="7294593" y="1382647"/>
                <a:ext cx="209705" cy="281295"/>
              </a:xfrm>
              <a:custGeom>
                <a:avLst/>
                <a:gdLst/>
                <a:ahLst/>
                <a:cxnLst/>
                <a:rect l="l" t="t" r="r" b="b"/>
                <a:pathLst>
                  <a:path w="4473" h="6000" extrusionOk="0">
                    <a:moveTo>
                      <a:pt x="1819" y="0"/>
                    </a:moveTo>
                    <a:cubicBezTo>
                      <a:pt x="1794" y="0"/>
                      <a:pt x="1770" y="16"/>
                      <a:pt x="1762" y="40"/>
                    </a:cubicBezTo>
                    <a:lnTo>
                      <a:pt x="11" y="5007"/>
                    </a:lnTo>
                    <a:cubicBezTo>
                      <a:pt x="0" y="5040"/>
                      <a:pt x="17" y="5075"/>
                      <a:pt x="49" y="5085"/>
                    </a:cubicBezTo>
                    <a:lnTo>
                      <a:pt x="389" y="5206"/>
                    </a:lnTo>
                    <a:lnTo>
                      <a:pt x="2127" y="5818"/>
                    </a:lnTo>
                    <a:lnTo>
                      <a:pt x="2633" y="5997"/>
                    </a:lnTo>
                    <a:cubicBezTo>
                      <a:pt x="2640" y="5999"/>
                      <a:pt x="2646" y="6000"/>
                      <a:pt x="2653" y="6000"/>
                    </a:cubicBezTo>
                    <a:cubicBezTo>
                      <a:pt x="2679" y="6000"/>
                      <a:pt x="2703" y="5984"/>
                      <a:pt x="2711" y="5960"/>
                    </a:cubicBezTo>
                    <a:lnTo>
                      <a:pt x="4460" y="991"/>
                    </a:lnTo>
                    <a:cubicBezTo>
                      <a:pt x="4472" y="960"/>
                      <a:pt x="4456" y="925"/>
                      <a:pt x="4423" y="915"/>
                    </a:cubicBezTo>
                    <a:lnTo>
                      <a:pt x="1838" y="3"/>
                    </a:lnTo>
                    <a:cubicBezTo>
                      <a:pt x="1832" y="1"/>
                      <a:pt x="1825" y="0"/>
                      <a:pt x="1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951;p77"/>
              <p:cNvSpPr/>
              <p:nvPr/>
            </p:nvSpPr>
            <p:spPr>
              <a:xfrm>
                <a:off x="7277387" y="1376552"/>
                <a:ext cx="103423" cy="244539"/>
              </a:xfrm>
              <a:custGeom>
                <a:avLst/>
                <a:gdLst/>
                <a:ahLst/>
                <a:cxnLst/>
                <a:rect l="l" t="t" r="r" b="b"/>
                <a:pathLst>
                  <a:path w="2206" h="5216" extrusionOk="0">
                    <a:moveTo>
                      <a:pt x="1817" y="1"/>
                    </a:moveTo>
                    <a:cubicBezTo>
                      <a:pt x="1793" y="1"/>
                      <a:pt x="1770" y="17"/>
                      <a:pt x="1762" y="42"/>
                    </a:cubicBezTo>
                    <a:lnTo>
                      <a:pt x="11" y="5009"/>
                    </a:lnTo>
                    <a:cubicBezTo>
                      <a:pt x="0" y="5041"/>
                      <a:pt x="17" y="5076"/>
                      <a:pt x="48" y="5087"/>
                    </a:cubicBezTo>
                    <a:lnTo>
                      <a:pt x="415" y="5215"/>
                    </a:lnTo>
                    <a:lnTo>
                      <a:pt x="415" y="5215"/>
                    </a:lnTo>
                    <a:cubicBezTo>
                      <a:pt x="384" y="5204"/>
                      <a:pt x="368" y="5169"/>
                      <a:pt x="378" y="5139"/>
                    </a:cubicBezTo>
                    <a:lnTo>
                      <a:pt x="2129" y="172"/>
                    </a:lnTo>
                    <a:cubicBezTo>
                      <a:pt x="2137" y="146"/>
                      <a:pt x="2161" y="130"/>
                      <a:pt x="2186" y="130"/>
                    </a:cubicBezTo>
                    <a:cubicBezTo>
                      <a:pt x="2192" y="130"/>
                      <a:pt x="2199" y="131"/>
                      <a:pt x="2205" y="133"/>
                    </a:cubicBezTo>
                    <a:lnTo>
                      <a:pt x="1838" y="5"/>
                    </a:lnTo>
                    <a:cubicBezTo>
                      <a:pt x="1831" y="2"/>
                      <a:pt x="1824" y="1"/>
                      <a:pt x="1817" y="1"/>
                    </a:cubicBezTo>
                    <a:close/>
                    <a:moveTo>
                      <a:pt x="415" y="5215"/>
                    </a:moveTo>
                    <a:cubicBezTo>
                      <a:pt x="415" y="5215"/>
                      <a:pt x="416" y="5215"/>
                      <a:pt x="416" y="5215"/>
                    </a:cubicBezTo>
                    <a:lnTo>
                      <a:pt x="415" y="521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952;p77"/>
              <p:cNvSpPr/>
              <p:nvPr/>
            </p:nvSpPr>
            <p:spPr>
              <a:xfrm>
                <a:off x="7406595" y="1432390"/>
                <a:ext cx="35631" cy="40038"/>
              </a:xfrm>
              <a:custGeom>
                <a:avLst/>
                <a:gdLst/>
                <a:ahLst/>
                <a:cxnLst/>
                <a:rect l="l" t="t" r="r" b="b"/>
                <a:pathLst>
                  <a:path w="760" h="854" extrusionOk="0">
                    <a:moveTo>
                      <a:pt x="447" y="1"/>
                    </a:moveTo>
                    <a:cubicBezTo>
                      <a:pt x="302" y="1"/>
                      <a:pt x="149" y="129"/>
                      <a:pt x="82" y="321"/>
                    </a:cubicBezTo>
                    <a:cubicBezTo>
                      <a:pt x="1" y="549"/>
                      <a:pt x="70" y="782"/>
                      <a:pt x="235" y="840"/>
                    </a:cubicBezTo>
                    <a:cubicBezTo>
                      <a:pt x="260" y="849"/>
                      <a:pt x="287" y="853"/>
                      <a:pt x="314" y="853"/>
                    </a:cubicBezTo>
                    <a:cubicBezTo>
                      <a:pt x="459" y="853"/>
                      <a:pt x="611" y="725"/>
                      <a:pt x="678" y="532"/>
                    </a:cubicBezTo>
                    <a:cubicBezTo>
                      <a:pt x="759" y="305"/>
                      <a:pt x="691" y="72"/>
                      <a:pt x="525" y="14"/>
                    </a:cubicBezTo>
                    <a:cubicBezTo>
                      <a:pt x="500" y="5"/>
                      <a:pt x="473"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953;p77"/>
              <p:cNvSpPr/>
              <p:nvPr/>
            </p:nvSpPr>
            <p:spPr>
              <a:xfrm>
                <a:off x="7410768" y="1436046"/>
                <a:ext cx="27286" cy="32724"/>
              </a:xfrm>
              <a:custGeom>
                <a:avLst/>
                <a:gdLst/>
                <a:ahLst/>
                <a:cxnLst/>
                <a:rect l="l" t="t" r="r" b="b"/>
                <a:pathLst>
                  <a:path w="582" h="698" extrusionOk="0">
                    <a:moveTo>
                      <a:pt x="358" y="1"/>
                    </a:moveTo>
                    <a:cubicBezTo>
                      <a:pt x="246" y="1"/>
                      <a:pt x="122" y="111"/>
                      <a:pt x="65" y="269"/>
                    </a:cubicBezTo>
                    <a:cubicBezTo>
                      <a:pt x="1" y="453"/>
                      <a:pt x="50" y="646"/>
                      <a:pt x="172" y="688"/>
                    </a:cubicBezTo>
                    <a:cubicBezTo>
                      <a:pt x="189" y="694"/>
                      <a:pt x="206" y="697"/>
                      <a:pt x="224" y="697"/>
                    </a:cubicBezTo>
                    <a:cubicBezTo>
                      <a:pt x="336" y="697"/>
                      <a:pt x="461" y="587"/>
                      <a:pt x="516" y="428"/>
                    </a:cubicBezTo>
                    <a:cubicBezTo>
                      <a:pt x="582" y="245"/>
                      <a:pt x="533" y="52"/>
                      <a:pt x="410" y="10"/>
                    </a:cubicBezTo>
                    <a:cubicBezTo>
                      <a:pt x="394" y="4"/>
                      <a:pt x="376" y="1"/>
                      <a:pt x="358" y="1"/>
                    </a:cubicBez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954;p77"/>
              <p:cNvSpPr/>
              <p:nvPr/>
            </p:nvSpPr>
            <p:spPr>
              <a:xfrm>
                <a:off x="7342038" y="1397321"/>
                <a:ext cx="23347" cy="52837"/>
              </a:xfrm>
              <a:custGeom>
                <a:avLst/>
                <a:gdLst/>
                <a:ahLst/>
                <a:cxnLst/>
                <a:rect l="l" t="t" r="r" b="b"/>
                <a:pathLst>
                  <a:path w="498" h="1127" extrusionOk="0">
                    <a:moveTo>
                      <a:pt x="403" y="1"/>
                    </a:moveTo>
                    <a:cubicBezTo>
                      <a:pt x="390" y="7"/>
                      <a:pt x="383" y="10"/>
                      <a:pt x="370" y="16"/>
                    </a:cubicBezTo>
                    <a:lnTo>
                      <a:pt x="0" y="1066"/>
                    </a:lnTo>
                    <a:cubicBezTo>
                      <a:pt x="7" y="1079"/>
                      <a:pt x="10" y="1086"/>
                      <a:pt x="16" y="1099"/>
                    </a:cubicBezTo>
                    <a:lnTo>
                      <a:pt x="95" y="1126"/>
                    </a:lnTo>
                    <a:cubicBezTo>
                      <a:pt x="108" y="1121"/>
                      <a:pt x="114" y="1117"/>
                      <a:pt x="127" y="1111"/>
                    </a:cubicBezTo>
                    <a:lnTo>
                      <a:pt x="497" y="60"/>
                    </a:lnTo>
                    <a:cubicBezTo>
                      <a:pt x="491" y="48"/>
                      <a:pt x="488" y="42"/>
                      <a:pt x="482" y="28"/>
                    </a:cubicBezTo>
                    <a:lnTo>
                      <a:pt x="403" y="1"/>
                    </a:lnTo>
                    <a:close/>
                  </a:path>
                </a:pathLst>
              </a:custGeom>
              <a:solidFill>
                <a:srgbClr val="FFFFFF">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955;p77"/>
              <p:cNvSpPr/>
              <p:nvPr/>
            </p:nvSpPr>
            <p:spPr>
              <a:xfrm>
                <a:off x="7395015" y="1498822"/>
                <a:ext cx="85420" cy="59259"/>
              </a:xfrm>
              <a:custGeom>
                <a:avLst/>
                <a:gdLst/>
                <a:ahLst/>
                <a:cxnLst/>
                <a:rect l="l" t="t" r="r" b="b"/>
                <a:pathLst>
                  <a:path w="1822" h="1264" extrusionOk="0">
                    <a:moveTo>
                      <a:pt x="455" y="1"/>
                    </a:moveTo>
                    <a:cubicBezTo>
                      <a:pt x="48" y="1"/>
                      <a:pt x="1" y="406"/>
                      <a:pt x="344" y="487"/>
                    </a:cubicBezTo>
                    <a:cubicBezTo>
                      <a:pt x="831" y="601"/>
                      <a:pt x="1078" y="828"/>
                      <a:pt x="1204" y="1017"/>
                    </a:cubicBezTo>
                    <a:cubicBezTo>
                      <a:pt x="1337" y="1100"/>
                      <a:pt x="1427" y="1182"/>
                      <a:pt x="1483" y="1263"/>
                    </a:cubicBezTo>
                    <a:cubicBezTo>
                      <a:pt x="1763" y="1138"/>
                      <a:pt x="1821" y="985"/>
                      <a:pt x="1789" y="768"/>
                    </a:cubicBezTo>
                    <a:cubicBezTo>
                      <a:pt x="1757" y="543"/>
                      <a:pt x="1457" y="274"/>
                      <a:pt x="701" y="42"/>
                    </a:cubicBezTo>
                    <a:cubicBezTo>
                      <a:pt x="608" y="13"/>
                      <a:pt x="526" y="1"/>
                      <a:pt x="455"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956;p77"/>
              <p:cNvSpPr/>
              <p:nvPr/>
            </p:nvSpPr>
            <p:spPr>
              <a:xfrm>
                <a:off x="7383904" y="1529811"/>
                <a:ext cx="85420" cy="59213"/>
              </a:xfrm>
              <a:custGeom>
                <a:avLst/>
                <a:gdLst/>
                <a:ahLst/>
                <a:cxnLst/>
                <a:rect l="l" t="t" r="r" b="b"/>
                <a:pathLst>
                  <a:path w="1822" h="1263" extrusionOk="0">
                    <a:moveTo>
                      <a:pt x="454" y="0"/>
                    </a:moveTo>
                    <a:cubicBezTo>
                      <a:pt x="47" y="0"/>
                      <a:pt x="1" y="406"/>
                      <a:pt x="344" y="486"/>
                    </a:cubicBezTo>
                    <a:cubicBezTo>
                      <a:pt x="831" y="601"/>
                      <a:pt x="1078" y="829"/>
                      <a:pt x="1204" y="1017"/>
                    </a:cubicBezTo>
                    <a:cubicBezTo>
                      <a:pt x="1337" y="1099"/>
                      <a:pt x="1427" y="1182"/>
                      <a:pt x="1483" y="1263"/>
                    </a:cubicBezTo>
                    <a:cubicBezTo>
                      <a:pt x="1763" y="1138"/>
                      <a:pt x="1821" y="985"/>
                      <a:pt x="1789" y="768"/>
                    </a:cubicBezTo>
                    <a:cubicBezTo>
                      <a:pt x="1781" y="714"/>
                      <a:pt x="1760" y="659"/>
                      <a:pt x="1720" y="602"/>
                    </a:cubicBezTo>
                    <a:cubicBezTo>
                      <a:pt x="1664" y="521"/>
                      <a:pt x="1572" y="439"/>
                      <a:pt x="1441" y="356"/>
                    </a:cubicBezTo>
                    <a:cubicBezTo>
                      <a:pt x="1268" y="248"/>
                      <a:pt x="1028" y="141"/>
                      <a:pt x="701" y="41"/>
                    </a:cubicBezTo>
                    <a:cubicBezTo>
                      <a:pt x="608" y="13"/>
                      <a:pt x="525" y="0"/>
                      <a:pt x="454" y="0"/>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957;p77"/>
              <p:cNvSpPr/>
              <p:nvPr/>
            </p:nvSpPr>
            <p:spPr>
              <a:xfrm>
                <a:off x="7372793" y="1560707"/>
                <a:ext cx="85326" cy="58134"/>
              </a:xfrm>
              <a:custGeom>
                <a:avLst/>
                <a:gdLst/>
                <a:ahLst/>
                <a:cxnLst/>
                <a:rect l="l" t="t" r="r" b="b"/>
                <a:pathLst>
                  <a:path w="1820" h="1240" extrusionOk="0">
                    <a:moveTo>
                      <a:pt x="456" y="1"/>
                    </a:moveTo>
                    <a:cubicBezTo>
                      <a:pt x="48" y="1"/>
                      <a:pt x="1" y="406"/>
                      <a:pt x="346" y="488"/>
                    </a:cubicBezTo>
                    <a:cubicBezTo>
                      <a:pt x="727" y="578"/>
                      <a:pt x="961" y="737"/>
                      <a:pt x="1104" y="891"/>
                    </a:cubicBezTo>
                    <a:cubicBezTo>
                      <a:pt x="1335" y="1009"/>
                      <a:pt x="1470" y="1128"/>
                      <a:pt x="1534" y="1240"/>
                    </a:cubicBezTo>
                    <a:cubicBezTo>
                      <a:pt x="1771" y="1121"/>
                      <a:pt x="1820" y="972"/>
                      <a:pt x="1791" y="769"/>
                    </a:cubicBezTo>
                    <a:cubicBezTo>
                      <a:pt x="1783" y="716"/>
                      <a:pt x="1760" y="661"/>
                      <a:pt x="1720" y="604"/>
                    </a:cubicBezTo>
                    <a:cubicBezTo>
                      <a:pt x="1664" y="523"/>
                      <a:pt x="1574" y="440"/>
                      <a:pt x="1441" y="356"/>
                    </a:cubicBezTo>
                    <a:cubicBezTo>
                      <a:pt x="1269" y="249"/>
                      <a:pt x="1028" y="142"/>
                      <a:pt x="701" y="41"/>
                    </a:cubicBezTo>
                    <a:cubicBezTo>
                      <a:pt x="608" y="13"/>
                      <a:pt x="527" y="1"/>
                      <a:pt x="456"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958;p77"/>
              <p:cNvSpPr/>
              <p:nvPr/>
            </p:nvSpPr>
            <p:spPr>
              <a:xfrm>
                <a:off x="7367870" y="1590571"/>
                <a:ext cx="80450" cy="58181"/>
              </a:xfrm>
              <a:custGeom>
                <a:avLst/>
                <a:gdLst/>
                <a:ahLst/>
                <a:cxnLst/>
                <a:rect l="l" t="t" r="r" b="b"/>
                <a:pathLst>
                  <a:path w="1716" h="1241" extrusionOk="0">
                    <a:moveTo>
                      <a:pt x="429" y="1"/>
                    </a:moveTo>
                    <a:cubicBezTo>
                      <a:pt x="45" y="1"/>
                      <a:pt x="1" y="381"/>
                      <a:pt x="324" y="458"/>
                    </a:cubicBezTo>
                    <a:cubicBezTo>
                      <a:pt x="1186" y="661"/>
                      <a:pt x="1249" y="1241"/>
                      <a:pt x="1249" y="1241"/>
                    </a:cubicBezTo>
                    <a:cubicBezTo>
                      <a:pt x="1636" y="1114"/>
                      <a:pt x="1715" y="958"/>
                      <a:pt x="1680" y="721"/>
                    </a:cubicBezTo>
                    <a:cubicBezTo>
                      <a:pt x="1676" y="682"/>
                      <a:pt x="1662" y="644"/>
                      <a:pt x="1639" y="603"/>
                    </a:cubicBezTo>
                    <a:cubicBezTo>
                      <a:pt x="1575" y="491"/>
                      <a:pt x="1440" y="372"/>
                      <a:pt x="1209" y="254"/>
                    </a:cubicBezTo>
                    <a:cubicBezTo>
                      <a:pt x="1066" y="181"/>
                      <a:pt x="884" y="109"/>
                      <a:pt x="659" y="39"/>
                    </a:cubicBezTo>
                    <a:cubicBezTo>
                      <a:pt x="572" y="12"/>
                      <a:pt x="495" y="1"/>
                      <a:pt x="429" y="1"/>
                    </a:cubicBezTo>
                    <a:close/>
                  </a:path>
                </a:pathLst>
              </a:custGeom>
              <a:solidFill>
                <a:srgbClr val="F7B6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959;p77"/>
              <p:cNvSpPr/>
              <p:nvPr/>
            </p:nvSpPr>
            <p:spPr>
              <a:xfrm>
                <a:off x="6721361" y="1361363"/>
                <a:ext cx="157525" cy="153868"/>
              </a:xfrm>
              <a:custGeom>
                <a:avLst/>
                <a:gdLst/>
                <a:ahLst/>
                <a:cxnLst/>
                <a:rect l="l" t="t" r="r" b="b"/>
                <a:pathLst>
                  <a:path w="3360" h="3282" extrusionOk="0">
                    <a:moveTo>
                      <a:pt x="1" y="0"/>
                    </a:moveTo>
                    <a:lnTo>
                      <a:pt x="1" y="0"/>
                    </a:lnTo>
                    <a:cubicBezTo>
                      <a:pt x="4" y="60"/>
                      <a:pt x="7" y="126"/>
                      <a:pt x="10" y="194"/>
                    </a:cubicBezTo>
                    <a:cubicBezTo>
                      <a:pt x="12" y="220"/>
                      <a:pt x="12" y="248"/>
                      <a:pt x="13" y="274"/>
                    </a:cubicBezTo>
                    <a:cubicBezTo>
                      <a:pt x="13" y="289"/>
                      <a:pt x="15" y="305"/>
                      <a:pt x="15" y="320"/>
                    </a:cubicBezTo>
                    <a:cubicBezTo>
                      <a:pt x="15" y="363"/>
                      <a:pt x="16" y="407"/>
                      <a:pt x="16" y="453"/>
                    </a:cubicBezTo>
                    <a:lnTo>
                      <a:pt x="16" y="454"/>
                    </a:lnTo>
                    <a:cubicBezTo>
                      <a:pt x="19" y="577"/>
                      <a:pt x="19" y="707"/>
                      <a:pt x="18" y="841"/>
                    </a:cubicBezTo>
                    <a:cubicBezTo>
                      <a:pt x="18" y="875"/>
                      <a:pt x="18" y="908"/>
                      <a:pt x="18" y="944"/>
                    </a:cubicBezTo>
                    <a:cubicBezTo>
                      <a:pt x="18" y="960"/>
                      <a:pt x="16" y="977"/>
                      <a:pt x="16" y="994"/>
                    </a:cubicBezTo>
                    <a:cubicBezTo>
                      <a:pt x="16" y="1029"/>
                      <a:pt x="16" y="1063"/>
                      <a:pt x="15" y="1098"/>
                    </a:cubicBezTo>
                    <a:cubicBezTo>
                      <a:pt x="15" y="1115"/>
                      <a:pt x="15" y="1133"/>
                      <a:pt x="15" y="1150"/>
                    </a:cubicBezTo>
                    <a:cubicBezTo>
                      <a:pt x="13" y="1168"/>
                      <a:pt x="13" y="1185"/>
                      <a:pt x="13" y="1202"/>
                    </a:cubicBezTo>
                    <a:cubicBezTo>
                      <a:pt x="13" y="1223"/>
                      <a:pt x="12" y="1243"/>
                      <a:pt x="12" y="1265"/>
                    </a:cubicBezTo>
                    <a:cubicBezTo>
                      <a:pt x="10" y="1349"/>
                      <a:pt x="9" y="1434"/>
                      <a:pt x="6" y="1520"/>
                    </a:cubicBezTo>
                    <a:cubicBezTo>
                      <a:pt x="1164" y="3163"/>
                      <a:pt x="2865" y="3281"/>
                      <a:pt x="3331" y="3281"/>
                    </a:cubicBezTo>
                    <a:cubicBezTo>
                      <a:pt x="3341" y="3281"/>
                      <a:pt x="3351" y="3281"/>
                      <a:pt x="3360" y="3281"/>
                    </a:cubicBezTo>
                    <a:cubicBezTo>
                      <a:pt x="3355" y="3249"/>
                      <a:pt x="3351" y="3215"/>
                      <a:pt x="3348" y="3183"/>
                    </a:cubicBezTo>
                    <a:cubicBezTo>
                      <a:pt x="3345" y="3159"/>
                      <a:pt x="3343" y="3134"/>
                      <a:pt x="3340" y="3110"/>
                    </a:cubicBezTo>
                    <a:cubicBezTo>
                      <a:pt x="2559" y="3020"/>
                      <a:pt x="1522" y="2502"/>
                      <a:pt x="249" y="1152"/>
                    </a:cubicBezTo>
                    <a:cubicBezTo>
                      <a:pt x="242" y="1142"/>
                      <a:pt x="233" y="1127"/>
                      <a:pt x="227" y="1118"/>
                    </a:cubicBezTo>
                    <a:cubicBezTo>
                      <a:pt x="224" y="1113"/>
                      <a:pt x="223" y="1110"/>
                      <a:pt x="221" y="1106"/>
                    </a:cubicBezTo>
                    <a:cubicBezTo>
                      <a:pt x="218" y="1101"/>
                      <a:pt x="217" y="1096"/>
                      <a:pt x="215" y="1092"/>
                    </a:cubicBezTo>
                    <a:cubicBezTo>
                      <a:pt x="207" y="1075"/>
                      <a:pt x="201" y="1057"/>
                      <a:pt x="195" y="1038"/>
                    </a:cubicBezTo>
                    <a:cubicBezTo>
                      <a:pt x="192" y="1032"/>
                      <a:pt x="191" y="1025"/>
                      <a:pt x="187" y="1019"/>
                    </a:cubicBezTo>
                    <a:cubicBezTo>
                      <a:pt x="181" y="999"/>
                      <a:pt x="175" y="977"/>
                      <a:pt x="168" y="956"/>
                    </a:cubicBezTo>
                    <a:cubicBezTo>
                      <a:pt x="166" y="948"/>
                      <a:pt x="165" y="941"/>
                      <a:pt x="161" y="933"/>
                    </a:cubicBezTo>
                    <a:cubicBezTo>
                      <a:pt x="160" y="927"/>
                      <a:pt x="158" y="921"/>
                      <a:pt x="155" y="913"/>
                    </a:cubicBezTo>
                    <a:cubicBezTo>
                      <a:pt x="155" y="908"/>
                      <a:pt x="154" y="904"/>
                      <a:pt x="152" y="898"/>
                    </a:cubicBezTo>
                    <a:cubicBezTo>
                      <a:pt x="151" y="893"/>
                      <a:pt x="149" y="887"/>
                      <a:pt x="148" y="881"/>
                    </a:cubicBezTo>
                    <a:cubicBezTo>
                      <a:pt x="143" y="866"/>
                      <a:pt x="140" y="849"/>
                      <a:pt x="135" y="832"/>
                    </a:cubicBezTo>
                    <a:cubicBezTo>
                      <a:pt x="134" y="826"/>
                      <a:pt x="132" y="818"/>
                      <a:pt x="131" y="811"/>
                    </a:cubicBezTo>
                    <a:cubicBezTo>
                      <a:pt x="79" y="584"/>
                      <a:pt x="36" y="292"/>
                      <a:pt x="1"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960;p77"/>
              <p:cNvSpPr/>
              <p:nvPr/>
            </p:nvSpPr>
            <p:spPr>
              <a:xfrm>
                <a:off x="6896936" y="1195164"/>
                <a:ext cx="47820" cy="206611"/>
              </a:xfrm>
              <a:custGeom>
                <a:avLst/>
                <a:gdLst/>
                <a:ahLst/>
                <a:cxnLst/>
                <a:rect l="l" t="t" r="r" b="b"/>
                <a:pathLst>
                  <a:path w="1020" h="4407" extrusionOk="0">
                    <a:moveTo>
                      <a:pt x="26" y="1"/>
                    </a:moveTo>
                    <a:cubicBezTo>
                      <a:pt x="24" y="1"/>
                      <a:pt x="22" y="1"/>
                      <a:pt x="20" y="1"/>
                    </a:cubicBezTo>
                    <a:cubicBezTo>
                      <a:pt x="8" y="4"/>
                      <a:pt x="0" y="18"/>
                      <a:pt x="5" y="30"/>
                    </a:cubicBezTo>
                    <a:cubicBezTo>
                      <a:pt x="9" y="47"/>
                      <a:pt x="491" y="1743"/>
                      <a:pt x="581" y="3429"/>
                    </a:cubicBezTo>
                    <a:cubicBezTo>
                      <a:pt x="581" y="3437"/>
                      <a:pt x="586" y="3444"/>
                      <a:pt x="592" y="3449"/>
                    </a:cubicBezTo>
                    <a:cubicBezTo>
                      <a:pt x="596" y="3451"/>
                      <a:pt x="601" y="3452"/>
                      <a:pt x="605" y="3452"/>
                    </a:cubicBezTo>
                    <a:cubicBezTo>
                      <a:pt x="608" y="3452"/>
                      <a:pt x="611" y="3452"/>
                      <a:pt x="613" y="3451"/>
                    </a:cubicBezTo>
                    <a:lnTo>
                      <a:pt x="913" y="3319"/>
                    </a:lnTo>
                    <a:cubicBezTo>
                      <a:pt x="918" y="3317"/>
                      <a:pt x="923" y="3316"/>
                      <a:pt x="928" y="3316"/>
                    </a:cubicBezTo>
                    <a:cubicBezTo>
                      <a:pt x="937" y="3316"/>
                      <a:pt x="946" y="3319"/>
                      <a:pt x="954" y="3325"/>
                    </a:cubicBezTo>
                    <a:cubicBezTo>
                      <a:pt x="965" y="3336"/>
                      <a:pt x="969" y="3351"/>
                      <a:pt x="966" y="3365"/>
                    </a:cubicBezTo>
                    <a:cubicBezTo>
                      <a:pt x="922" y="3524"/>
                      <a:pt x="817" y="3801"/>
                      <a:pt x="612" y="3865"/>
                    </a:cubicBezTo>
                    <a:cubicBezTo>
                      <a:pt x="603" y="3868"/>
                      <a:pt x="595" y="3876"/>
                      <a:pt x="595" y="3886"/>
                    </a:cubicBezTo>
                    <a:cubicBezTo>
                      <a:pt x="593" y="3949"/>
                      <a:pt x="592" y="4015"/>
                      <a:pt x="592" y="4077"/>
                    </a:cubicBezTo>
                    <a:cubicBezTo>
                      <a:pt x="590" y="4177"/>
                      <a:pt x="590" y="4281"/>
                      <a:pt x="584" y="4382"/>
                    </a:cubicBezTo>
                    <a:cubicBezTo>
                      <a:pt x="584" y="4394"/>
                      <a:pt x="593" y="4405"/>
                      <a:pt x="606" y="4406"/>
                    </a:cubicBezTo>
                    <a:lnTo>
                      <a:pt x="609" y="4406"/>
                    </a:lnTo>
                    <a:cubicBezTo>
                      <a:pt x="621" y="4406"/>
                      <a:pt x="632" y="4395"/>
                      <a:pt x="632" y="4383"/>
                    </a:cubicBezTo>
                    <a:cubicBezTo>
                      <a:pt x="636" y="4282"/>
                      <a:pt x="638" y="4178"/>
                      <a:pt x="639" y="4077"/>
                    </a:cubicBezTo>
                    <a:cubicBezTo>
                      <a:pt x="639" y="4019"/>
                      <a:pt x="641" y="3961"/>
                      <a:pt x="642" y="3903"/>
                    </a:cubicBezTo>
                    <a:cubicBezTo>
                      <a:pt x="858" y="3825"/>
                      <a:pt x="966" y="3542"/>
                      <a:pt x="1011" y="3379"/>
                    </a:cubicBezTo>
                    <a:cubicBezTo>
                      <a:pt x="1020" y="3345"/>
                      <a:pt x="1011" y="3311"/>
                      <a:pt x="985" y="3290"/>
                    </a:cubicBezTo>
                    <a:cubicBezTo>
                      <a:pt x="968" y="3276"/>
                      <a:pt x="948" y="3269"/>
                      <a:pt x="928" y="3269"/>
                    </a:cubicBezTo>
                    <a:cubicBezTo>
                      <a:pt x="917" y="3269"/>
                      <a:pt x="906" y="3271"/>
                      <a:pt x="895" y="3276"/>
                    </a:cubicBezTo>
                    <a:lnTo>
                      <a:pt x="625" y="3394"/>
                    </a:lnTo>
                    <a:cubicBezTo>
                      <a:pt x="532" y="1712"/>
                      <a:pt x="54" y="35"/>
                      <a:pt x="49" y="17"/>
                    </a:cubicBezTo>
                    <a:cubicBezTo>
                      <a:pt x="47" y="7"/>
                      <a:pt x="37" y="1"/>
                      <a:pt x="26" y="1"/>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961;p77"/>
              <p:cNvSpPr/>
              <p:nvPr/>
            </p:nvSpPr>
            <p:spPr>
              <a:xfrm>
                <a:off x="6911985" y="1432155"/>
                <a:ext cx="15893" cy="51383"/>
              </a:xfrm>
              <a:custGeom>
                <a:avLst/>
                <a:gdLst/>
                <a:ahLst/>
                <a:cxnLst/>
                <a:rect l="l" t="t" r="r" b="b"/>
                <a:pathLst>
                  <a:path w="339" h="1096" extrusionOk="0">
                    <a:moveTo>
                      <a:pt x="25" y="0"/>
                    </a:moveTo>
                    <a:cubicBezTo>
                      <a:pt x="15" y="0"/>
                      <a:pt x="6" y="7"/>
                      <a:pt x="3" y="19"/>
                    </a:cubicBezTo>
                    <a:cubicBezTo>
                      <a:pt x="0" y="31"/>
                      <a:pt x="8" y="44"/>
                      <a:pt x="20" y="47"/>
                    </a:cubicBezTo>
                    <a:cubicBezTo>
                      <a:pt x="75" y="60"/>
                      <a:pt x="214" y="103"/>
                      <a:pt x="274" y="163"/>
                    </a:cubicBezTo>
                    <a:cubicBezTo>
                      <a:pt x="170" y="190"/>
                      <a:pt x="87" y="192"/>
                      <a:pt x="87" y="192"/>
                    </a:cubicBezTo>
                    <a:cubicBezTo>
                      <a:pt x="80" y="192"/>
                      <a:pt x="74" y="195"/>
                      <a:pt x="69" y="200"/>
                    </a:cubicBezTo>
                    <a:cubicBezTo>
                      <a:pt x="64" y="206"/>
                      <a:pt x="63" y="213"/>
                      <a:pt x="64" y="219"/>
                    </a:cubicBezTo>
                    <a:cubicBezTo>
                      <a:pt x="64" y="226"/>
                      <a:pt x="181" y="787"/>
                      <a:pt x="147" y="1069"/>
                    </a:cubicBezTo>
                    <a:cubicBezTo>
                      <a:pt x="145" y="1083"/>
                      <a:pt x="155" y="1094"/>
                      <a:pt x="167" y="1095"/>
                    </a:cubicBezTo>
                    <a:lnTo>
                      <a:pt x="170" y="1095"/>
                    </a:lnTo>
                    <a:cubicBezTo>
                      <a:pt x="181" y="1095"/>
                      <a:pt x="191" y="1086"/>
                      <a:pt x="193" y="1076"/>
                    </a:cubicBezTo>
                    <a:cubicBezTo>
                      <a:pt x="225" y="817"/>
                      <a:pt x="138" y="354"/>
                      <a:pt x="115" y="236"/>
                    </a:cubicBezTo>
                    <a:cubicBezTo>
                      <a:pt x="155" y="235"/>
                      <a:pt x="233" y="226"/>
                      <a:pt x="321" y="198"/>
                    </a:cubicBezTo>
                    <a:cubicBezTo>
                      <a:pt x="327" y="195"/>
                      <a:pt x="334" y="190"/>
                      <a:pt x="335" y="184"/>
                    </a:cubicBezTo>
                    <a:cubicBezTo>
                      <a:pt x="338" y="177"/>
                      <a:pt x="338" y="169"/>
                      <a:pt x="334" y="163"/>
                    </a:cubicBezTo>
                    <a:cubicBezTo>
                      <a:pt x="274" y="60"/>
                      <a:pt x="41" y="4"/>
                      <a:pt x="31" y="1"/>
                    </a:cubicBezTo>
                    <a:cubicBezTo>
                      <a:pt x="29" y="0"/>
                      <a:pt x="27" y="0"/>
                      <a:pt x="25"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962;p77"/>
              <p:cNvSpPr/>
              <p:nvPr/>
            </p:nvSpPr>
            <p:spPr>
              <a:xfrm>
                <a:off x="6930879" y="1220059"/>
                <a:ext cx="13737" cy="39288"/>
              </a:xfrm>
              <a:custGeom>
                <a:avLst/>
                <a:gdLst/>
                <a:ahLst/>
                <a:cxnLst/>
                <a:rect l="l" t="t" r="r" b="b"/>
                <a:pathLst>
                  <a:path w="293" h="838" extrusionOk="0">
                    <a:moveTo>
                      <a:pt x="114" y="1"/>
                    </a:moveTo>
                    <a:cubicBezTo>
                      <a:pt x="113" y="1"/>
                      <a:pt x="112" y="1"/>
                      <a:pt x="111" y="1"/>
                    </a:cubicBezTo>
                    <a:cubicBezTo>
                      <a:pt x="41" y="7"/>
                      <a:pt x="1" y="200"/>
                      <a:pt x="21" y="431"/>
                    </a:cubicBezTo>
                    <a:cubicBezTo>
                      <a:pt x="40" y="658"/>
                      <a:pt x="110" y="837"/>
                      <a:pt x="179" y="837"/>
                    </a:cubicBezTo>
                    <a:cubicBezTo>
                      <a:pt x="180" y="837"/>
                      <a:pt x="182" y="837"/>
                      <a:pt x="183" y="837"/>
                    </a:cubicBezTo>
                    <a:cubicBezTo>
                      <a:pt x="252" y="831"/>
                      <a:pt x="293" y="638"/>
                      <a:pt x="273" y="409"/>
                    </a:cubicBezTo>
                    <a:cubicBezTo>
                      <a:pt x="253" y="182"/>
                      <a:pt x="182"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963;p77"/>
              <p:cNvSpPr/>
              <p:nvPr/>
            </p:nvSpPr>
            <p:spPr>
              <a:xfrm>
                <a:off x="6842927" y="1233889"/>
                <a:ext cx="15987" cy="38678"/>
              </a:xfrm>
              <a:custGeom>
                <a:avLst/>
                <a:gdLst/>
                <a:ahLst/>
                <a:cxnLst/>
                <a:rect l="l" t="t" r="r" b="b"/>
                <a:pathLst>
                  <a:path w="341" h="825" extrusionOk="0">
                    <a:moveTo>
                      <a:pt x="96" y="0"/>
                    </a:moveTo>
                    <a:cubicBezTo>
                      <a:pt x="93" y="0"/>
                      <a:pt x="91" y="0"/>
                      <a:pt x="88" y="1"/>
                    </a:cubicBezTo>
                    <a:cubicBezTo>
                      <a:pt x="19" y="15"/>
                      <a:pt x="1" y="210"/>
                      <a:pt x="47" y="438"/>
                    </a:cubicBezTo>
                    <a:cubicBezTo>
                      <a:pt x="91" y="656"/>
                      <a:pt x="179" y="824"/>
                      <a:pt x="247" y="824"/>
                    </a:cubicBezTo>
                    <a:cubicBezTo>
                      <a:pt x="250" y="824"/>
                      <a:pt x="252" y="824"/>
                      <a:pt x="255" y="823"/>
                    </a:cubicBezTo>
                    <a:cubicBezTo>
                      <a:pt x="322" y="810"/>
                      <a:pt x="340" y="614"/>
                      <a:pt x="294" y="388"/>
                    </a:cubicBezTo>
                    <a:cubicBezTo>
                      <a:pt x="250" y="168"/>
                      <a:pt x="164"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964;p77"/>
              <p:cNvSpPr/>
              <p:nvPr/>
            </p:nvSpPr>
            <p:spPr>
              <a:xfrm>
                <a:off x="6908000" y="1192820"/>
                <a:ext cx="55415" cy="25035"/>
              </a:xfrm>
              <a:custGeom>
                <a:avLst/>
                <a:gdLst/>
                <a:ahLst/>
                <a:cxnLst/>
                <a:rect l="l" t="t" r="r" b="b"/>
                <a:pathLst>
                  <a:path w="1182" h="534" extrusionOk="0">
                    <a:moveTo>
                      <a:pt x="13" y="0"/>
                    </a:moveTo>
                    <a:cubicBezTo>
                      <a:pt x="7" y="0"/>
                      <a:pt x="0" y="7"/>
                      <a:pt x="1" y="15"/>
                    </a:cubicBezTo>
                    <a:lnTo>
                      <a:pt x="39" y="229"/>
                    </a:lnTo>
                    <a:cubicBezTo>
                      <a:pt x="48" y="283"/>
                      <a:pt x="94" y="321"/>
                      <a:pt x="148" y="321"/>
                    </a:cubicBezTo>
                    <a:cubicBezTo>
                      <a:pt x="149" y="321"/>
                      <a:pt x="150" y="320"/>
                      <a:pt x="151" y="320"/>
                    </a:cubicBezTo>
                    <a:cubicBezTo>
                      <a:pt x="166" y="320"/>
                      <a:pt x="183" y="320"/>
                      <a:pt x="202" y="320"/>
                    </a:cubicBezTo>
                    <a:cubicBezTo>
                      <a:pt x="401" y="320"/>
                      <a:pt x="774" y="348"/>
                      <a:pt x="1146" y="531"/>
                    </a:cubicBezTo>
                    <a:cubicBezTo>
                      <a:pt x="1149" y="533"/>
                      <a:pt x="1153" y="534"/>
                      <a:pt x="1156" y="534"/>
                    </a:cubicBezTo>
                    <a:cubicBezTo>
                      <a:pt x="1170" y="534"/>
                      <a:pt x="1181" y="518"/>
                      <a:pt x="1172" y="504"/>
                    </a:cubicBezTo>
                    <a:cubicBezTo>
                      <a:pt x="1099" y="377"/>
                      <a:pt x="831" y="181"/>
                      <a:pt x="180" y="116"/>
                    </a:cubicBezTo>
                    <a:cubicBezTo>
                      <a:pt x="136" y="111"/>
                      <a:pt x="94" y="90"/>
                      <a:pt x="65" y="56"/>
                    </a:cubicBezTo>
                    <a:lnTo>
                      <a:pt x="23" y="6"/>
                    </a:lnTo>
                    <a:cubicBezTo>
                      <a:pt x="20" y="2"/>
                      <a:pt x="17" y="0"/>
                      <a:pt x="13" y="0"/>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965;p77"/>
              <p:cNvSpPr/>
              <p:nvPr/>
            </p:nvSpPr>
            <p:spPr>
              <a:xfrm>
                <a:off x="6804483" y="1188366"/>
                <a:ext cx="68402" cy="55274"/>
              </a:xfrm>
              <a:custGeom>
                <a:avLst/>
                <a:gdLst/>
                <a:ahLst/>
                <a:cxnLst/>
                <a:rect l="l" t="t" r="r" b="b"/>
                <a:pathLst>
                  <a:path w="1459" h="1179" extrusionOk="0">
                    <a:moveTo>
                      <a:pt x="1400" y="1"/>
                    </a:moveTo>
                    <a:cubicBezTo>
                      <a:pt x="1393" y="1"/>
                      <a:pt x="1387" y="4"/>
                      <a:pt x="1384" y="10"/>
                    </a:cubicBezTo>
                    <a:lnTo>
                      <a:pt x="1345" y="97"/>
                    </a:lnTo>
                    <a:cubicBezTo>
                      <a:pt x="1318" y="154"/>
                      <a:pt x="1270" y="200"/>
                      <a:pt x="1211" y="223"/>
                    </a:cubicBezTo>
                    <a:cubicBezTo>
                      <a:pt x="345" y="568"/>
                      <a:pt x="56" y="941"/>
                      <a:pt x="4" y="1142"/>
                    </a:cubicBezTo>
                    <a:cubicBezTo>
                      <a:pt x="0" y="1163"/>
                      <a:pt x="16" y="1179"/>
                      <a:pt x="34" y="1179"/>
                    </a:cubicBezTo>
                    <a:cubicBezTo>
                      <a:pt x="40" y="1179"/>
                      <a:pt x="47" y="1176"/>
                      <a:pt x="53" y="1171"/>
                    </a:cubicBezTo>
                    <a:cubicBezTo>
                      <a:pt x="529" y="738"/>
                      <a:pt x="1082" y="556"/>
                      <a:pt x="1332" y="493"/>
                    </a:cubicBezTo>
                    <a:cubicBezTo>
                      <a:pt x="1408" y="474"/>
                      <a:pt x="1458" y="402"/>
                      <a:pt x="1449" y="324"/>
                    </a:cubicBezTo>
                    <a:lnTo>
                      <a:pt x="1417" y="16"/>
                    </a:lnTo>
                    <a:cubicBezTo>
                      <a:pt x="1416" y="6"/>
                      <a:pt x="1408" y="1"/>
                      <a:pt x="1400"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966;p77"/>
              <p:cNvSpPr/>
              <p:nvPr/>
            </p:nvSpPr>
            <p:spPr>
              <a:xfrm>
                <a:off x="6714141" y="1162253"/>
                <a:ext cx="248712" cy="154900"/>
              </a:xfrm>
              <a:custGeom>
                <a:avLst/>
                <a:gdLst/>
                <a:ahLst/>
                <a:cxnLst/>
                <a:rect l="l" t="t" r="r" b="b"/>
                <a:pathLst>
                  <a:path w="5305" h="3304" extrusionOk="0">
                    <a:moveTo>
                      <a:pt x="3642" y="0"/>
                    </a:moveTo>
                    <a:cubicBezTo>
                      <a:pt x="3456" y="0"/>
                      <a:pt x="3251" y="17"/>
                      <a:pt x="3025" y="54"/>
                    </a:cubicBezTo>
                    <a:cubicBezTo>
                      <a:pt x="1" y="547"/>
                      <a:pt x="2999" y="3032"/>
                      <a:pt x="661" y="3142"/>
                    </a:cubicBezTo>
                    <a:cubicBezTo>
                      <a:pt x="652" y="3189"/>
                      <a:pt x="641" y="3235"/>
                      <a:pt x="629" y="3280"/>
                    </a:cubicBezTo>
                    <a:cubicBezTo>
                      <a:pt x="694" y="3292"/>
                      <a:pt x="786" y="3304"/>
                      <a:pt x="892" y="3304"/>
                    </a:cubicBezTo>
                    <a:cubicBezTo>
                      <a:pt x="1150" y="3304"/>
                      <a:pt x="1493" y="3232"/>
                      <a:pt x="1731" y="2913"/>
                    </a:cubicBezTo>
                    <a:cubicBezTo>
                      <a:pt x="2161" y="2335"/>
                      <a:pt x="1681" y="1165"/>
                      <a:pt x="1872" y="1024"/>
                    </a:cubicBezTo>
                    <a:cubicBezTo>
                      <a:pt x="2523" y="559"/>
                      <a:pt x="3133" y="406"/>
                      <a:pt x="3655" y="406"/>
                    </a:cubicBezTo>
                    <a:cubicBezTo>
                      <a:pt x="4521" y="406"/>
                      <a:pt x="5144" y="828"/>
                      <a:pt x="5304" y="948"/>
                    </a:cubicBezTo>
                    <a:cubicBezTo>
                      <a:pt x="5301" y="899"/>
                      <a:pt x="5298" y="853"/>
                      <a:pt x="5297" y="813"/>
                    </a:cubicBezTo>
                    <a:cubicBezTo>
                      <a:pt x="5290" y="800"/>
                      <a:pt x="4947" y="0"/>
                      <a:pt x="3642"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967;p77"/>
              <p:cNvSpPr/>
              <p:nvPr/>
            </p:nvSpPr>
            <p:spPr>
              <a:xfrm>
                <a:off x="7251508" y="3088373"/>
                <a:ext cx="158744" cy="203564"/>
              </a:xfrm>
              <a:custGeom>
                <a:avLst/>
                <a:gdLst/>
                <a:ahLst/>
                <a:cxnLst/>
                <a:rect l="l" t="t" r="r" b="b"/>
                <a:pathLst>
                  <a:path w="3386" h="4342" extrusionOk="0">
                    <a:moveTo>
                      <a:pt x="3367" y="1"/>
                    </a:moveTo>
                    <a:cubicBezTo>
                      <a:pt x="3362" y="1"/>
                      <a:pt x="3357" y="4"/>
                      <a:pt x="3355" y="9"/>
                    </a:cubicBezTo>
                    <a:cubicBezTo>
                      <a:pt x="3343" y="30"/>
                      <a:pt x="2222" y="2197"/>
                      <a:pt x="7" y="4316"/>
                    </a:cubicBezTo>
                    <a:cubicBezTo>
                      <a:pt x="1" y="4320"/>
                      <a:pt x="1" y="4331"/>
                      <a:pt x="7" y="4337"/>
                    </a:cubicBezTo>
                    <a:cubicBezTo>
                      <a:pt x="10" y="4340"/>
                      <a:pt x="13" y="4342"/>
                      <a:pt x="17" y="4342"/>
                    </a:cubicBezTo>
                    <a:cubicBezTo>
                      <a:pt x="22" y="4342"/>
                      <a:pt x="25" y="4340"/>
                      <a:pt x="28" y="4337"/>
                    </a:cubicBezTo>
                    <a:cubicBezTo>
                      <a:pt x="2246" y="2217"/>
                      <a:pt x="3372" y="46"/>
                      <a:pt x="3382" y="23"/>
                    </a:cubicBezTo>
                    <a:cubicBezTo>
                      <a:pt x="3385" y="15"/>
                      <a:pt x="3382" y="6"/>
                      <a:pt x="3375" y="3"/>
                    </a:cubicBezTo>
                    <a:cubicBezTo>
                      <a:pt x="3372" y="1"/>
                      <a:pt x="3370" y="1"/>
                      <a:pt x="3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968;p77"/>
              <p:cNvSpPr/>
              <p:nvPr/>
            </p:nvSpPr>
            <p:spPr>
              <a:xfrm>
                <a:off x="6618079" y="1015088"/>
                <a:ext cx="56962" cy="82560"/>
              </a:xfrm>
              <a:custGeom>
                <a:avLst/>
                <a:gdLst/>
                <a:ahLst/>
                <a:cxnLst/>
                <a:rect l="l" t="t" r="r" b="b"/>
                <a:pathLst>
                  <a:path w="1215" h="1761" extrusionOk="0">
                    <a:moveTo>
                      <a:pt x="744" y="1"/>
                    </a:moveTo>
                    <a:cubicBezTo>
                      <a:pt x="740" y="1"/>
                      <a:pt x="735" y="1"/>
                      <a:pt x="730" y="2"/>
                    </a:cubicBezTo>
                    <a:cubicBezTo>
                      <a:pt x="418" y="45"/>
                      <a:pt x="823" y="1301"/>
                      <a:pt x="823" y="1301"/>
                    </a:cubicBezTo>
                    <a:cubicBezTo>
                      <a:pt x="823" y="1301"/>
                      <a:pt x="405" y="730"/>
                      <a:pt x="199" y="730"/>
                    </a:cubicBezTo>
                    <a:cubicBezTo>
                      <a:pt x="176" y="730"/>
                      <a:pt x="155" y="738"/>
                      <a:pt x="138" y="754"/>
                    </a:cubicBezTo>
                    <a:cubicBezTo>
                      <a:pt x="1" y="889"/>
                      <a:pt x="614" y="1551"/>
                      <a:pt x="816" y="1760"/>
                    </a:cubicBezTo>
                    <a:cubicBezTo>
                      <a:pt x="938" y="1581"/>
                      <a:pt x="1073" y="1419"/>
                      <a:pt x="1215" y="1272"/>
                    </a:cubicBezTo>
                    <a:cubicBezTo>
                      <a:pt x="1164" y="947"/>
                      <a:pt x="996" y="1"/>
                      <a:pt x="744"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969;p77"/>
              <p:cNvSpPr/>
              <p:nvPr/>
            </p:nvSpPr>
            <p:spPr>
              <a:xfrm>
                <a:off x="6714235" y="1072566"/>
                <a:ext cx="271778" cy="236991"/>
              </a:xfrm>
              <a:custGeom>
                <a:avLst/>
                <a:gdLst/>
                <a:ahLst/>
                <a:cxnLst/>
                <a:rect l="l" t="t" r="r" b="b"/>
                <a:pathLst>
                  <a:path w="5797" h="5055" extrusionOk="0">
                    <a:moveTo>
                      <a:pt x="3893" y="0"/>
                    </a:moveTo>
                    <a:cubicBezTo>
                      <a:pt x="3798" y="0"/>
                      <a:pt x="3703" y="7"/>
                      <a:pt x="3608" y="20"/>
                    </a:cubicBezTo>
                    <a:cubicBezTo>
                      <a:pt x="2731" y="144"/>
                      <a:pt x="1527" y="736"/>
                      <a:pt x="1017" y="2927"/>
                    </a:cubicBezTo>
                    <a:cubicBezTo>
                      <a:pt x="925" y="3480"/>
                      <a:pt x="1887" y="4705"/>
                      <a:pt x="659" y="5055"/>
                    </a:cubicBezTo>
                    <a:cubicBezTo>
                      <a:pt x="2998" y="4945"/>
                      <a:pt x="0" y="2460"/>
                      <a:pt x="3024" y="1967"/>
                    </a:cubicBezTo>
                    <a:cubicBezTo>
                      <a:pt x="3250" y="1930"/>
                      <a:pt x="3455" y="1913"/>
                      <a:pt x="3641" y="1913"/>
                    </a:cubicBezTo>
                    <a:cubicBezTo>
                      <a:pt x="4945" y="1913"/>
                      <a:pt x="5289" y="2713"/>
                      <a:pt x="5295" y="2726"/>
                    </a:cubicBezTo>
                    <a:cubicBezTo>
                      <a:pt x="5295" y="2726"/>
                      <a:pt x="5295" y="2725"/>
                      <a:pt x="5298" y="2723"/>
                    </a:cubicBezTo>
                    <a:cubicBezTo>
                      <a:pt x="5298" y="2723"/>
                      <a:pt x="5298" y="2722"/>
                      <a:pt x="5299" y="2722"/>
                    </a:cubicBezTo>
                    <a:cubicBezTo>
                      <a:pt x="5343" y="2674"/>
                      <a:pt x="5668" y="2321"/>
                      <a:pt x="5746" y="1831"/>
                    </a:cubicBezTo>
                    <a:cubicBezTo>
                      <a:pt x="5796" y="1511"/>
                      <a:pt x="5741" y="1132"/>
                      <a:pt x="5437" y="742"/>
                    </a:cubicBezTo>
                    <a:cubicBezTo>
                      <a:pt x="5218" y="464"/>
                      <a:pt x="4932" y="257"/>
                      <a:pt x="4614" y="135"/>
                    </a:cubicBezTo>
                    <a:lnTo>
                      <a:pt x="4613" y="135"/>
                    </a:lnTo>
                    <a:cubicBezTo>
                      <a:pt x="4385" y="46"/>
                      <a:pt x="4141" y="0"/>
                      <a:pt x="3893" y="0"/>
                    </a:cubicBezTo>
                    <a:close/>
                  </a:path>
                </a:pathLst>
              </a:custGeom>
              <a:solidFill>
                <a:srgbClr val="AA5C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970;p77"/>
              <p:cNvSpPr/>
              <p:nvPr/>
            </p:nvSpPr>
            <p:spPr>
              <a:xfrm>
                <a:off x="6868197" y="1411199"/>
                <a:ext cx="63526" cy="11486"/>
              </a:xfrm>
              <a:custGeom>
                <a:avLst/>
                <a:gdLst/>
                <a:ahLst/>
                <a:cxnLst/>
                <a:rect l="l" t="t" r="r" b="b"/>
                <a:pathLst>
                  <a:path w="1355" h="245" extrusionOk="0">
                    <a:moveTo>
                      <a:pt x="27" y="0"/>
                    </a:moveTo>
                    <a:cubicBezTo>
                      <a:pt x="19" y="0"/>
                      <a:pt x="10" y="5"/>
                      <a:pt x="6" y="14"/>
                    </a:cubicBezTo>
                    <a:cubicBezTo>
                      <a:pt x="0" y="24"/>
                      <a:pt x="5" y="38"/>
                      <a:pt x="17" y="44"/>
                    </a:cubicBezTo>
                    <a:cubicBezTo>
                      <a:pt x="359" y="209"/>
                      <a:pt x="737" y="244"/>
                      <a:pt x="1000" y="244"/>
                    </a:cubicBezTo>
                    <a:cubicBezTo>
                      <a:pt x="1197" y="244"/>
                      <a:pt x="1330" y="225"/>
                      <a:pt x="1333" y="225"/>
                    </a:cubicBezTo>
                    <a:cubicBezTo>
                      <a:pt x="1345" y="222"/>
                      <a:pt x="1355" y="209"/>
                      <a:pt x="1352" y="197"/>
                    </a:cubicBezTo>
                    <a:cubicBezTo>
                      <a:pt x="1350" y="186"/>
                      <a:pt x="1341" y="178"/>
                      <a:pt x="1330" y="178"/>
                    </a:cubicBezTo>
                    <a:cubicBezTo>
                      <a:pt x="1329" y="178"/>
                      <a:pt x="1327" y="178"/>
                      <a:pt x="1326" y="179"/>
                    </a:cubicBezTo>
                    <a:cubicBezTo>
                      <a:pt x="1323" y="179"/>
                      <a:pt x="1194" y="198"/>
                      <a:pt x="1001" y="198"/>
                    </a:cubicBezTo>
                    <a:cubicBezTo>
                      <a:pt x="743" y="198"/>
                      <a:pt x="372" y="164"/>
                      <a:pt x="37" y="3"/>
                    </a:cubicBezTo>
                    <a:cubicBezTo>
                      <a:pt x="34" y="1"/>
                      <a:pt x="30" y="0"/>
                      <a:pt x="27" y="0"/>
                    </a:cubicBez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971;p77"/>
              <p:cNvSpPr/>
              <p:nvPr/>
            </p:nvSpPr>
            <p:spPr>
              <a:xfrm>
                <a:off x="7204647" y="4585097"/>
                <a:ext cx="347634" cy="22035"/>
              </a:xfrm>
              <a:custGeom>
                <a:avLst/>
                <a:gdLst/>
                <a:ahLst/>
                <a:cxnLst/>
                <a:rect l="l" t="t" r="r" b="b"/>
                <a:pathLst>
                  <a:path w="7415" h="470" extrusionOk="0">
                    <a:moveTo>
                      <a:pt x="11" y="1"/>
                    </a:moveTo>
                    <a:cubicBezTo>
                      <a:pt x="7" y="270"/>
                      <a:pt x="1" y="470"/>
                      <a:pt x="1" y="470"/>
                    </a:cubicBezTo>
                    <a:lnTo>
                      <a:pt x="6874" y="470"/>
                    </a:lnTo>
                    <a:cubicBezTo>
                      <a:pt x="7182" y="470"/>
                      <a:pt x="7379" y="247"/>
                      <a:pt x="7414" y="1"/>
                    </a:cubicBezTo>
                    <a:close/>
                  </a:path>
                </a:pathLst>
              </a:custGeom>
              <a:solidFill>
                <a:srgbClr val="333746">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972;p77"/>
              <p:cNvSpPr/>
              <p:nvPr/>
            </p:nvSpPr>
            <p:spPr>
              <a:xfrm>
                <a:off x="6939833" y="2366851"/>
                <a:ext cx="175950" cy="7407"/>
              </a:xfrm>
              <a:custGeom>
                <a:avLst/>
                <a:gdLst/>
                <a:ahLst/>
                <a:cxnLst/>
                <a:rect l="l" t="t" r="r" b="b"/>
                <a:pathLst>
                  <a:path w="3753" h="158" extrusionOk="0">
                    <a:moveTo>
                      <a:pt x="19" y="0"/>
                    </a:moveTo>
                    <a:cubicBezTo>
                      <a:pt x="10" y="0"/>
                      <a:pt x="2" y="6"/>
                      <a:pt x="1" y="14"/>
                    </a:cubicBezTo>
                    <a:cubicBezTo>
                      <a:pt x="1" y="23"/>
                      <a:pt x="7" y="31"/>
                      <a:pt x="15" y="32"/>
                    </a:cubicBezTo>
                    <a:cubicBezTo>
                      <a:pt x="834" y="127"/>
                      <a:pt x="1530" y="158"/>
                      <a:pt x="2091" y="158"/>
                    </a:cubicBezTo>
                    <a:cubicBezTo>
                      <a:pt x="3152" y="158"/>
                      <a:pt x="3730" y="48"/>
                      <a:pt x="3739" y="45"/>
                    </a:cubicBezTo>
                    <a:cubicBezTo>
                      <a:pt x="3747" y="43"/>
                      <a:pt x="3753" y="35"/>
                      <a:pt x="3751" y="26"/>
                    </a:cubicBezTo>
                    <a:cubicBezTo>
                      <a:pt x="3749" y="19"/>
                      <a:pt x="3742" y="14"/>
                      <a:pt x="3735" y="14"/>
                    </a:cubicBezTo>
                    <a:cubicBezTo>
                      <a:pt x="3735" y="14"/>
                      <a:pt x="3734" y="14"/>
                      <a:pt x="3733" y="14"/>
                    </a:cubicBezTo>
                    <a:cubicBezTo>
                      <a:pt x="3724" y="16"/>
                      <a:pt x="3149" y="126"/>
                      <a:pt x="2094" y="126"/>
                    </a:cubicBezTo>
                    <a:cubicBezTo>
                      <a:pt x="1533" y="126"/>
                      <a:pt x="838" y="95"/>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973;p77"/>
              <p:cNvSpPr/>
              <p:nvPr/>
            </p:nvSpPr>
            <p:spPr>
              <a:xfrm>
                <a:off x="6856851" y="2178524"/>
                <a:ext cx="8439" cy="206189"/>
              </a:xfrm>
              <a:custGeom>
                <a:avLst/>
                <a:gdLst/>
                <a:ahLst/>
                <a:cxnLst/>
                <a:rect l="l" t="t" r="r" b="b"/>
                <a:pathLst>
                  <a:path w="180" h="4398" extrusionOk="0">
                    <a:moveTo>
                      <a:pt x="164" y="1"/>
                    </a:moveTo>
                    <a:cubicBezTo>
                      <a:pt x="155" y="1"/>
                      <a:pt x="147" y="7"/>
                      <a:pt x="147" y="16"/>
                    </a:cubicBezTo>
                    <a:cubicBezTo>
                      <a:pt x="147" y="44"/>
                      <a:pt x="92" y="2800"/>
                      <a:pt x="2" y="4381"/>
                    </a:cubicBezTo>
                    <a:cubicBezTo>
                      <a:pt x="1" y="4390"/>
                      <a:pt x="8" y="4398"/>
                      <a:pt x="16" y="4398"/>
                    </a:cubicBezTo>
                    <a:lnTo>
                      <a:pt x="17" y="4398"/>
                    </a:lnTo>
                    <a:cubicBezTo>
                      <a:pt x="25" y="4398"/>
                      <a:pt x="33" y="4392"/>
                      <a:pt x="33" y="4383"/>
                    </a:cubicBezTo>
                    <a:cubicBezTo>
                      <a:pt x="124" y="2802"/>
                      <a:pt x="178" y="44"/>
                      <a:pt x="179" y="16"/>
                    </a:cubicBezTo>
                    <a:cubicBezTo>
                      <a:pt x="179" y="9"/>
                      <a:pt x="172"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974;p77"/>
              <p:cNvSpPr/>
              <p:nvPr/>
            </p:nvSpPr>
            <p:spPr>
              <a:xfrm>
                <a:off x="6744333" y="2004684"/>
                <a:ext cx="100891" cy="380030"/>
              </a:xfrm>
              <a:custGeom>
                <a:avLst/>
                <a:gdLst/>
                <a:ahLst/>
                <a:cxnLst/>
                <a:rect l="l" t="t" r="r" b="b"/>
                <a:pathLst>
                  <a:path w="2152" h="8106" extrusionOk="0">
                    <a:moveTo>
                      <a:pt x="18" y="0"/>
                    </a:moveTo>
                    <a:cubicBezTo>
                      <a:pt x="16" y="0"/>
                      <a:pt x="14" y="1"/>
                      <a:pt x="12" y="1"/>
                    </a:cubicBezTo>
                    <a:cubicBezTo>
                      <a:pt x="5" y="4"/>
                      <a:pt x="0" y="12"/>
                      <a:pt x="3" y="21"/>
                    </a:cubicBezTo>
                    <a:cubicBezTo>
                      <a:pt x="23" y="82"/>
                      <a:pt x="2006" y="6128"/>
                      <a:pt x="2119" y="8092"/>
                    </a:cubicBezTo>
                    <a:cubicBezTo>
                      <a:pt x="2121" y="8100"/>
                      <a:pt x="2127" y="8106"/>
                      <a:pt x="2134" y="8106"/>
                    </a:cubicBezTo>
                    <a:lnTo>
                      <a:pt x="2136" y="8106"/>
                    </a:lnTo>
                    <a:cubicBezTo>
                      <a:pt x="2145" y="8106"/>
                      <a:pt x="2151" y="8098"/>
                      <a:pt x="2151" y="8089"/>
                    </a:cubicBezTo>
                    <a:cubicBezTo>
                      <a:pt x="2037" y="6121"/>
                      <a:pt x="52" y="72"/>
                      <a:pt x="32" y="11"/>
                    </a:cubicBezTo>
                    <a:cubicBezTo>
                      <a:pt x="30" y="5"/>
                      <a:pt x="25" y="0"/>
                      <a:pt x="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975;p77"/>
              <p:cNvSpPr/>
              <p:nvPr/>
            </p:nvSpPr>
            <p:spPr>
              <a:xfrm>
                <a:off x="7160697" y="3298782"/>
                <a:ext cx="55040" cy="345149"/>
              </a:xfrm>
              <a:custGeom>
                <a:avLst/>
                <a:gdLst/>
                <a:ahLst/>
                <a:cxnLst/>
                <a:rect l="l" t="t" r="r" b="b"/>
                <a:pathLst>
                  <a:path w="1174" h="7362" extrusionOk="0">
                    <a:moveTo>
                      <a:pt x="18" y="0"/>
                    </a:moveTo>
                    <a:cubicBezTo>
                      <a:pt x="17" y="0"/>
                      <a:pt x="16" y="0"/>
                      <a:pt x="16" y="1"/>
                    </a:cubicBezTo>
                    <a:cubicBezTo>
                      <a:pt x="7" y="2"/>
                      <a:pt x="0" y="10"/>
                      <a:pt x="2" y="19"/>
                    </a:cubicBezTo>
                    <a:lnTo>
                      <a:pt x="1141" y="7350"/>
                    </a:lnTo>
                    <a:cubicBezTo>
                      <a:pt x="1142" y="7357"/>
                      <a:pt x="1149" y="7362"/>
                      <a:pt x="1156" y="7362"/>
                    </a:cubicBezTo>
                    <a:lnTo>
                      <a:pt x="1159" y="7362"/>
                    </a:lnTo>
                    <a:cubicBezTo>
                      <a:pt x="1167" y="7360"/>
                      <a:pt x="1173" y="7353"/>
                      <a:pt x="1172" y="7344"/>
                    </a:cubicBezTo>
                    <a:lnTo>
                      <a:pt x="33" y="14"/>
                    </a:lnTo>
                    <a:cubicBezTo>
                      <a:pt x="31" y="6"/>
                      <a:pt x="25"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976;p77"/>
              <p:cNvSpPr/>
              <p:nvPr/>
            </p:nvSpPr>
            <p:spPr>
              <a:xfrm>
                <a:off x="6819439" y="1554893"/>
                <a:ext cx="137881" cy="171965"/>
              </a:xfrm>
              <a:custGeom>
                <a:avLst/>
                <a:gdLst/>
                <a:ahLst/>
                <a:cxnLst/>
                <a:rect l="l" t="t" r="r" b="b"/>
                <a:pathLst>
                  <a:path w="2941" h="3668" extrusionOk="0">
                    <a:moveTo>
                      <a:pt x="2922" y="1"/>
                    </a:moveTo>
                    <a:cubicBezTo>
                      <a:pt x="2916" y="1"/>
                      <a:pt x="2910" y="5"/>
                      <a:pt x="2908" y="12"/>
                    </a:cubicBezTo>
                    <a:cubicBezTo>
                      <a:pt x="2905" y="22"/>
                      <a:pt x="2626" y="911"/>
                      <a:pt x="1503" y="1387"/>
                    </a:cubicBezTo>
                    <a:cubicBezTo>
                      <a:pt x="1127" y="838"/>
                      <a:pt x="817" y="249"/>
                      <a:pt x="814" y="243"/>
                    </a:cubicBezTo>
                    <a:cubicBezTo>
                      <a:pt x="811" y="238"/>
                      <a:pt x="806" y="235"/>
                      <a:pt x="799" y="235"/>
                    </a:cubicBezTo>
                    <a:cubicBezTo>
                      <a:pt x="798" y="235"/>
                      <a:pt x="797" y="235"/>
                      <a:pt x="795" y="236"/>
                    </a:cubicBezTo>
                    <a:cubicBezTo>
                      <a:pt x="789" y="237"/>
                      <a:pt x="785" y="245"/>
                      <a:pt x="785" y="252"/>
                    </a:cubicBezTo>
                    <a:lnTo>
                      <a:pt x="854" y="1482"/>
                    </a:lnTo>
                    <a:cubicBezTo>
                      <a:pt x="854" y="1486"/>
                      <a:pt x="855" y="1489"/>
                      <a:pt x="858" y="1492"/>
                    </a:cubicBezTo>
                    <a:lnTo>
                      <a:pt x="1384" y="1959"/>
                    </a:lnTo>
                    <a:cubicBezTo>
                      <a:pt x="1390" y="2049"/>
                      <a:pt x="1471" y="3063"/>
                      <a:pt x="1448" y="3556"/>
                    </a:cubicBezTo>
                    <a:cubicBezTo>
                      <a:pt x="1369" y="3272"/>
                      <a:pt x="1077" y="2368"/>
                      <a:pt x="349" y="1288"/>
                    </a:cubicBezTo>
                    <a:lnTo>
                      <a:pt x="612" y="951"/>
                    </a:lnTo>
                    <a:cubicBezTo>
                      <a:pt x="615" y="947"/>
                      <a:pt x="615" y="939"/>
                      <a:pt x="612" y="933"/>
                    </a:cubicBezTo>
                    <a:cubicBezTo>
                      <a:pt x="595" y="911"/>
                      <a:pt x="224" y="415"/>
                      <a:pt x="26" y="278"/>
                    </a:cubicBezTo>
                    <a:cubicBezTo>
                      <a:pt x="24" y="277"/>
                      <a:pt x="21" y="276"/>
                      <a:pt x="18" y="276"/>
                    </a:cubicBezTo>
                    <a:cubicBezTo>
                      <a:pt x="13" y="276"/>
                      <a:pt x="8" y="278"/>
                      <a:pt x="5" y="283"/>
                    </a:cubicBezTo>
                    <a:cubicBezTo>
                      <a:pt x="0" y="289"/>
                      <a:pt x="2" y="300"/>
                      <a:pt x="10" y="304"/>
                    </a:cubicBezTo>
                    <a:cubicBezTo>
                      <a:pt x="188" y="428"/>
                      <a:pt x="526" y="872"/>
                      <a:pt x="580" y="942"/>
                    </a:cubicBezTo>
                    <a:lnTo>
                      <a:pt x="317" y="1277"/>
                    </a:lnTo>
                    <a:cubicBezTo>
                      <a:pt x="314" y="1283"/>
                      <a:pt x="314" y="1291"/>
                      <a:pt x="317" y="1295"/>
                    </a:cubicBezTo>
                    <a:cubicBezTo>
                      <a:pt x="1198" y="2598"/>
                      <a:pt x="1441" y="3645"/>
                      <a:pt x="1442" y="3656"/>
                    </a:cubicBezTo>
                    <a:cubicBezTo>
                      <a:pt x="1444" y="3662"/>
                      <a:pt x="1450" y="3668"/>
                      <a:pt x="1457" y="3668"/>
                    </a:cubicBezTo>
                    <a:lnTo>
                      <a:pt x="1459" y="3668"/>
                    </a:lnTo>
                    <a:cubicBezTo>
                      <a:pt x="1467" y="3668"/>
                      <a:pt x="1473" y="3662"/>
                      <a:pt x="1473" y="3654"/>
                    </a:cubicBezTo>
                    <a:cubicBezTo>
                      <a:pt x="1516" y="3191"/>
                      <a:pt x="1415" y="1963"/>
                      <a:pt x="1415" y="1951"/>
                    </a:cubicBezTo>
                    <a:cubicBezTo>
                      <a:pt x="1413" y="1946"/>
                      <a:pt x="1412" y="1943"/>
                      <a:pt x="1409" y="1940"/>
                    </a:cubicBezTo>
                    <a:lnTo>
                      <a:pt x="884" y="1474"/>
                    </a:lnTo>
                    <a:lnTo>
                      <a:pt x="820" y="320"/>
                    </a:lnTo>
                    <a:lnTo>
                      <a:pt x="820" y="320"/>
                    </a:lnTo>
                    <a:cubicBezTo>
                      <a:pt x="910" y="488"/>
                      <a:pt x="1176" y="966"/>
                      <a:pt x="1485" y="1414"/>
                    </a:cubicBezTo>
                    <a:cubicBezTo>
                      <a:pt x="1488" y="1419"/>
                      <a:pt x="1493" y="1422"/>
                      <a:pt x="1498" y="1422"/>
                    </a:cubicBezTo>
                    <a:cubicBezTo>
                      <a:pt x="1500" y="1422"/>
                      <a:pt x="1502" y="1421"/>
                      <a:pt x="1503" y="1421"/>
                    </a:cubicBezTo>
                    <a:cubicBezTo>
                      <a:pt x="2103" y="1170"/>
                      <a:pt x="2460" y="803"/>
                      <a:pt x="2655" y="540"/>
                    </a:cubicBezTo>
                    <a:cubicBezTo>
                      <a:pt x="2866" y="254"/>
                      <a:pt x="2937" y="23"/>
                      <a:pt x="2937" y="22"/>
                    </a:cubicBezTo>
                    <a:cubicBezTo>
                      <a:pt x="2940" y="12"/>
                      <a:pt x="2936" y="5"/>
                      <a:pt x="2927" y="2"/>
                    </a:cubicBezTo>
                    <a:cubicBezTo>
                      <a:pt x="2925" y="1"/>
                      <a:pt x="2923" y="1"/>
                      <a:pt x="2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977;p77"/>
              <p:cNvSpPr/>
              <p:nvPr/>
            </p:nvSpPr>
            <p:spPr>
              <a:xfrm>
                <a:off x="6886950" y="1725358"/>
                <a:ext cx="176794" cy="648573"/>
              </a:xfrm>
              <a:custGeom>
                <a:avLst/>
                <a:gdLst/>
                <a:ahLst/>
                <a:cxnLst/>
                <a:rect l="l" t="t" r="r" b="b"/>
                <a:pathLst>
                  <a:path w="3771" h="13834" extrusionOk="0">
                    <a:moveTo>
                      <a:pt x="18" y="1"/>
                    </a:moveTo>
                    <a:cubicBezTo>
                      <a:pt x="14" y="1"/>
                      <a:pt x="11" y="2"/>
                      <a:pt x="8" y="4"/>
                    </a:cubicBezTo>
                    <a:cubicBezTo>
                      <a:pt x="1" y="9"/>
                      <a:pt x="1" y="20"/>
                      <a:pt x="5" y="26"/>
                    </a:cubicBezTo>
                    <a:cubicBezTo>
                      <a:pt x="8" y="29"/>
                      <a:pt x="212" y="278"/>
                      <a:pt x="380" y="715"/>
                    </a:cubicBezTo>
                    <a:cubicBezTo>
                      <a:pt x="536" y="1121"/>
                      <a:pt x="693" y="1772"/>
                      <a:pt x="559" y="2582"/>
                    </a:cubicBezTo>
                    <a:cubicBezTo>
                      <a:pt x="400" y="3539"/>
                      <a:pt x="812" y="5057"/>
                      <a:pt x="1072" y="5875"/>
                    </a:cubicBezTo>
                    <a:cubicBezTo>
                      <a:pt x="1453" y="7071"/>
                      <a:pt x="1977" y="8256"/>
                      <a:pt x="2377" y="8828"/>
                    </a:cubicBezTo>
                    <a:cubicBezTo>
                      <a:pt x="2664" y="9237"/>
                      <a:pt x="3084" y="10077"/>
                      <a:pt x="3375" y="11028"/>
                    </a:cubicBezTo>
                    <a:cubicBezTo>
                      <a:pt x="3690" y="12063"/>
                      <a:pt x="3740" y="12887"/>
                      <a:pt x="3516" y="13347"/>
                    </a:cubicBezTo>
                    <a:cubicBezTo>
                      <a:pt x="3376" y="13631"/>
                      <a:pt x="3132" y="13784"/>
                      <a:pt x="2791" y="13801"/>
                    </a:cubicBezTo>
                    <a:cubicBezTo>
                      <a:pt x="2782" y="13802"/>
                      <a:pt x="2776" y="13809"/>
                      <a:pt x="2776" y="13818"/>
                    </a:cubicBezTo>
                    <a:cubicBezTo>
                      <a:pt x="2776" y="13825"/>
                      <a:pt x="2783" y="13833"/>
                      <a:pt x="2791" y="13833"/>
                    </a:cubicBezTo>
                    <a:lnTo>
                      <a:pt x="2792" y="13833"/>
                    </a:lnTo>
                    <a:cubicBezTo>
                      <a:pt x="3146" y="13815"/>
                      <a:pt x="3399" y="13656"/>
                      <a:pt x="3543" y="13361"/>
                    </a:cubicBezTo>
                    <a:cubicBezTo>
                      <a:pt x="3771" y="12894"/>
                      <a:pt x="3722" y="12063"/>
                      <a:pt x="3404" y="11020"/>
                    </a:cubicBezTo>
                    <a:cubicBezTo>
                      <a:pt x="3113" y="10064"/>
                      <a:pt x="2691" y="9220"/>
                      <a:pt x="2403" y="8809"/>
                    </a:cubicBezTo>
                    <a:cubicBezTo>
                      <a:pt x="2003" y="8240"/>
                      <a:pt x="1482" y="7059"/>
                      <a:pt x="1103" y="5866"/>
                    </a:cubicBezTo>
                    <a:cubicBezTo>
                      <a:pt x="843" y="5050"/>
                      <a:pt x="432" y="3538"/>
                      <a:pt x="589" y="2587"/>
                    </a:cubicBezTo>
                    <a:cubicBezTo>
                      <a:pt x="725" y="1769"/>
                      <a:pt x="566" y="1111"/>
                      <a:pt x="409" y="703"/>
                    </a:cubicBezTo>
                    <a:cubicBezTo>
                      <a:pt x="238" y="261"/>
                      <a:pt x="31" y="9"/>
                      <a:pt x="30" y="6"/>
                    </a:cubicBezTo>
                    <a:cubicBezTo>
                      <a:pt x="26" y="3"/>
                      <a:pt x="22"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978;p77"/>
              <p:cNvSpPr/>
              <p:nvPr/>
            </p:nvSpPr>
            <p:spPr>
              <a:xfrm>
                <a:off x="6667915" y="1493665"/>
                <a:ext cx="153868" cy="142710"/>
              </a:xfrm>
              <a:custGeom>
                <a:avLst/>
                <a:gdLst/>
                <a:ahLst/>
                <a:cxnLst/>
                <a:rect l="l" t="t" r="r" b="b"/>
                <a:pathLst>
                  <a:path w="3282" h="3044" extrusionOk="0">
                    <a:moveTo>
                      <a:pt x="537" y="51"/>
                    </a:moveTo>
                    <a:cubicBezTo>
                      <a:pt x="586" y="134"/>
                      <a:pt x="745" y="381"/>
                      <a:pt x="1046" y="655"/>
                    </a:cubicBezTo>
                    <a:cubicBezTo>
                      <a:pt x="1234" y="826"/>
                      <a:pt x="1444" y="978"/>
                      <a:pt x="1670" y="1107"/>
                    </a:cubicBezTo>
                    <a:cubicBezTo>
                      <a:pt x="2130" y="1369"/>
                      <a:pt x="2656" y="1539"/>
                      <a:pt x="3235" y="1612"/>
                    </a:cubicBezTo>
                    <a:cubicBezTo>
                      <a:pt x="3239" y="1649"/>
                      <a:pt x="3246" y="1771"/>
                      <a:pt x="3228" y="1944"/>
                    </a:cubicBezTo>
                    <a:cubicBezTo>
                      <a:pt x="3222" y="2013"/>
                      <a:pt x="3211" y="2083"/>
                      <a:pt x="3197" y="2152"/>
                    </a:cubicBezTo>
                    <a:cubicBezTo>
                      <a:pt x="3197" y="2153"/>
                      <a:pt x="3197" y="2153"/>
                      <a:pt x="3197" y="2153"/>
                    </a:cubicBezTo>
                    <a:cubicBezTo>
                      <a:pt x="3185" y="2216"/>
                      <a:pt x="3170" y="2279"/>
                      <a:pt x="3153" y="2338"/>
                    </a:cubicBezTo>
                    <a:cubicBezTo>
                      <a:pt x="3086" y="2577"/>
                      <a:pt x="2983" y="2803"/>
                      <a:pt x="2847" y="3012"/>
                    </a:cubicBezTo>
                    <a:cubicBezTo>
                      <a:pt x="2488" y="3008"/>
                      <a:pt x="1893" y="2785"/>
                      <a:pt x="1294" y="2427"/>
                    </a:cubicBezTo>
                    <a:cubicBezTo>
                      <a:pt x="679" y="2060"/>
                      <a:pt x="208" y="1644"/>
                      <a:pt x="34" y="1314"/>
                    </a:cubicBezTo>
                    <a:cubicBezTo>
                      <a:pt x="71" y="1221"/>
                      <a:pt x="107" y="1129"/>
                      <a:pt x="143" y="1040"/>
                    </a:cubicBezTo>
                    <a:cubicBezTo>
                      <a:pt x="334" y="556"/>
                      <a:pt x="493" y="160"/>
                      <a:pt x="537" y="51"/>
                    </a:cubicBezTo>
                    <a:close/>
                    <a:moveTo>
                      <a:pt x="534" y="1"/>
                    </a:moveTo>
                    <a:cubicBezTo>
                      <a:pt x="528" y="1"/>
                      <a:pt x="523" y="5"/>
                      <a:pt x="520" y="10"/>
                    </a:cubicBezTo>
                    <a:cubicBezTo>
                      <a:pt x="519" y="14"/>
                      <a:pt x="338" y="461"/>
                      <a:pt x="114" y="1030"/>
                    </a:cubicBezTo>
                    <a:cubicBezTo>
                      <a:pt x="77" y="1120"/>
                      <a:pt x="40" y="1213"/>
                      <a:pt x="2" y="1309"/>
                    </a:cubicBezTo>
                    <a:cubicBezTo>
                      <a:pt x="0" y="1312"/>
                      <a:pt x="2" y="1317"/>
                      <a:pt x="3" y="1322"/>
                    </a:cubicBezTo>
                    <a:cubicBezTo>
                      <a:pt x="178" y="1658"/>
                      <a:pt x="655" y="2081"/>
                      <a:pt x="1279" y="2454"/>
                    </a:cubicBezTo>
                    <a:cubicBezTo>
                      <a:pt x="1887" y="2817"/>
                      <a:pt x="2491" y="3043"/>
                      <a:pt x="2856" y="3043"/>
                    </a:cubicBezTo>
                    <a:cubicBezTo>
                      <a:pt x="2861" y="3043"/>
                      <a:pt x="2866" y="3041"/>
                      <a:pt x="2869" y="3037"/>
                    </a:cubicBezTo>
                    <a:cubicBezTo>
                      <a:pt x="3009" y="2823"/>
                      <a:pt x="3115" y="2592"/>
                      <a:pt x="3182" y="2347"/>
                    </a:cubicBezTo>
                    <a:cubicBezTo>
                      <a:pt x="3200" y="2286"/>
                      <a:pt x="3214" y="2224"/>
                      <a:pt x="3226" y="2161"/>
                    </a:cubicBezTo>
                    <a:cubicBezTo>
                      <a:pt x="3226" y="2161"/>
                      <a:pt x="3228" y="2161"/>
                      <a:pt x="3228" y="2159"/>
                    </a:cubicBezTo>
                    <a:cubicBezTo>
                      <a:pt x="3242" y="2089"/>
                      <a:pt x="3252" y="2017"/>
                      <a:pt x="3260" y="1947"/>
                    </a:cubicBezTo>
                    <a:cubicBezTo>
                      <a:pt x="3281" y="1734"/>
                      <a:pt x="3266" y="1601"/>
                      <a:pt x="3266" y="1597"/>
                    </a:cubicBezTo>
                    <a:cubicBezTo>
                      <a:pt x="3265" y="1589"/>
                      <a:pt x="3258" y="1583"/>
                      <a:pt x="3252" y="1583"/>
                    </a:cubicBezTo>
                    <a:cubicBezTo>
                      <a:pt x="2671" y="1511"/>
                      <a:pt x="2144" y="1341"/>
                      <a:pt x="1685" y="1080"/>
                    </a:cubicBezTo>
                    <a:cubicBezTo>
                      <a:pt x="1460" y="952"/>
                      <a:pt x="1253" y="802"/>
                      <a:pt x="1068" y="634"/>
                    </a:cubicBezTo>
                    <a:cubicBezTo>
                      <a:pt x="705" y="303"/>
                      <a:pt x="551" y="11"/>
                      <a:pt x="549" y="8"/>
                    </a:cubicBezTo>
                    <a:cubicBezTo>
                      <a:pt x="546" y="4"/>
                      <a:pt x="54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979;p77"/>
              <p:cNvSpPr/>
              <p:nvPr/>
            </p:nvSpPr>
            <p:spPr>
              <a:xfrm>
                <a:off x="6663883" y="1555315"/>
                <a:ext cx="152603" cy="98875"/>
              </a:xfrm>
              <a:custGeom>
                <a:avLst/>
                <a:gdLst/>
                <a:ahLst/>
                <a:cxnLst/>
                <a:rect l="l" t="t" r="r" b="b"/>
                <a:pathLst>
                  <a:path w="3255" h="2109" extrusionOk="0">
                    <a:moveTo>
                      <a:pt x="103" y="0"/>
                    </a:moveTo>
                    <a:cubicBezTo>
                      <a:pt x="70" y="14"/>
                      <a:pt x="36" y="28"/>
                      <a:pt x="1" y="43"/>
                    </a:cubicBezTo>
                    <a:cubicBezTo>
                      <a:pt x="912" y="1745"/>
                      <a:pt x="2997" y="2109"/>
                      <a:pt x="2997" y="2109"/>
                    </a:cubicBezTo>
                    <a:lnTo>
                      <a:pt x="3254" y="1028"/>
                    </a:lnTo>
                    <a:lnTo>
                      <a:pt x="3254" y="1028"/>
                    </a:lnTo>
                    <a:cubicBezTo>
                      <a:pt x="3253" y="1029"/>
                      <a:pt x="3253" y="1031"/>
                      <a:pt x="3253" y="1032"/>
                    </a:cubicBezTo>
                    <a:cubicBezTo>
                      <a:pt x="3250" y="1045"/>
                      <a:pt x="3247" y="1057"/>
                      <a:pt x="3242" y="1068"/>
                    </a:cubicBezTo>
                    <a:cubicBezTo>
                      <a:pt x="3239" y="1078"/>
                      <a:pt x="3236" y="1087"/>
                      <a:pt x="3233" y="1098"/>
                    </a:cubicBezTo>
                    <a:cubicBezTo>
                      <a:pt x="3214" y="1158"/>
                      <a:pt x="3193" y="1219"/>
                      <a:pt x="3167" y="1282"/>
                    </a:cubicBezTo>
                    <a:cubicBezTo>
                      <a:pt x="3164" y="1291"/>
                      <a:pt x="3159" y="1301"/>
                      <a:pt x="3156" y="1311"/>
                    </a:cubicBezTo>
                    <a:cubicBezTo>
                      <a:pt x="3155" y="1315"/>
                      <a:pt x="3153" y="1318"/>
                      <a:pt x="3150" y="1323"/>
                    </a:cubicBezTo>
                    <a:cubicBezTo>
                      <a:pt x="3147" y="1331"/>
                      <a:pt x="3144" y="1338"/>
                      <a:pt x="3141" y="1346"/>
                    </a:cubicBezTo>
                    <a:cubicBezTo>
                      <a:pt x="3138" y="1355"/>
                      <a:pt x="3133" y="1364"/>
                      <a:pt x="3129" y="1372"/>
                    </a:cubicBezTo>
                    <a:cubicBezTo>
                      <a:pt x="3124" y="1386"/>
                      <a:pt x="3118" y="1398"/>
                      <a:pt x="3112" y="1410"/>
                    </a:cubicBezTo>
                    <a:cubicBezTo>
                      <a:pt x="3107" y="1421"/>
                      <a:pt x="3103" y="1430"/>
                      <a:pt x="3097" y="1441"/>
                    </a:cubicBezTo>
                    <a:cubicBezTo>
                      <a:pt x="3089" y="1457"/>
                      <a:pt x="3081" y="1474"/>
                      <a:pt x="3072" y="1491"/>
                    </a:cubicBezTo>
                    <a:cubicBezTo>
                      <a:pt x="3066" y="1500"/>
                      <a:pt x="3062" y="1511"/>
                      <a:pt x="3055" y="1520"/>
                    </a:cubicBezTo>
                    <a:cubicBezTo>
                      <a:pt x="3048" y="1535"/>
                      <a:pt x="3040" y="1549"/>
                      <a:pt x="3033" y="1564"/>
                    </a:cubicBezTo>
                    <a:cubicBezTo>
                      <a:pt x="3026" y="1575"/>
                      <a:pt x="3020" y="1587"/>
                      <a:pt x="3013" y="1598"/>
                    </a:cubicBezTo>
                    <a:cubicBezTo>
                      <a:pt x="3013" y="1600"/>
                      <a:pt x="3011" y="1600"/>
                      <a:pt x="3011" y="1601"/>
                    </a:cubicBezTo>
                    <a:cubicBezTo>
                      <a:pt x="3005" y="1612"/>
                      <a:pt x="2999" y="1623"/>
                      <a:pt x="2991" y="1635"/>
                    </a:cubicBezTo>
                    <a:cubicBezTo>
                      <a:pt x="2982" y="1650"/>
                      <a:pt x="2973" y="1665"/>
                      <a:pt x="2964" y="1681"/>
                    </a:cubicBezTo>
                    <a:cubicBezTo>
                      <a:pt x="2956" y="1691"/>
                      <a:pt x="2950" y="1702"/>
                      <a:pt x="2942" y="1713"/>
                    </a:cubicBezTo>
                    <a:cubicBezTo>
                      <a:pt x="2169" y="1713"/>
                      <a:pt x="476" y="719"/>
                      <a:pt x="103" y="0"/>
                    </a:cubicBezTo>
                    <a:close/>
                  </a:path>
                </a:pathLst>
              </a:custGeom>
              <a:solidFill>
                <a:srgbClr val="C8D3F4">
                  <a:alpha val="14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980;p77"/>
              <p:cNvSpPr/>
              <p:nvPr/>
            </p:nvSpPr>
            <p:spPr>
              <a:xfrm>
                <a:off x="6611796" y="1067081"/>
                <a:ext cx="298735" cy="353588"/>
              </a:xfrm>
              <a:custGeom>
                <a:avLst/>
                <a:gdLst/>
                <a:ahLst/>
                <a:cxnLst/>
                <a:rect l="l" t="t" r="r" b="b"/>
                <a:pathLst>
                  <a:path w="6372" h="7542" extrusionOk="0">
                    <a:moveTo>
                      <a:pt x="6369" y="139"/>
                    </a:moveTo>
                    <a:cubicBezTo>
                      <a:pt x="6369" y="139"/>
                      <a:pt x="6370" y="139"/>
                      <a:pt x="6370" y="139"/>
                    </a:cubicBezTo>
                    <a:lnTo>
                      <a:pt x="6371" y="139"/>
                    </a:lnTo>
                    <a:cubicBezTo>
                      <a:pt x="6370" y="139"/>
                      <a:pt x="6369" y="139"/>
                      <a:pt x="6369" y="139"/>
                    </a:cubicBezTo>
                    <a:close/>
                    <a:moveTo>
                      <a:pt x="5449" y="1"/>
                    </a:moveTo>
                    <a:cubicBezTo>
                      <a:pt x="4757" y="1"/>
                      <a:pt x="3788" y="223"/>
                      <a:pt x="2954" y="1231"/>
                    </a:cubicBezTo>
                    <a:cubicBezTo>
                      <a:pt x="3298" y="1063"/>
                      <a:pt x="3533" y="1055"/>
                      <a:pt x="3578" y="1055"/>
                    </a:cubicBezTo>
                    <a:cubicBezTo>
                      <a:pt x="3583" y="1055"/>
                      <a:pt x="3585" y="1055"/>
                      <a:pt x="3585" y="1055"/>
                    </a:cubicBezTo>
                    <a:cubicBezTo>
                      <a:pt x="3585" y="1055"/>
                      <a:pt x="2774" y="1623"/>
                      <a:pt x="2254" y="2683"/>
                    </a:cubicBezTo>
                    <a:cubicBezTo>
                      <a:pt x="2365" y="2574"/>
                      <a:pt x="2533" y="2544"/>
                      <a:pt x="2683" y="2544"/>
                    </a:cubicBezTo>
                    <a:cubicBezTo>
                      <a:pt x="2862" y="2544"/>
                      <a:pt x="3015" y="2587"/>
                      <a:pt x="3015" y="2587"/>
                    </a:cubicBezTo>
                    <a:cubicBezTo>
                      <a:pt x="3015" y="2587"/>
                      <a:pt x="2603" y="3678"/>
                      <a:pt x="1322" y="3678"/>
                    </a:cubicBezTo>
                    <a:cubicBezTo>
                      <a:pt x="972" y="3678"/>
                      <a:pt x="558" y="3597"/>
                      <a:pt x="69" y="3389"/>
                    </a:cubicBezTo>
                    <a:lnTo>
                      <a:pt x="69" y="3389"/>
                    </a:lnTo>
                    <a:cubicBezTo>
                      <a:pt x="0" y="4770"/>
                      <a:pt x="557" y="5851"/>
                      <a:pt x="1733" y="6277"/>
                    </a:cubicBezTo>
                    <a:cubicBezTo>
                      <a:pt x="1358" y="7104"/>
                      <a:pt x="1943" y="7542"/>
                      <a:pt x="2335" y="7542"/>
                    </a:cubicBezTo>
                    <a:cubicBezTo>
                      <a:pt x="2339" y="7542"/>
                      <a:pt x="2344" y="7542"/>
                      <a:pt x="2349" y="7542"/>
                    </a:cubicBezTo>
                    <a:cubicBezTo>
                      <a:pt x="2350" y="7520"/>
                      <a:pt x="2350" y="7500"/>
                      <a:pt x="2350" y="7479"/>
                    </a:cubicBezTo>
                    <a:cubicBezTo>
                      <a:pt x="2350" y="7462"/>
                      <a:pt x="2350" y="7444"/>
                      <a:pt x="2352" y="7427"/>
                    </a:cubicBezTo>
                    <a:cubicBezTo>
                      <a:pt x="2352" y="7410"/>
                      <a:pt x="2352" y="7392"/>
                      <a:pt x="2352" y="7375"/>
                    </a:cubicBezTo>
                    <a:cubicBezTo>
                      <a:pt x="2353" y="7340"/>
                      <a:pt x="2353" y="7306"/>
                      <a:pt x="2353" y="7271"/>
                    </a:cubicBezTo>
                    <a:cubicBezTo>
                      <a:pt x="2355" y="7254"/>
                      <a:pt x="2355" y="7237"/>
                      <a:pt x="2355" y="7221"/>
                    </a:cubicBezTo>
                    <a:cubicBezTo>
                      <a:pt x="2355" y="7185"/>
                      <a:pt x="2355" y="7152"/>
                      <a:pt x="2355" y="7118"/>
                    </a:cubicBezTo>
                    <a:cubicBezTo>
                      <a:pt x="2356" y="6984"/>
                      <a:pt x="2356" y="6854"/>
                      <a:pt x="2355" y="6731"/>
                    </a:cubicBezTo>
                    <a:lnTo>
                      <a:pt x="2355" y="6730"/>
                    </a:lnTo>
                    <a:cubicBezTo>
                      <a:pt x="2353" y="6684"/>
                      <a:pt x="2353" y="6640"/>
                      <a:pt x="2352" y="6597"/>
                    </a:cubicBezTo>
                    <a:cubicBezTo>
                      <a:pt x="2352" y="6582"/>
                      <a:pt x="2350" y="6566"/>
                      <a:pt x="2350" y="6551"/>
                    </a:cubicBezTo>
                    <a:cubicBezTo>
                      <a:pt x="2350" y="6523"/>
                      <a:pt x="2349" y="6497"/>
                      <a:pt x="2347" y="6471"/>
                    </a:cubicBezTo>
                    <a:cubicBezTo>
                      <a:pt x="2346" y="6403"/>
                      <a:pt x="2341" y="6337"/>
                      <a:pt x="2338" y="6277"/>
                    </a:cubicBezTo>
                    <a:cubicBezTo>
                      <a:pt x="2321" y="6146"/>
                      <a:pt x="2307" y="6014"/>
                      <a:pt x="2295" y="5889"/>
                    </a:cubicBezTo>
                    <a:cubicBezTo>
                      <a:pt x="2286" y="5892"/>
                      <a:pt x="2275" y="5894"/>
                      <a:pt x="2266" y="5895"/>
                    </a:cubicBezTo>
                    <a:cubicBezTo>
                      <a:pt x="2244" y="5898"/>
                      <a:pt x="2223" y="5899"/>
                      <a:pt x="2201" y="5899"/>
                    </a:cubicBezTo>
                    <a:cubicBezTo>
                      <a:pt x="1818" y="5899"/>
                      <a:pt x="1457" y="5457"/>
                      <a:pt x="1379" y="4869"/>
                    </a:cubicBezTo>
                    <a:cubicBezTo>
                      <a:pt x="1297" y="4250"/>
                      <a:pt x="1560" y="3703"/>
                      <a:pt x="1966" y="3648"/>
                    </a:cubicBezTo>
                    <a:cubicBezTo>
                      <a:pt x="1988" y="3645"/>
                      <a:pt x="2009" y="3644"/>
                      <a:pt x="2030" y="3644"/>
                    </a:cubicBezTo>
                    <a:cubicBezTo>
                      <a:pt x="2175" y="3644"/>
                      <a:pt x="2316" y="3706"/>
                      <a:pt x="2440" y="3816"/>
                    </a:cubicBezTo>
                    <a:cubicBezTo>
                      <a:pt x="2645" y="3998"/>
                      <a:pt x="2803" y="4307"/>
                      <a:pt x="2852" y="4674"/>
                    </a:cubicBezTo>
                    <a:cubicBezTo>
                      <a:pt x="2875" y="4848"/>
                      <a:pt x="2872" y="5018"/>
                      <a:pt x="2844" y="5170"/>
                    </a:cubicBezTo>
                    <a:cubicBezTo>
                      <a:pt x="4073" y="4822"/>
                      <a:pt x="3110" y="3597"/>
                      <a:pt x="3202" y="3042"/>
                    </a:cubicBezTo>
                    <a:cubicBezTo>
                      <a:pt x="3712" y="851"/>
                      <a:pt x="4916" y="260"/>
                      <a:pt x="5793" y="137"/>
                    </a:cubicBezTo>
                    <a:cubicBezTo>
                      <a:pt x="5888" y="124"/>
                      <a:pt x="5982" y="117"/>
                      <a:pt x="6076" y="117"/>
                    </a:cubicBezTo>
                    <a:cubicBezTo>
                      <a:pt x="6175" y="117"/>
                      <a:pt x="6273" y="125"/>
                      <a:pt x="6369" y="139"/>
                    </a:cubicBezTo>
                    <a:lnTo>
                      <a:pt x="6369" y="139"/>
                    </a:lnTo>
                    <a:cubicBezTo>
                      <a:pt x="6347" y="131"/>
                      <a:pt x="5979" y="1"/>
                      <a:pt x="5449" y="1"/>
                    </a:cubicBezTo>
                    <a:close/>
                  </a:path>
                </a:pathLst>
              </a:custGeom>
              <a:solidFill>
                <a:srgbClr val="9E3C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981;p77"/>
              <p:cNvSpPr/>
              <p:nvPr/>
            </p:nvSpPr>
            <p:spPr>
              <a:xfrm>
                <a:off x="7008797" y="1575850"/>
                <a:ext cx="96015" cy="500611"/>
              </a:xfrm>
              <a:custGeom>
                <a:avLst/>
                <a:gdLst/>
                <a:ahLst/>
                <a:cxnLst/>
                <a:rect l="l" t="t" r="r" b="b"/>
                <a:pathLst>
                  <a:path w="2048" h="10678" extrusionOk="0">
                    <a:moveTo>
                      <a:pt x="19" y="0"/>
                    </a:moveTo>
                    <a:cubicBezTo>
                      <a:pt x="17" y="0"/>
                      <a:pt x="15" y="1"/>
                      <a:pt x="13" y="1"/>
                    </a:cubicBezTo>
                    <a:cubicBezTo>
                      <a:pt x="5" y="4"/>
                      <a:pt x="1" y="13"/>
                      <a:pt x="4" y="21"/>
                    </a:cubicBezTo>
                    <a:cubicBezTo>
                      <a:pt x="343" y="980"/>
                      <a:pt x="1147" y="3346"/>
                      <a:pt x="1300" y="4632"/>
                    </a:cubicBezTo>
                    <a:cubicBezTo>
                      <a:pt x="1328" y="4863"/>
                      <a:pt x="1374" y="5205"/>
                      <a:pt x="1432" y="5640"/>
                    </a:cubicBezTo>
                    <a:cubicBezTo>
                      <a:pt x="1562" y="6629"/>
                      <a:pt x="1742" y="7983"/>
                      <a:pt x="1887" y="9344"/>
                    </a:cubicBezTo>
                    <a:cubicBezTo>
                      <a:pt x="1938" y="9818"/>
                      <a:pt x="1982" y="10261"/>
                      <a:pt x="2016" y="10663"/>
                    </a:cubicBezTo>
                    <a:cubicBezTo>
                      <a:pt x="2017" y="10671"/>
                      <a:pt x="2023" y="10677"/>
                      <a:pt x="2031" y="10677"/>
                    </a:cubicBezTo>
                    <a:lnTo>
                      <a:pt x="2033" y="10677"/>
                    </a:lnTo>
                    <a:cubicBezTo>
                      <a:pt x="2042" y="10677"/>
                      <a:pt x="2048" y="10670"/>
                      <a:pt x="2046" y="10660"/>
                    </a:cubicBezTo>
                    <a:cubicBezTo>
                      <a:pt x="2013" y="10258"/>
                      <a:pt x="1970" y="9815"/>
                      <a:pt x="1918" y="9339"/>
                    </a:cubicBezTo>
                    <a:cubicBezTo>
                      <a:pt x="1773" y="7979"/>
                      <a:pt x="1594" y="6624"/>
                      <a:pt x="1462" y="5637"/>
                    </a:cubicBezTo>
                    <a:cubicBezTo>
                      <a:pt x="1404" y="5201"/>
                      <a:pt x="1358" y="4858"/>
                      <a:pt x="1331" y="4628"/>
                    </a:cubicBezTo>
                    <a:cubicBezTo>
                      <a:pt x="1178" y="3339"/>
                      <a:pt x="372" y="970"/>
                      <a:pt x="33" y="10"/>
                    </a:cubicBezTo>
                    <a:cubicBezTo>
                      <a:pt x="32" y="4"/>
                      <a:pt x="26"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982;p77"/>
              <p:cNvSpPr/>
              <p:nvPr/>
            </p:nvSpPr>
            <p:spPr>
              <a:xfrm>
                <a:off x="6539410" y="1603979"/>
                <a:ext cx="113503" cy="430616"/>
              </a:xfrm>
              <a:custGeom>
                <a:avLst/>
                <a:gdLst/>
                <a:ahLst/>
                <a:cxnLst/>
                <a:rect l="l" t="t" r="r" b="b"/>
                <a:pathLst>
                  <a:path w="2421" h="9185" extrusionOk="0">
                    <a:moveTo>
                      <a:pt x="18" y="1"/>
                    </a:moveTo>
                    <a:cubicBezTo>
                      <a:pt x="12" y="1"/>
                      <a:pt x="7" y="4"/>
                      <a:pt x="3" y="8"/>
                    </a:cubicBezTo>
                    <a:cubicBezTo>
                      <a:pt x="0" y="16"/>
                      <a:pt x="2" y="26"/>
                      <a:pt x="9" y="30"/>
                    </a:cubicBezTo>
                    <a:cubicBezTo>
                      <a:pt x="335" y="201"/>
                      <a:pt x="957" y="586"/>
                      <a:pt x="1471" y="1253"/>
                    </a:cubicBezTo>
                    <a:cubicBezTo>
                      <a:pt x="1472" y="1253"/>
                      <a:pt x="1472" y="1254"/>
                      <a:pt x="1472" y="1254"/>
                    </a:cubicBezTo>
                    <a:cubicBezTo>
                      <a:pt x="1691" y="1539"/>
                      <a:pt x="1871" y="1847"/>
                      <a:pt x="2008" y="2173"/>
                    </a:cubicBezTo>
                    <a:cubicBezTo>
                      <a:pt x="2287" y="2844"/>
                      <a:pt x="2388" y="3601"/>
                      <a:pt x="2307" y="4422"/>
                    </a:cubicBezTo>
                    <a:cubicBezTo>
                      <a:pt x="1980" y="7753"/>
                      <a:pt x="1491" y="9105"/>
                      <a:pt x="1471" y="9161"/>
                    </a:cubicBezTo>
                    <a:cubicBezTo>
                      <a:pt x="1468" y="9168"/>
                      <a:pt x="1468" y="9174"/>
                      <a:pt x="1472" y="9180"/>
                    </a:cubicBezTo>
                    <a:lnTo>
                      <a:pt x="1474" y="9180"/>
                    </a:lnTo>
                    <a:cubicBezTo>
                      <a:pt x="1477" y="9183"/>
                      <a:pt x="1480" y="9184"/>
                      <a:pt x="1485" y="9184"/>
                    </a:cubicBezTo>
                    <a:cubicBezTo>
                      <a:pt x="1486" y="9184"/>
                      <a:pt x="1486" y="9184"/>
                      <a:pt x="1488" y="9183"/>
                    </a:cubicBezTo>
                    <a:cubicBezTo>
                      <a:pt x="1492" y="9183"/>
                      <a:pt x="1497" y="9178"/>
                      <a:pt x="1498" y="9174"/>
                    </a:cubicBezTo>
                    <a:cubicBezTo>
                      <a:pt x="1505" y="9160"/>
                      <a:pt x="2004" y="7818"/>
                      <a:pt x="2339" y="4425"/>
                    </a:cubicBezTo>
                    <a:cubicBezTo>
                      <a:pt x="2420" y="3599"/>
                      <a:pt x="2318" y="2838"/>
                      <a:pt x="2037" y="2161"/>
                    </a:cubicBezTo>
                    <a:cubicBezTo>
                      <a:pt x="1899" y="1832"/>
                      <a:pt x="1717" y="1522"/>
                      <a:pt x="1497" y="1236"/>
                    </a:cubicBezTo>
                    <a:cubicBezTo>
                      <a:pt x="1497" y="1236"/>
                      <a:pt x="1497" y="1234"/>
                      <a:pt x="1497" y="1234"/>
                    </a:cubicBezTo>
                    <a:cubicBezTo>
                      <a:pt x="979" y="563"/>
                      <a:pt x="352" y="175"/>
                      <a:pt x="25" y="2"/>
                    </a:cubicBezTo>
                    <a:cubicBezTo>
                      <a:pt x="23" y="1"/>
                      <a:pt x="20"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983;p77"/>
              <p:cNvSpPr/>
              <p:nvPr/>
            </p:nvSpPr>
            <p:spPr>
              <a:xfrm>
                <a:off x="6380572" y="1598588"/>
                <a:ext cx="153353" cy="447259"/>
              </a:xfrm>
              <a:custGeom>
                <a:avLst/>
                <a:gdLst/>
                <a:ahLst/>
                <a:cxnLst/>
                <a:rect l="l" t="t" r="r" b="b"/>
                <a:pathLst>
                  <a:path w="3271" h="9540" extrusionOk="0">
                    <a:moveTo>
                      <a:pt x="3127" y="1"/>
                    </a:moveTo>
                    <a:cubicBezTo>
                      <a:pt x="0" y="1770"/>
                      <a:pt x="243" y="8122"/>
                      <a:pt x="219" y="9263"/>
                    </a:cubicBezTo>
                    <a:cubicBezTo>
                      <a:pt x="297" y="9273"/>
                      <a:pt x="375" y="9280"/>
                      <a:pt x="448" y="9283"/>
                    </a:cubicBezTo>
                    <a:cubicBezTo>
                      <a:pt x="499" y="9285"/>
                      <a:pt x="549" y="9286"/>
                      <a:pt x="598" y="9286"/>
                    </a:cubicBezTo>
                    <a:cubicBezTo>
                      <a:pt x="939" y="9286"/>
                      <a:pt x="1225" y="9229"/>
                      <a:pt x="1454" y="9166"/>
                    </a:cubicBezTo>
                    <a:cubicBezTo>
                      <a:pt x="1737" y="9087"/>
                      <a:pt x="1930" y="8999"/>
                      <a:pt x="2024" y="8999"/>
                    </a:cubicBezTo>
                    <a:cubicBezTo>
                      <a:pt x="2065" y="8999"/>
                      <a:pt x="2087" y="9015"/>
                      <a:pt x="2090" y="9056"/>
                    </a:cubicBezTo>
                    <a:cubicBezTo>
                      <a:pt x="2107" y="9278"/>
                      <a:pt x="1503" y="9309"/>
                      <a:pt x="1468" y="9425"/>
                    </a:cubicBezTo>
                    <a:cubicBezTo>
                      <a:pt x="1465" y="9434"/>
                      <a:pt x="1465" y="9443"/>
                      <a:pt x="1468" y="9452"/>
                    </a:cubicBezTo>
                    <a:cubicBezTo>
                      <a:pt x="1490" y="9508"/>
                      <a:pt x="1616" y="9540"/>
                      <a:pt x="1828" y="9540"/>
                    </a:cubicBezTo>
                    <a:cubicBezTo>
                      <a:pt x="2019" y="9540"/>
                      <a:pt x="2280" y="9513"/>
                      <a:pt x="2595" y="9454"/>
                    </a:cubicBezTo>
                    <a:cubicBezTo>
                      <a:pt x="1390" y="5442"/>
                      <a:pt x="2989" y="819"/>
                      <a:pt x="3270" y="64"/>
                    </a:cubicBezTo>
                    <a:cubicBezTo>
                      <a:pt x="3179" y="21"/>
                      <a:pt x="3127" y="1"/>
                      <a:pt x="3127" y="1"/>
                    </a:cubicBezTo>
                    <a:close/>
                  </a:path>
                </a:pathLst>
              </a:custGeom>
              <a:solidFill>
                <a:srgbClr val="33374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984;p77"/>
              <p:cNvSpPr/>
              <p:nvPr/>
            </p:nvSpPr>
            <p:spPr>
              <a:xfrm>
                <a:off x="6477384" y="1736094"/>
                <a:ext cx="20253" cy="279795"/>
              </a:xfrm>
              <a:custGeom>
                <a:avLst/>
                <a:gdLst/>
                <a:ahLst/>
                <a:cxnLst/>
                <a:rect l="l" t="t" r="r" b="b"/>
                <a:pathLst>
                  <a:path w="432" h="5968" extrusionOk="0">
                    <a:moveTo>
                      <a:pt x="415" y="1"/>
                    </a:moveTo>
                    <a:cubicBezTo>
                      <a:pt x="408" y="1"/>
                      <a:pt x="402" y="5"/>
                      <a:pt x="400" y="11"/>
                    </a:cubicBezTo>
                    <a:cubicBezTo>
                      <a:pt x="398" y="17"/>
                      <a:pt x="215" y="621"/>
                      <a:pt x="118" y="1650"/>
                    </a:cubicBezTo>
                    <a:cubicBezTo>
                      <a:pt x="31" y="2601"/>
                      <a:pt x="1" y="4117"/>
                      <a:pt x="363" y="5955"/>
                    </a:cubicBezTo>
                    <a:cubicBezTo>
                      <a:pt x="365" y="5963"/>
                      <a:pt x="371" y="5967"/>
                      <a:pt x="378" y="5967"/>
                    </a:cubicBezTo>
                    <a:lnTo>
                      <a:pt x="381" y="5967"/>
                    </a:lnTo>
                    <a:cubicBezTo>
                      <a:pt x="391" y="5966"/>
                      <a:pt x="395" y="5957"/>
                      <a:pt x="394" y="5949"/>
                    </a:cubicBezTo>
                    <a:cubicBezTo>
                      <a:pt x="33" y="4116"/>
                      <a:pt x="62" y="2602"/>
                      <a:pt x="150" y="1654"/>
                    </a:cubicBezTo>
                    <a:cubicBezTo>
                      <a:pt x="245" y="627"/>
                      <a:pt x="429" y="26"/>
                      <a:pt x="430" y="20"/>
                    </a:cubicBezTo>
                    <a:cubicBezTo>
                      <a:pt x="432" y="12"/>
                      <a:pt x="427" y="3"/>
                      <a:pt x="420" y="2"/>
                    </a:cubicBezTo>
                    <a:cubicBezTo>
                      <a:pt x="418" y="1"/>
                      <a:pt x="416" y="1"/>
                      <a:pt x="4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985;p77"/>
              <p:cNvSpPr/>
              <p:nvPr/>
            </p:nvSpPr>
            <p:spPr>
              <a:xfrm>
                <a:off x="6426142" y="1670224"/>
                <a:ext cx="56728" cy="351056"/>
              </a:xfrm>
              <a:custGeom>
                <a:avLst/>
                <a:gdLst/>
                <a:ahLst/>
                <a:cxnLst/>
                <a:rect l="l" t="t" r="r" b="b"/>
                <a:pathLst>
                  <a:path w="1210" h="7488" extrusionOk="0">
                    <a:moveTo>
                      <a:pt x="1192" y="1"/>
                    </a:moveTo>
                    <a:cubicBezTo>
                      <a:pt x="1185" y="1"/>
                      <a:pt x="1180" y="5"/>
                      <a:pt x="1178" y="12"/>
                    </a:cubicBezTo>
                    <a:cubicBezTo>
                      <a:pt x="1173" y="23"/>
                      <a:pt x="777" y="1135"/>
                      <a:pt x="481" y="2602"/>
                    </a:cubicBezTo>
                    <a:cubicBezTo>
                      <a:pt x="308" y="3466"/>
                      <a:pt x="202" y="4281"/>
                      <a:pt x="169" y="5026"/>
                    </a:cubicBezTo>
                    <a:cubicBezTo>
                      <a:pt x="126" y="5957"/>
                      <a:pt x="195" y="6781"/>
                      <a:pt x="375" y="7475"/>
                    </a:cubicBezTo>
                    <a:cubicBezTo>
                      <a:pt x="377" y="7481"/>
                      <a:pt x="383" y="7485"/>
                      <a:pt x="390" y="7485"/>
                    </a:cubicBezTo>
                    <a:lnTo>
                      <a:pt x="390" y="7487"/>
                    </a:lnTo>
                    <a:cubicBezTo>
                      <a:pt x="392" y="7487"/>
                      <a:pt x="393" y="7485"/>
                      <a:pt x="393" y="7485"/>
                    </a:cubicBezTo>
                    <a:cubicBezTo>
                      <a:pt x="403" y="7484"/>
                      <a:pt x="407" y="7475"/>
                      <a:pt x="406" y="7467"/>
                    </a:cubicBezTo>
                    <a:cubicBezTo>
                      <a:pt x="0" y="5903"/>
                      <a:pt x="239" y="3963"/>
                      <a:pt x="511" y="2610"/>
                    </a:cubicBezTo>
                    <a:cubicBezTo>
                      <a:pt x="806" y="1144"/>
                      <a:pt x="1202" y="34"/>
                      <a:pt x="1207" y="22"/>
                    </a:cubicBezTo>
                    <a:cubicBezTo>
                      <a:pt x="1210" y="14"/>
                      <a:pt x="1205" y="5"/>
                      <a:pt x="1198" y="2"/>
                    </a:cubicBezTo>
                    <a:cubicBezTo>
                      <a:pt x="1196" y="1"/>
                      <a:pt x="1194" y="1"/>
                      <a:pt x="1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986;p77"/>
              <p:cNvSpPr/>
              <p:nvPr/>
            </p:nvSpPr>
            <p:spPr>
              <a:xfrm>
                <a:off x="6637066" y="2206138"/>
                <a:ext cx="72387" cy="165167"/>
              </a:xfrm>
              <a:custGeom>
                <a:avLst/>
                <a:gdLst/>
                <a:ahLst/>
                <a:cxnLst/>
                <a:rect l="l" t="t" r="r" b="b"/>
                <a:pathLst>
                  <a:path w="1544" h="3523" extrusionOk="0">
                    <a:moveTo>
                      <a:pt x="18" y="1"/>
                    </a:moveTo>
                    <a:cubicBezTo>
                      <a:pt x="16" y="1"/>
                      <a:pt x="14" y="1"/>
                      <a:pt x="12" y="2"/>
                    </a:cubicBezTo>
                    <a:cubicBezTo>
                      <a:pt x="4" y="7"/>
                      <a:pt x="1" y="16"/>
                      <a:pt x="4" y="23"/>
                    </a:cubicBezTo>
                    <a:cubicBezTo>
                      <a:pt x="18" y="51"/>
                      <a:pt x="1345" y="2830"/>
                      <a:pt x="1512" y="3511"/>
                    </a:cubicBezTo>
                    <a:cubicBezTo>
                      <a:pt x="1513" y="3518"/>
                      <a:pt x="1519" y="3523"/>
                      <a:pt x="1527" y="3523"/>
                    </a:cubicBezTo>
                    <a:lnTo>
                      <a:pt x="1531" y="3523"/>
                    </a:lnTo>
                    <a:cubicBezTo>
                      <a:pt x="1539" y="3521"/>
                      <a:pt x="1544" y="3512"/>
                      <a:pt x="1542" y="3505"/>
                    </a:cubicBezTo>
                    <a:cubicBezTo>
                      <a:pt x="1374" y="2820"/>
                      <a:pt x="47" y="37"/>
                      <a:pt x="33" y="10"/>
                    </a:cubicBezTo>
                    <a:cubicBezTo>
                      <a:pt x="30" y="4"/>
                      <a:pt x="24" y="1"/>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987;p77"/>
              <p:cNvSpPr/>
              <p:nvPr/>
            </p:nvSpPr>
            <p:spPr>
              <a:xfrm>
                <a:off x="7306782" y="1626717"/>
                <a:ext cx="87577" cy="40975"/>
              </a:xfrm>
              <a:custGeom>
                <a:avLst/>
                <a:gdLst/>
                <a:ahLst/>
                <a:cxnLst/>
                <a:rect l="l" t="t" r="r" b="b"/>
                <a:pathLst>
                  <a:path w="1868" h="874" extrusionOk="0">
                    <a:moveTo>
                      <a:pt x="129" y="0"/>
                    </a:moveTo>
                    <a:cubicBezTo>
                      <a:pt x="92" y="138"/>
                      <a:pt x="48" y="295"/>
                      <a:pt x="0" y="470"/>
                    </a:cubicBezTo>
                    <a:lnTo>
                      <a:pt x="1824" y="873"/>
                    </a:lnTo>
                    <a:cubicBezTo>
                      <a:pt x="1838" y="788"/>
                      <a:pt x="1853" y="700"/>
                      <a:pt x="1867" y="612"/>
                    </a:cubicBezTo>
                    <a:lnTo>
                      <a:pt x="129" y="0"/>
                    </a:lnTo>
                    <a:close/>
                  </a:path>
                </a:pathLst>
              </a:custGeom>
              <a:solidFill>
                <a:srgbClr val="F288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988;p77"/>
              <p:cNvSpPr/>
              <p:nvPr/>
            </p:nvSpPr>
            <p:spPr>
              <a:xfrm>
                <a:off x="6389104" y="1013447"/>
                <a:ext cx="1331651" cy="3595278"/>
              </a:xfrm>
              <a:custGeom>
                <a:avLst/>
                <a:gdLst/>
                <a:ahLst/>
                <a:cxnLst/>
                <a:rect l="l" t="t" r="r" b="b"/>
                <a:pathLst>
                  <a:path w="28404" h="76687" extrusionOk="0">
                    <a:moveTo>
                      <a:pt x="5628" y="68"/>
                    </a:moveTo>
                    <a:cubicBezTo>
                      <a:pt x="5776" y="68"/>
                      <a:pt x="5945" y="552"/>
                      <a:pt x="6064" y="1310"/>
                    </a:cubicBezTo>
                    <a:lnTo>
                      <a:pt x="6074" y="1379"/>
                    </a:lnTo>
                    <a:lnTo>
                      <a:pt x="6122" y="1329"/>
                    </a:lnTo>
                    <a:cubicBezTo>
                      <a:pt x="6823" y="603"/>
                      <a:pt x="7805" y="202"/>
                      <a:pt x="8886" y="202"/>
                    </a:cubicBezTo>
                    <a:cubicBezTo>
                      <a:pt x="10074" y="202"/>
                      <a:pt x="11181" y="710"/>
                      <a:pt x="11517" y="1408"/>
                    </a:cubicBezTo>
                    <a:lnTo>
                      <a:pt x="11526" y="1428"/>
                    </a:lnTo>
                    <a:lnTo>
                      <a:pt x="11542" y="1428"/>
                    </a:lnTo>
                    <a:cubicBezTo>
                      <a:pt x="11858" y="1552"/>
                      <a:pt x="12135" y="1757"/>
                      <a:pt x="12344" y="2023"/>
                    </a:cubicBezTo>
                    <a:cubicBezTo>
                      <a:pt x="12603" y="2353"/>
                      <a:pt x="12705" y="2711"/>
                      <a:pt x="12645" y="3084"/>
                    </a:cubicBezTo>
                    <a:cubicBezTo>
                      <a:pt x="12570" y="3567"/>
                      <a:pt x="12245" y="3919"/>
                      <a:pt x="12208" y="3957"/>
                    </a:cubicBezTo>
                    <a:lnTo>
                      <a:pt x="12193" y="3972"/>
                    </a:lnTo>
                    <a:lnTo>
                      <a:pt x="12196" y="4017"/>
                    </a:lnTo>
                    <a:cubicBezTo>
                      <a:pt x="12197" y="4049"/>
                      <a:pt x="12200" y="4084"/>
                      <a:pt x="12202" y="4122"/>
                    </a:cubicBezTo>
                    <a:cubicBezTo>
                      <a:pt x="12259" y="5110"/>
                      <a:pt x="12415" y="8427"/>
                      <a:pt x="12083" y="9638"/>
                    </a:cubicBezTo>
                    <a:cubicBezTo>
                      <a:pt x="11977" y="9996"/>
                      <a:pt x="11507" y="10510"/>
                      <a:pt x="10676" y="10510"/>
                    </a:cubicBezTo>
                    <a:cubicBezTo>
                      <a:pt x="10597" y="10510"/>
                      <a:pt x="10515" y="10506"/>
                      <a:pt x="10430" y="10496"/>
                    </a:cubicBezTo>
                    <a:lnTo>
                      <a:pt x="10389" y="10490"/>
                    </a:lnTo>
                    <a:lnTo>
                      <a:pt x="10403" y="10638"/>
                    </a:lnTo>
                    <a:lnTo>
                      <a:pt x="10436" y="10636"/>
                    </a:lnTo>
                    <a:cubicBezTo>
                      <a:pt x="10508" y="10633"/>
                      <a:pt x="10575" y="10631"/>
                      <a:pt x="10636" y="10631"/>
                    </a:cubicBezTo>
                    <a:cubicBezTo>
                      <a:pt x="11064" y="10631"/>
                      <a:pt x="11239" y="10713"/>
                      <a:pt x="11263" y="10727"/>
                    </a:cubicBezTo>
                    <a:cubicBezTo>
                      <a:pt x="11305" y="10766"/>
                      <a:pt x="11733" y="11187"/>
                      <a:pt x="12066" y="11575"/>
                    </a:cubicBezTo>
                    <a:lnTo>
                      <a:pt x="12074" y="11584"/>
                    </a:lnTo>
                    <a:cubicBezTo>
                      <a:pt x="12069" y="11601"/>
                      <a:pt x="12060" y="11624"/>
                      <a:pt x="12048" y="11652"/>
                    </a:cubicBezTo>
                    <a:lnTo>
                      <a:pt x="12031" y="11691"/>
                    </a:lnTo>
                    <a:lnTo>
                      <a:pt x="12074" y="11699"/>
                    </a:lnTo>
                    <a:cubicBezTo>
                      <a:pt x="12101" y="11704"/>
                      <a:pt x="12182" y="11716"/>
                      <a:pt x="12295" y="11739"/>
                    </a:cubicBezTo>
                    <a:cubicBezTo>
                      <a:pt x="12548" y="11792"/>
                      <a:pt x="12911" y="11886"/>
                      <a:pt x="13206" y="12034"/>
                    </a:cubicBezTo>
                    <a:lnTo>
                      <a:pt x="13232" y="12049"/>
                    </a:lnTo>
                    <a:lnTo>
                      <a:pt x="13234" y="12048"/>
                    </a:lnTo>
                    <a:lnTo>
                      <a:pt x="13239" y="12049"/>
                    </a:lnTo>
                    <a:lnTo>
                      <a:pt x="13240" y="12045"/>
                    </a:lnTo>
                    <a:lnTo>
                      <a:pt x="13263" y="12037"/>
                    </a:lnTo>
                    <a:cubicBezTo>
                      <a:pt x="13277" y="12031"/>
                      <a:pt x="13305" y="12022"/>
                      <a:pt x="13338" y="12022"/>
                    </a:cubicBezTo>
                    <a:cubicBezTo>
                      <a:pt x="13358" y="12022"/>
                      <a:pt x="13380" y="12026"/>
                      <a:pt x="13402" y="12035"/>
                    </a:cubicBezTo>
                    <a:cubicBezTo>
                      <a:pt x="13453" y="12057"/>
                      <a:pt x="13492" y="12106"/>
                      <a:pt x="13521" y="12181"/>
                    </a:cubicBezTo>
                    <a:lnTo>
                      <a:pt x="13525" y="12190"/>
                    </a:lnTo>
                    <a:lnTo>
                      <a:pt x="13534" y="12196"/>
                    </a:lnTo>
                    <a:cubicBezTo>
                      <a:pt x="14008" y="12512"/>
                      <a:pt x="15827" y="13818"/>
                      <a:pt x="16061" y="14420"/>
                    </a:cubicBezTo>
                    <a:cubicBezTo>
                      <a:pt x="16306" y="15050"/>
                      <a:pt x="16345" y="16228"/>
                      <a:pt x="16345" y="16240"/>
                    </a:cubicBezTo>
                    <a:lnTo>
                      <a:pt x="16347" y="16275"/>
                    </a:lnTo>
                    <a:lnTo>
                      <a:pt x="16380" y="16273"/>
                    </a:lnTo>
                    <a:cubicBezTo>
                      <a:pt x="16381" y="16273"/>
                      <a:pt x="16394" y="16273"/>
                      <a:pt x="16415" y="16273"/>
                    </a:cubicBezTo>
                    <a:cubicBezTo>
                      <a:pt x="16566" y="16273"/>
                      <a:pt x="17166" y="16292"/>
                      <a:pt x="17336" y="16594"/>
                    </a:cubicBezTo>
                    <a:cubicBezTo>
                      <a:pt x="17529" y="16937"/>
                      <a:pt x="17344" y="17234"/>
                      <a:pt x="17336" y="17246"/>
                    </a:cubicBezTo>
                    <a:lnTo>
                      <a:pt x="17331" y="17255"/>
                    </a:lnTo>
                    <a:lnTo>
                      <a:pt x="17331" y="17266"/>
                    </a:lnTo>
                    <a:cubicBezTo>
                      <a:pt x="17331" y="17270"/>
                      <a:pt x="17341" y="17836"/>
                      <a:pt x="17278" y="18421"/>
                    </a:cubicBezTo>
                    <a:lnTo>
                      <a:pt x="17276" y="18432"/>
                    </a:lnTo>
                    <a:lnTo>
                      <a:pt x="17284" y="18443"/>
                    </a:lnTo>
                    <a:cubicBezTo>
                      <a:pt x="17316" y="18496"/>
                      <a:pt x="17351" y="18550"/>
                      <a:pt x="17385" y="18605"/>
                    </a:cubicBezTo>
                    <a:cubicBezTo>
                      <a:pt x="17498" y="18779"/>
                      <a:pt x="17602" y="18935"/>
                      <a:pt x="17695" y="19067"/>
                    </a:cubicBezTo>
                    <a:lnTo>
                      <a:pt x="17726" y="19109"/>
                    </a:lnTo>
                    <a:lnTo>
                      <a:pt x="17752" y="19065"/>
                    </a:lnTo>
                    <a:cubicBezTo>
                      <a:pt x="17824" y="18943"/>
                      <a:pt x="17917" y="18782"/>
                      <a:pt x="18001" y="18623"/>
                    </a:cubicBezTo>
                    <a:cubicBezTo>
                      <a:pt x="18085" y="18463"/>
                      <a:pt x="18151" y="18319"/>
                      <a:pt x="18204" y="18185"/>
                    </a:cubicBezTo>
                    <a:cubicBezTo>
                      <a:pt x="18585" y="17211"/>
                      <a:pt x="19247" y="14868"/>
                      <a:pt x="19606" y="13558"/>
                    </a:cubicBezTo>
                    <a:cubicBezTo>
                      <a:pt x="19655" y="13384"/>
                      <a:pt x="19698" y="13226"/>
                      <a:pt x="19736" y="13089"/>
                    </a:cubicBezTo>
                    <a:lnTo>
                      <a:pt x="19744" y="13058"/>
                    </a:lnTo>
                    <a:lnTo>
                      <a:pt x="19007" y="12798"/>
                    </a:lnTo>
                    <a:cubicBezTo>
                      <a:pt x="18993" y="12794"/>
                      <a:pt x="18986" y="12778"/>
                      <a:pt x="18990" y="12765"/>
                    </a:cubicBezTo>
                    <a:lnTo>
                      <a:pt x="20741" y="7796"/>
                    </a:lnTo>
                    <a:cubicBezTo>
                      <a:pt x="20744" y="7785"/>
                      <a:pt x="20754" y="7779"/>
                      <a:pt x="20765" y="7779"/>
                    </a:cubicBezTo>
                    <a:cubicBezTo>
                      <a:pt x="20768" y="7779"/>
                      <a:pt x="20771" y="7780"/>
                      <a:pt x="20774" y="7781"/>
                    </a:cubicBezTo>
                    <a:lnTo>
                      <a:pt x="21141" y="7909"/>
                    </a:lnTo>
                    <a:lnTo>
                      <a:pt x="23727" y="8820"/>
                    </a:lnTo>
                    <a:cubicBezTo>
                      <a:pt x="23740" y="8825"/>
                      <a:pt x="23747" y="8840"/>
                      <a:pt x="23742" y="8854"/>
                    </a:cubicBezTo>
                    <a:lnTo>
                      <a:pt x="23037" y="10855"/>
                    </a:lnTo>
                    <a:lnTo>
                      <a:pt x="23054" y="10870"/>
                    </a:lnTo>
                    <a:cubicBezTo>
                      <a:pt x="23146" y="10956"/>
                      <a:pt x="23199" y="11042"/>
                      <a:pt x="23211" y="11124"/>
                    </a:cubicBezTo>
                    <a:cubicBezTo>
                      <a:pt x="23239" y="11317"/>
                      <a:pt x="23201" y="11461"/>
                      <a:pt x="22926" y="11584"/>
                    </a:cubicBezTo>
                    <a:lnTo>
                      <a:pt x="22887" y="11601"/>
                    </a:lnTo>
                    <a:lnTo>
                      <a:pt x="22910" y="11635"/>
                    </a:lnTo>
                    <a:cubicBezTo>
                      <a:pt x="22945" y="11685"/>
                      <a:pt x="22968" y="11736"/>
                      <a:pt x="22974" y="11785"/>
                    </a:cubicBezTo>
                    <a:cubicBezTo>
                      <a:pt x="23004" y="11977"/>
                      <a:pt x="22965" y="12121"/>
                      <a:pt x="22689" y="12245"/>
                    </a:cubicBezTo>
                    <a:lnTo>
                      <a:pt x="22650" y="12262"/>
                    </a:lnTo>
                    <a:lnTo>
                      <a:pt x="22675" y="12295"/>
                    </a:lnTo>
                    <a:cubicBezTo>
                      <a:pt x="22710" y="12346"/>
                      <a:pt x="22731" y="12396"/>
                      <a:pt x="22739" y="12445"/>
                    </a:cubicBezTo>
                    <a:cubicBezTo>
                      <a:pt x="22764" y="12621"/>
                      <a:pt x="22733" y="12763"/>
                      <a:pt x="22501" y="12882"/>
                    </a:cubicBezTo>
                    <a:lnTo>
                      <a:pt x="22468" y="12898"/>
                    </a:lnTo>
                    <a:lnTo>
                      <a:pt x="22485" y="12930"/>
                    </a:lnTo>
                    <a:cubicBezTo>
                      <a:pt x="22505" y="12965"/>
                      <a:pt x="22519" y="13000"/>
                      <a:pt x="22523" y="13035"/>
                    </a:cubicBezTo>
                    <a:cubicBezTo>
                      <a:pt x="22553" y="13237"/>
                      <a:pt x="22502" y="13379"/>
                      <a:pt x="22160" y="13502"/>
                    </a:cubicBezTo>
                    <a:lnTo>
                      <a:pt x="22160" y="13347"/>
                    </a:lnTo>
                    <a:lnTo>
                      <a:pt x="21993" y="13823"/>
                    </a:lnTo>
                    <a:cubicBezTo>
                      <a:pt x="21989" y="13833"/>
                      <a:pt x="21980" y="13840"/>
                      <a:pt x="21969" y="13840"/>
                    </a:cubicBezTo>
                    <a:cubicBezTo>
                      <a:pt x="21966" y="13840"/>
                      <a:pt x="21963" y="13839"/>
                      <a:pt x="21959" y="13838"/>
                    </a:cubicBezTo>
                    <a:lnTo>
                      <a:pt x="21414" y="13647"/>
                    </a:lnTo>
                    <a:lnTo>
                      <a:pt x="21392" y="13781"/>
                    </a:lnTo>
                    <a:cubicBezTo>
                      <a:pt x="21383" y="13836"/>
                      <a:pt x="21374" y="13893"/>
                      <a:pt x="21365" y="13948"/>
                    </a:cubicBezTo>
                    <a:cubicBezTo>
                      <a:pt x="20574" y="18718"/>
                      <a:pt x="19403" y="21848"/>
                      <a:pt x="19064" y="22693"/>
                    </a:cubicBezTo>
                    <a:cubicBezTo>
                      <a:pt x="18987" y="22884"/>
                      <a:pt x="18811" y="23023"/>
                      <a:pt x="18606" y="23055"/>
                    </a:cubicBezTo>
                    <a:cubicBezTo>
                      <a:pt x="18478" y="23076"/>
                      <a:pt x="18315" y="23093"/>
                      <a:pt x="18141" y="23093"/>
                    </a:cubicBezTo>
                    <a:cubicBezTo>
                      <a:pt x="17786" y="23093"/>
                      <a:pt x="17387" y="23019"/>
                      <a:pt x="17143" y="22739"/>
                    </a:cubicBezTo>
                    <a:lnTo>
                      <a:pt x="17140" y="22736"/>
                    </a:lnTo>
                    <a:lnTo>
                      <a:pt x="15553" y="21372"/>
                    </a:lnTo>
                    <a:lnTo>
                      <a:pt x="15532" y="21387"/>
                    </a:lnTo>
                    <a:cubicBezTo>
                      <a:pt x="15492" y="21415"/>
                      <a:pt x="15449" y="21443"/>
                      <a:pt x="15405" y="21470"/>
                    </a:cubicBezTo>
                    <a:cubicBezTo>
                      <a:pt x="15392" y="21478"/>
                      <a:pt x="15378" y="21481"/>
                      <a:pt x="15364" y="21481"/>
                    </a:cubicBezTo>
                    <a:cubicBezTo>
                      <a:pt x="15343" y="21481"/>
                      <a:pt x="15322" y="21474"/>
                      <a:pt x="15306" y="21459"/>
                    </a:cubicBezTo>
                    <a:cubicBezTo>
                      <a:pt x="15274" y="21430"/>
                      <a:pt x="15243" y="21403"/>
                      <a:pt x="15214" y="21377"/>
                    </a:cubicBezTo>
                    <a:lnTo>
                      <a:pt x="15095" y="21267"/>
                    </a:lnTo>
                    <a:lnTo>
                      <a:pt x="15104" y="21357"/>
                    </a:lnTo>
                    <a:cubicBezTo>
                      <a:pt x="15153" y="21805"/>
                      <a:pt x="15194" y="22236"/>
                      <a:pt x="15229" y="22640"/>
                    </a:cubicBezTo>
                    <a:lnTo>
                      <a:pt x="15214" y="22641"/>
                    </a:lnTo>
                    <a:lnTo>
                      <a:pt x="15217" y="22675"/>
                    </a:lnTo>
                    <a:cubicBezTo>
                      <a:pt x="15287" y="23516"/>
                      <a:pt x="15324" y="24207"/>
                      <a:pt x="15324" y="24731"/>
                    </a:cubicBezTo>
                    <a:cubicBezTo>
                      <a:pt x="15324" y="24953"/>
                      <a:pt x="15318" y="25152"/>
                      <a:pt x="15304" y="25321"/>
                    </a:cubicBezTo>
                    <a:lnTo>
                      <a:pt x="15303" y="25338"/>
                    </a:lnTo>
                    <a:lnTo>
                      <a:pt x="15316" y="25349"/>
                    </a:lnTo>
                    <a:cubicBezTo>
                      <a:pt x="15691" y="25691"/>
                      <a:pt x="16035" y="26080"/>
                      <a:pt x="16338" y="26505"/>
                    </a:cubicBezTo>
                    <a:lnTo>
                      <a:pt x="16322" y="26505"/>
                    </a:lnTo>
                    <a:lnTo>
                      <a:pt x="16356" y="26557"/>
                    </a:lnTo>
                    <a:cubicBezTo>
                      <a:pt x="16524" y="26815"/>
                      <a:pt x="16619" y="27038"/>
                      <a:pt x="16616" y="27165"/>
                    </a:cubicBezTo>
                    <a:cubicBezTo>
                      <a:pt x="16611" y="27378"/>
                      <a:pt x="16550" y="27972"/>
                      <a:pt x="16523" y="28218"/>
                    </a:cubicBezTo>
                    <a:lnTo>
                      <a:pt x="16521" y="28234"/>
                    </a:lnTo>
                    <a:lnTo>
                      <a:pt x="16533" y="28246"/>
                    </a:lnTo>
                    <a:cubicBezTo>
                      <a:pt x="16533" y="28246"/>
                      <a:pt x="16584" y="28298"/>
                      <a:pt x="16657" y="28370"/>
                    </a:cubicBezTo>
                    <a:cubicBezTo>
                      <a:pt x="16721" y="28436"/>
                      <a:pt x="16818" y="28530"/>
                      <a:pt x="16906" y="28617"/>
                    </a:cubicBezTo>
                    <a:cubicBezTo>
                      <a:pt x="16916" y="28627"/>
                      <a:pt x="16916" y="28640"/>
                      <a:pt x="16908" y="28648"/>
                    </a:cubicBezTo>
                    <a:lnTo>
                      <a:pt x="16877" y="28686"/>
                    </a:lnTo>
                    <a:lnTo>
                      <a:pt x="16925" y="28702"/>
                    </a:lnTo>
                    <a:cubicBezTo>
                      <a:pt x="16966" y="28715"/>
                      <a:pt x="17032" y="28738"/>
                      <a:pt x="17111" y="28767"/>
                    </a:cubicBezTo>
                    <a:cubicBezTo>
                      <a:pt x="17449" y="28890"/>
                      <a:pt x="17672" y="29003"/>
                      <a:pt x="17738" y="29084"/>
                    </a:cubicBezTo>
                    <a:cubicBezTo>
                      <a:pt x="17740" y="29085"/>
                      <a:pt x="17741" y="29087"/>
                      <a:pt x="17741" y="29088"/>
                    </a:cubicBezTo>
                    <a:lnTo>
                      <a:pt x="17758" y="29114"/>
                    </a:lnTo>
                    <a:lnTo>
                      <a:pt x="17772" y="29108"/>
                    </a:lnTo>
                    <a:cubicBezTo>
                      <a:pt x="17815" y="29197"/>
                      <a:pt x="18015" y="29616"/>
                      <a:pt x="18178" y="30209"/>
                    </a:cubicBezTo>
                    <a:lnTo>
                      <a:pt x="18180" y="30217"/>
                    </a:lnTo>
                    <a:lnTo>
                      <a:pt x="18186" y="30223"/>
                    </a:lnTo>
                    <a:cubicBezTo>
                      <a:pt x="18473" y="30547"/>
                      <a:pt x="25272" y="38210"/>
                      <a:pt x="27583" y="43620"/>
                    </a:cubicBezTo>
                    <a:cubicBezTo>
                      <a:pt x="28332" y="45378"/>
                      <a:pt x="26969" y="47869"/>
                      <a:pt x="24273" y="49679"/>
                    </a:cubicBezTo>
                    <a:lnTo>
                      <a:pt x="24257" y="49690"/>
                    </a:lnTo>
                    <a:lnTo>
                      <a:pt x="24257" y="49707"/>
                    </a:lnTo>
                    <a:cubicBezTo>
                      <a:pt x="24240" y="50476"/>
                      <a:pt x="24193" y="50509"/>
                      <a:pt x="23383" y="51077"/>
                    </a:cubicBezTo>
                    <a:lnTo>
                      <a:pt x="23248" y="51171"/>
                    </a:lnTo>
                    <a:cubicBezTo>
                      <a:pt x="22326" y="51820"/>
                      <a:pt x="19140" y="53887"/>
                      <a:pt x="19108" y="53908"/>
                    </a:cubicBezTo>
                    <a:lnTo>
                      <a:pt x="19102" y="53911"/>
                    </a:lnTo>
                    <a:lnTo>
                      <a:pt x="19097" y="53919"/>
                    </a:lnTo>
                    <a:cubicBezTo>
                      <a:pt x="19093" y="53926"/>
                      <a:pt x="18576" y="54741"/>
                      <a:pt x="17490" y="55287"/>
                    </a:cubicBezTo>
                    <a:lnTo>
                      <a:pt x="17467" y="55298"/>
                    </a:lnTo>
                    <a:lnTo>
                      <a:pt x="17472" y="55322"/>
                    </a:lnTo>
                    <a:cubicBezTo>
                      <a:pt x="17851" y="57846"/>
                      <a:pt x="17966" y="60196"/>
                      <a:pt x="17967" y="60219"/>
                    </a:cubicBezTo>
                    <a:lnTo>
                      <a:pt x="17967" y="60225"/>
                    </a:lnTo>
                    <a:cubicBezTo>
                      <a:pt x="17983" y="60288"/>
                      <a:pt x="19463" y="66587"/>
                      <a:pt x="19929" y="68561"/>
                    </a:cubicBezTo>
                    <a:cubicBezTo>
                      <a:pt x="19892" y="68694"/>
                      <a:pt x="19678" y="68871"/>
                      <a:pt x="18889" y="68983"/>
                    </a:cubicBezTo>
                    <a:lnTo>
                      <a:pt x="18836" y="68990"/>
                    </a:lnTo>
                    <a:lnTo>
                      <a:pt x="18845" y="69057"/>
                    </a:lnTo>
                    <a:lnTo>
                      <a:pt x="18866" y="69054"/>
                    </a:lnTo>
                    <a:cubicBezTo>
                      <a:pt x="18882" y="69137"/>
                      <a:pt x="18900" y="69242"/>
                      <a:pt x="18923" y="69366"/>
                    </a:cubicBezTo>
                    <a:cubicBezTo>
                      <a:pt x="19079" y="70206"/>
                      <a:pt x="19478" y="72296"/>
                      <a:pt x="19842" y="73560"/>
                    </a:cubicBezTo>
                    <a:lnTo>
                      <a:pt x="19849" y="73586"/>
                    </a:lnTo>
                    <a:lnTo>
                      <a:pt x="19877" y="73584"/>
                    </a:lnTo>
                    <a:lnTo>
                      <a:pt x="19877" y="73583"/>
                    </a:lnTo>
                    <a:cubicBezTo>
                      <a:pt x="19900" y="73581"/>
                      <a:pt x="19921" y="73581"/>
                      <a:pt x="19940" y="73581"/>
                    </a:cubicBezTo>
                    <a:cubicBezTo>
                      <a:pt x="20203" y="73581"/>
                      <a:pt x="20371" y="73730"/>
                      <a:pt x="20605" y="73935"/>
                    </a:cubicBezTo>
                    <a:cubicBezTo>
                      <a:pt x="20781" y="74089"/>
                      <a:pt x="20999" y="74280"/>
                      <a:pt x="21322" y="74464"/>
                    </a:cubicBezTo>
                    <a:cubicBezTo>
                      <a:pt x="22196" y="74957"/>
                      <a:pt x="22875" y="75144"/>
                      <a:pt x="23473" y="75311"/>
                    </a:cubicBezTo>
                    <a:cubicBezTo>
                      <a:pt x="23780" y="75395"/>
                      <a:pt x="24069" y="75474"/>
                      <a:pt x="24360" y="75587"/>
                    </a:cubicBezTo>
                    <a:cubicBezTo>
                      <a:pt x="24415" y="75610"/>
                      <a:pt x="24468" y="75635"/>
                      <a:pt x="24516" y="75661"/>
                    </a:cubicBezTo>
                    <a:cubicBezTo>
                      <a:pt x="24742" y="75788"/>
                      <a:pt x="24797" y="76011"/>
                      <a:pt x="24772" y="76177"/>
                    </a:cubicBezTo>
                    <a:cubicBezTo>
                      <a:pt x="24742" y="76390"/>
                      <a:pt x="24569" y="76618"/>
                      <a:pt x="24266" y="76618"/>
                    </a:cubicBezTo>
                    <a:lnTo>
                      <a:pt x="17428" y="76618"/>
                    </a:lnTo>
                    <a:cubicBezTo>
                      <a:pt x="17429" y="76549"/>
                      <a:pt x="17434" y="76384"/>
                      <a:pt x="17437" y="76182"/>
                    </a:cubicBezTo>
                    <a:cubicBezTo>
                      <a:pt x="17448" y="75593"/>
                      <a:pt x="17446" y="75184"/>
                      <a:pt x="17431" y="74964"/>
                    </a:cubicBezTo>
                    <a:cubicBezTo>
                      <a:pt x="17409" y="74638"/>
                      <a:pt x="17461" y="74370"/>
                      <a:pt x="17561" y="74280"/>
                    </a:cubicBezTo>
                    <a:cubicBezTo>
                      <a:pt x="17582" y="74262"/>
                      <a:pt x="17604" y="74253"/>
                      <a:pt x="17627" y="74253"/>
                    </a:cubicBezTo>
                    <a:cubicBezTo>
                      <a:pt x="17632" y="74253"/>
                      <a:pt x="17637" y="74253"/>
                      <a:pt x="17642" y="74254"/>
                    </a:cubicBezTo>
                    <a:lnTo>
                      <a:pt x="17697" y="74265"/>
                    </a:lnTo>
                    <a:lnTo>
                      <a:pt x="17680" y="74210"/>
                    </a:lnTo>
                    <a:cubicBezTo>
                      <a:pt x="17438" y="73468"/>
                      <a:pt x="16620" y="70941"/>
                      <a:pt x="16208" y="69567"/>
                    </a:cubicBezTo>
                    <a:cubicBezTo>
                      <a:pt x="16153" y="69386"/>
                      <a:pt x="16107" y="69229"/>
                      <a:pt x="16070" y="69099"/>
                    </a:cubicBezTo>
                    <a:lnTo>
                      <a:pt x="16062" y="69076"/>
                    </a:lnTo>
                    <a:lnTo>
                      <a:pt x="16038" y="69074"/>
                    </a:lnTo>
                    <a:cubicBezTo>
                      <a:pt x="15819" y="69068"/>
                      <a:pt x="15663" y="69061"/>
                      <a:pt x="15605" y="69057"/>
                    </a:cubicBezTo>
                    <a:cubicBezTo>
                      <a:pt x="15507" y="68721"/>
                      <a:pt x="14359" y="64813"/>
                      <a:pt x="13081" y="60429"/>
                    </a:cubicBezTo>
                    <a:lnTo>
                      <a:pt x="13070" y="60390"/>
                    </a:lnTo>
                    <a:lnTo>
                      <a:pt x="13035" y="60407"/>
                    </a:lnTo>
                    <a:cubicBezTo>
                      <a:pt x="12754" y="60531"/>
                      <a:pt x="12464" y="60598"/>
                      <a:pt x="12221" y="60598"/>
                    </a:cubicBezTo>
                    <a:cubicBezTo>
                      <a:pt x="12153" y="60598"/>
                      <a:pt x="12088" y="60592"/>
                      <a:pt x="12028" y="60581"/>
                    </a:cubicBezTo>
                    <a:cubicBezTo>
                      <a:pt x="11465" y="58420"/>
                      <a:pt x="10783" y="54146"/>
                      <a:pt x="10652" y="53310"/>
                    </a:cubicBezTo>
                    <a:cubicBezTo>
                      <a:pt x="10629" y="53168"/>
                      <a:pt x="10721" y="53035"/>
                      <a:pt x="10861" y="53006"/>
                    </a:cubicBezTo>
                    <a:lnTo>
                      <a:pt x="10922" y="52994"/>
                    </a:lnTo>
                    <a:lnTo>
                      <a:pt x="10912" y="52959"/>
                    </a:lnTo>
                    <a:cubicBezTo>
                      <a:pt x="10114" y="50190"/>
                      <a:pt x="9615" y="48433"/>
                      <a:pt x="9387" y="47591"/>
                    </a:cubicBezTo>
                    <a:cubicBezTo>
                      <a:pt x="9308" y="47345"/>
                      <a:pt x="9221" y="47075"/>
                      <a:pt x="9127" y="46787"/>
                    </a:cubicBezTo>
                    <a:cubicBezTo>
                      <a:pt x="8297" y="44226"/>
                      <a:pt x="7042" y="40356"/>
                      <a:pt x="6371" y="39223"/>
                    </a:cubicBezTo>
                    <a:cubicBezTo>
                      <a:pt x="6039" y="38662"/>
                      <a:pt x="5885" y="37555"/>
                      <a:pt x="5947" y="36187"/>
                    </a:cubicBezTo>
                    <a:cubicBezTo>
                      <a:pt x="5949" y="36161"/>
                      <a:pt x="5950" y="36136"/>
                      <a:pt x="5952" y="36112"/>
                    </a:cubicBezTo>
                    <a:lnTo>
                      <a:pt x="5957" y="36031"/>
                    </a:lnTo>
                    <a:cubicBezTo>
                      <a:pt x="6002" y="35234"/>
                      <a:pt x="6122" y="34400"/>
                      <a:pt x="6299" y="33617"/>
                    </a:cubicBezTo>
                    <a:lnTo>
                      <a:pt x="6304" y="33599"/>
                    </a:lnTo>
                    <a:lnTo>
                      <a:pt x="6291" y="33585"/>
                    </a:lnTo>
                    <a:cubicBezTo>
                      <a:pt x="5834" y="33123"/>
                      <a:pt x="1789" y="29009"/>
                      <a:pt x="370" y="26451"/>
                    </a:cubicBezTo>
                    <a:cubicBezTo>
                      <a:pt x="173" y="26058"/>
                      <a:pt x="171" y="24950"/>
                      <a:pt x="171" y="24904"/>
                    </a:cubicBezTo>
                    <a:lnTo>
                      <a:pt x="171" y="24901"/>
                    </a:lnTo>
                    <a:cubicBezTo>
                      <a:pt x="182" y="24777"/>
                      <a:pt x="284" y="23664"/>
                      <a:pt x="281" y="22658"/>
                    </a:cubicBezTo>
                    <a:cubicBezTo>
                      <a:pt x="281" y="22320"/>
                      <a:pt x="287" y="22019"/>
                      <a:pt x="300" y="21764"/>
                    </a:cubicBezTo>
                    <a:lnTo>
                      <a:pt x="301" y="21730"/>
                    </a:lnTo>
                    <a:lnTo>
                      <a:pt x="268" y="21728"/>
                    </a:lnTo>
                    <a:cubicBezTo>
                      <a:pt x="203" y="21725"/>
                      <a:pt x="136" y="21721"/>
                      <a:pt x="70" y="21713"/>
                    </a:cubicBezTo>
                    <a:cubicBezTo>
                      <a:pt x="72" y="21629"/>
                      <a:pt x="72" y="21525"/>
                      <a:pt x="72" y="21395"/>
                    </a:cubicBezTo>
                    <a:cubicBezTo>
                      <a:pt x="75" y="20524"/>
                      <a:pt x="80" y="18710"/>
                      <a:pt x="443" y="16906"/>
                    </a:cubicBezTo>
                    <a:cubicBezTo>
                      <a:pt x="893" y="14682"/>
                      <a:pt x="1738" y="13203"/>
                      <a:pt x="2957" y="12512"/>
                    </a:cubicBezTo>
                    <a:cubicBezTo>
                      <a:pt x="3000" y="12502"/>
                      <a:pt x="3336" y="12425"/>
                      <a:pt x="3608" y="12389"/>
                    </a:cubicBezTo>
                    <a:lnTo>
                      <a:pt x="3617" y="12387"/>
                    </a:lnTo>
                    <a:lnTo>
                      <a:pt x="3625" y="12381"/>
                    </a:lnTo>
                    <a:cubicBezTo>
                      <a:pt x="3853" y="12185"/>
                      <a:pt x="3951" y="12130"/>
                      <a:pt x="3969" y="12129"/>
                    </a:cubicBezTo>
                    <a:cubicBezTo>
                      <a:pt x="4018" y="12129"/>
                      <a:pt x="4807" y="12113"/>
                      <a:pt x="4840" y="12112"/>
                    </a:cubicBezTo>
                    <a:lnTo>
                      <a:pt x="4848" y="12112"/>
                    </a:lnTo>
                    <a:lnTo>
                      <a:pt x="4856" y="12109"/>
                    </a:lnTo>
                    <a:cubicBezTo>
                      <a:pt x="4862" y="12106"/>
                      <a:pt x="5425" y="11826"/>
                      <a:pt x="5876" y="11632"/>
                    </a:cubicBezTo>
                    <a:cubicBezTo>
                      <a:pt x="5909" y="11616"/>
                      <a:pt x="5944" y="11601"/>
                      <a:pt x="5976" y="11587"/>
                    </a:cubicBezTo>
                    <a:lnTo>
                      <a:pt x="5990" y="11583"/>
                    </a:lnTo>
                    <a:lnTo>
                      <a:pt x="5996" y="11569"/>
                    </a:lnTo>
                    <a:cubicBezTo>
                      <a:pt x="6143" y="11195"/>
                      <a:pt x="6273" y="10866"/>
                      <a:pt x="6359" y="10656"/>
                    </a:cubicBezTo>
                    <a:cubicBezTo>
                      <a:pt x="6432" y="10470"/>
                      <a:pt x="6486" y="10338"/>
                      <a:pt x="6505" y="10291"/>
                    </a:cubicBezTo>
                    <a:cubicBezTo>
                      <a:pt x="6528" y="10290"/>
                      <a:pt x="6569" y="10288"/>
                      <a:pt x="6625" y="10288"/>
                    </a:cubicBezTo>
                    <a:cubicBezTo>
                      <a:pt x="6723" y="10288"/>
                      <a:pt x="6865" y="10293"/>
                      <a:pt x="7034" y="10312"/>
                    </a:cubicBezTo>
                    <a:lnTo>
                      <a:pt x="7070" y="10317"/>
                    </a:lnTo>
                    <a:lnTo>
                      <a:pt x="7073" y="10280"/>
                    </a:lnTo>
                    <a:cubicBezTo>
                      <a:pt x="7097" y="9786"/>
                      <a:pt x="7115" y="9335"/>
                      <a:pt x="7126" y="8941"/>
                    </a:cubicBezTo>
                    <a:cubicBezTo>
                      <a:pt x="7129" y="8858"/>
                      <a:pt x="7131" y="8774"/>
                      <a:pt x="7132" y="8690"/>
                    </a:cubicBezTo>
                    <a:lnTo>
                      <a:pt x="7134" y="8649"/>
                    </a:lnTo>
                    <a:lnTo>
                      <a:pt x="7097" y="8649"/>
                    </a:lnTo>
                    <a:cubicBezTo>
                      <a:pt x="7093" y="8649"/>
                      <a:pt x="7089" y="8649"/>
                      <a:pt x="7085" y="8649"/>
                    </a:cubicBezTo>
                    <a:cubicBezTo>
                      <a:pt x="6911" y="8649"/>
                      <a:pt x="6663" y="8552"/>
                      <a:pt x="6515" y="8329"/>
                    </a:cubicBezTo>
                    <a:cubicBezTo>
                      <a:pt x="6405" y="8164"/>
                      <a:pt x="6314" y="7874"/>
                      <a:pt x="6513" y="7434"/>
                    </a:cubicBezTo>
                    <a:lnTo>
                      <a:pt x="6528" y="7400"/>
                    </a:lnTo>
                    <a:lnTo>
                      <a:pt x="6493" y="7388"/>
                    </a:lnTo>
                    <a:cubicBezTo>
                      <a:pt x="5380" y="6983"/>
                      <a:pt x="4782" y="5943"/>
                      <a:pt x="4853" y="4535"/>
                    </a:cubicBezTo>
                    <a:cubicBezTo>
                      <a:pt x="4882" y="3980"/>
                      <a:pt x="5010" y="3385"/>
                      <a:pt x="5236" y="2770"/>
                    </a:cubicBezTo>
                    <a:cubicBezTo>
                      <a:pt x="5365" y="2422"/>
                      <a:pt x="5530" y="2099"/>
                      <a:pt x="5727" y="1813"/>
                    </a:cubicBezTo>
                    <a:lnTo>
                      <a:pt x="5743" y="1790"/>
                    </a:lnTo>
                    <a:lnTo>
                      <a:pt x="5724" y="1771"/>
                    </a:lnTo>
                    <a:cubicBezTo>
                      <a:pt x="5172" y="1196"/>
                      <a:pt x="4986" y="870"/>
                      <a:pt x="5045" y="812"/>
                    </a:cubicBezTo>
                    <a:cubicBezTo>
                      <a:pt x="5056" y="803"/>
                      <a:pt x="5068" y="798"/>
                      <a:pt x="5083" y="798"/>
                    </a:cubicBezTo>
                    <a:cubicBezTo>
                      <a:pt x="5085" y="798"/>
                      <a:pt x="5087" y="798"/>
                      <a:pt x="5090" y="798"/>
                    </a:cubicBezTo>
                    <a:cubicBezTo>
                      <a:pt x="5230" y="810"/>
                      <a:pt x="5519" y="1138"/>
                      <a:pt x="5680" y="1355"/>
                    </a:cubicBezTo>
                    <a:lnTo>
                      <a:pt x="5802" y="1520"/>
                    </a:lnTo>
                    <a:lnTo>
                      <a:pt x="5739" y="1324"/>
                    </a:lnTo>
                    <a:cubicBezTo>
                      <a:pt x="5622" y="954"/>
                      <a:pt x="5454" y="283"/>
                      <a:pt x="5565" y="106"/>
                    </a:cubicBezTo>
                    <a:cubicBezTo>
                      <a:pt x="5579" y="83"/>
                      <a:pt x="5596" y="72"/>
                      <a:pt x="5619" y="69"/>
                    </a:cubicBezTo>
                    <a:cubicBezTo>
                      <a:pt x="5622" y="69"/>
                      <a:pt x="5625" y="68"/>
                      <a:pt x="5628" y="68"/>
                    </a:cubicBezTo>
                    <a:close/>
                    <a:moveTo>
                      <a:pt x="5626" y="0"/>
                    </a:moveTo>
                    <a:cubicBezTo>
                      <a:pt x="5620" y="0"/>
                      <a:pt x="5614" y="1"/>
                      <a:pt x="5608" y="2"/>
                    </a:cubicBezTo>
                    <a:cubicBezTo>
                      <a:pt x="5565" y="8"/>
                      <a:pt x="5532" y="31"/>
                      <a:pt x="5507" y="71"/>
                    </a:cubicBezTo>
                    <a:cubicBezTo>
                      <a:pt x="5386" y="263"/>
                      <a:pt x="5532" y="855"/>
                      <a:pt x="5622" y="1171"/>
                    </a:cubicBezTo>
                    <a:cubicBezTo>
                      <a:pt x="5481" y="1002"/>
                      <a:pt x="5247" y="745"/>
                      <a:pt x="5094" y="733"/>
                    </a:cubicBezTo>
                    <a:cubicBezTo>
                      <a:pt x="5090" y="732"/>
                      <a:pt x="5086" y="732"/>
                      <a:pt x="5082" y="732"/>
                    </a:cubicBezTo>
                    <a:cubicBezTo>
                      <a:pt x="5049" y="732"/>
                      <a:pt x="5020" y="743"/>
                      <a:pt x="4998" y="765"/>
                    </a:cubicBezTo>
                    <a:cubicBezTo>
                      <a:pt x="4922" y="838"/>
                      <a:pt x="4987" y="1005"/>
                      <a:pt x="5206" y="1284"/>
                    </a:cubicBezTo>
                    <a:cubicBezTo>
                      <a:pt x="5356" y="1480"/>
                      <a:pt x="5545" y="1683"/>
                      <a:pt x="5655" y="1800"/>
                    </a:cubicBezTo>
                    <a:cubicBezTo>
                      <a:pt x="5461" y="2084"/>
                      <a:pt x="5299" y="2404"/>
                      <a:pt x="5172" y="2748"/>
                    </a:cubicBezTo>
                    <a:cubicBezTo>
                      <a:pt x="4943" y="3370"/>
                      <a:pt x="4813" y="3971"/>
                      <a:pt x="4784" y="4532"/>
                    </a:cubicBezTo>
                    <a:cubicBezTo>
                      <a:pt x="4712" y="5958"/>
                      <a:pt x="5313" y="7016"/>
                      <a:pt x="6435" y="7441"/>
                    </a:cubicBezTo>
                    <a:cubicBezTo>
                      <a:pt x="6244" y="7891"/>
                      <a:pt x="6340" y="8193"/>
                      <a:pt x="6458" y="8369"/>
                    </a:cubicBezTo>
                    <a:cubicBezTo>
                      <a:pt x="6614" y="8605"/>
                      <a:pt x="6868" y="8712"/>
                      <a:pt x="7063" y="8719"/>
                    </a:cubicBezTo>
                    <a:cubicBezTo>
                      <a:pt x="7062" y="8793"/>
                      <a:pt x="7059" y="8866"/>
                      <a:pt x="7057" y="8941"/>
                    </a:cubicBezTo>
                    <a:cubicBezTo>
                      <a:pt x="7047" y="9325"/>
                      <a:pt x="7030" y="9762"/>
                      <a:pt x="7005" y="10242"/>
                    </a:cubicBezTo>
                    <a:cubicBezTo>
                      <a:pt x="6847" y="10225"/>
                      <a:pt x="6715" y="10220"/>
                      <a:pt x="6623" y="10220"/>
                    </a:cubicBezTo>
                    <a:cubicBezTo>
                      <a:pt x="6534" y="10220"/>
                      <a:pt x="6482" y="10224"/>
                      <a:pt x="6478" y="10225"/>
                    </a:cubicBezTo>
                    <a:lnTo>
                      <a:pt x="6458" y="10227"/>
                    </a:lnTo>
                    <a:lnTo>
                      <a:pt x="6450" y="10247"/>
                    </a:lnTo>
                    <a:cubicBezTo>
                      <a:pt x="6450" y="10247"/>
                      <a:pt x="6389" y="10395"/>
                      <a:pt x="6294" y="10632"/>
                    </a:cubicBezTo>
                    <a:cubicBezTo>
                      <a:pt x="6210" y="10840"/>
                      <a:pt x="6082" y="11162"/>
                      <a:pt x="5937" y="11531"/>
                    </a:cubicBezTo>
                    <a:cubicBezTo>
                      <a:pt x="5908" y="11543"/>
                      <a:pt x="5879" y="11557"/>
                      <a:pt x="5848" y="11569"/>
                    </a:cubicBezTo>
                    <a:cubicBezTo>
                      <a:pt x="5421" y="11753"/>
                      <a:pt x="4897" y="12012"/>
                      <a:pt x="4831" y="12045"/>
                    </a:cubicBezTo>
                    <a:cubicBezTo>
                      <a:pt x="4749" y="12046"/>
                      <a:pt x="4013" y="12061"/>
                      <a:pt x="3969" y="12061"/>
                    </a:cubicBezTo>
                    <a:cubicBezTo>
                      <a:pt x="3951" y="12061"/>
                      <a:pt x="3894" y="12061"/>
                      <a:pt x="3588" y="12323"/>
                    </a:cubicBezTo>
                    <a:cubicBezTo>
                      <a:pt x="3298" y="12364"/>
                      <a:pt x="2940" y="12447"/>
                      <a:pt x="2936" y="12448"/>
                    </a:cubicBezTo>
                    <a:lnTo>
                      <a:pt x="2928" y="12451"/>
                    </a:lnTo>
                    <a:cubicBezTo>
                      <a:pt x="1688" y="13153"/>
                      <a:pt x="830" y="14647"/>
                      <a:pt x="376" y="16894"/>
                    </a:cubicBezTo>
                    <a:cubicBezTo>
                      <a:pt x="11" y="18704"/>
                      <a:pt x="6" y="20522"/>
                      <a:pt x="5" y="21397"/>
                    </a:cubicBezTo>
                    <a:cubicBezTo>
                      <a:pt x="3" y="21542"/>
                      <a:pt x="3" y="21657"/>
                      <a:pt x="2" y="21744"/>
                    </a:cubicBezTo>
                    <a:lnTo>
                      <a:pt x="0" y="21774"/>
                    </a:lnTo>
                    <a:lnTo>
                      <a:pt x="31" y="21777"/>
                    </a:lnTo>
                    <a:cubicBezTo>
                      <a:pt x="98" y="21787"/>
                      <a:pt x="165" y="21793"/>
                      <a:pt x="231" y="21796"/>
                    </a:cubicBezTo>
                    <a:cubicBezTo>
                      <a:pt x="219" y="22045"/>
                      <a:pt x="213" y="22335"/>
                      <a:pt x="214" y="22659"/>
                    </a:cubicBezTo>
                    <a:cubicBezTo>
                      <a:pt x="216" y="23662"/>
                      <a:pt x="115" y="24772"/>
                      <a:pt x="103" y="24896"/>
                    </a:cubicBezTo>
                    <a:cubicBezTo>
                      <a:pt x="103" y="24901"/>
                      <a:pt x="103" y="24904"/>
                      <a:pt x="103" y="24904"/>
                    </a:cubicBezTo>
                    <a:cubicBezTo>
                      <a:pt x="103" y="24951"/>
                      <a:pt x="101" y="26069"/>
                      <a:pt x="309" y="26485"/>
                    </a:cubicBezTo>
                    <a:cubicBezTo>
                      <a:pt x="1720" y="29027"/>
                      <a:pt x="5712" y="33099"/>
                      <a:pt x="6229" y="33621"/>
                    </a:cubicBezTo>
                    <a:cubicBezTo>
                      <a:pt x="6054" y="34392"/>
                      <a:pt x="5938" y="35213"/>
                      <a:pt x="5891" y="35996"/>
                    </a:cubicBezTo>
                    <a:lnTo>
                      <a:pt x="5889" y="35996"/>
                    </a:lnTo>
                    <a:lnTo>
                      <a:pt x="5883" y="36109"/>
                    </a:lnTo>
                    <a:cubicBezTo>
                      <a:pt x="5882" y="36135"/>
                      <a:pt x="5880" y="36159"/>
                      <a:pt x="5880" y="36185"/>
                    </a:cubicBezTo>
                    <a:cubicBezTo>
                      <a:pt x="5816" y="37566"/>
                      <a:pt x="5973" y="38687"/>
                      <a:pt x="6313" y="39258"/>
                    </a:cubicBezTo>
                    <a:cubicBezTo>
                      <a:pt x="6979" y="40387"/>
                      <a:pt x="8233" y="44252"/>
                      <a:pt x="9062" y="46809"/>
                    </a:cubicBezTo>
                    <a:cubicBezTo>
                      <a:pt x="9155" y="47098"/>
                      <a:pt x="9244" y="47367"/>
                      <a:pt x="9323" y="47611"/>
                    </a:cubicBezTo>
                    <a:cubicBezTo>
                      <a:pt x="9548" y="48450"/>
                      <a:pt x="10043" y="50194"/>
                      <a:pt x="10837" y="52943"/>
                    </a:cubicBezTo>
                    <a:cubicBezTo>
                      <a:pt x="10667" y="52985"/>
                      <a:pt x="10557" y="53148"/>
                      <a:pt x="10584" y="53321"/>
                    </a:cubicBezTo>
                    <a:cubicBezTo>
                      <a:pt x="10716" y="54162"/>
                      <a:pt x="11402" y="58462"/>
                      <a:pt x="11968" y="60621"/>
                    </a:cubicBezTo>
                    <a:lnTo>
                      <a:pt x="11973" y="60641"/>
                    </a:lnTo>
                    <a:lnTo>
                      <a:pt x="11994" y="60646"/>
                    </a:lnTo>
                    <a:cubicBezTo>
                      <a:pt x="12066" y="60660"/>
                      <a:pt x="12143" y="60668"/>
                      <a:pt x="12225" y="60668"/>
                    </a:cubicBezTo>
                    <a:cubicBezTo>
                      <a:pt x="12466" y="60668"/>
                      <a:pt x="12745" y="60605"/>
                      <a:pt x="13026" y="60485"/>
                    </a:cubicBezTo>
                    <a:cubicBezTo>
                      <a:pt x="14353" y="65035"/>
                      <a:pt x="15535" y="69061"/>
                      <a:pt x="15547" y="69102"/>
                    </a:cubicBezTo>
                    <a:lnTo>
                      <a:pt x="15555" y="69125"/>
                    </a:lnTo>
                    <a:lnTo>
                      <a:pt x="15579" y="69126"/>
                    </a:lnTo>
                    <a:cubicBezTo>
                      <a:pt x="15581" y="69126"/>
                      <a:pt x="15747" y="69134"/>
                      <a:pt x="16012" y="69143"/>
                    </a:cubicBezTo>
                    <a:cubicBezTo>
                      <a:pt x="16047" y="69268"/>
                      <a:pt x="16091" y="69418"/>
                      <a:pt x="16142" y="69588"/>
                    </a:cubicBezTo>
                    <a:cubicBezTo>
                      <a:pt x="16547" y="70936"/>
                      <a:pt x="17344" y="73395"/>
                      <a:pt x="17600" y="74188"/>
                    </a:cubicBezTo>
                    <a:cubicBezTo>
                      <a:pt x="17571" y="74193"/>
                      <a:pt x="17542" y="74208"/>
                      <a:pt x="17516" y="74231"/>
                    </a:cubicBezTo>
                    <a:cubicBezTo>
                      <a:pt x="17400" y="74335"/>
                      <a:pt x="17341" y="74620"/>
                      <a:pt x="17364" y="74970"/>
                    </a:cubicBezTo>
                    <a:cubicBezTo>
                      <a:pt x="17379" y="75184"/>
                      <a:pt x="17380" y="75604"/>
                      <a:pt x="17370" y="76182"/>
                    </a:cubicBezTo>
                    <a:cubicBezTo>
                      <a:pt x="17365" y="76450"/>
                      <a:pt x="17359" y="76650"/>
                      <a:pt x="17359" y="76653"/>
                    </a:cubicBezTo>
                    <a:lnTo>
                      <a:pt x="17357" y="76651"/>
                    </a:lnTo>
                    <a:lnTo>
                      <a:pt x="17356" y="76687"/>
                    </a:lnTo>
                    <a:lnTo>
                      <a:pt x="24265" y="76687"/>
                    </a:lnTo>
                    <a:cubicBezTo>
                      <a:pt x="24609" y="76687"/>
                      <a:pt x="24803" y="76428"/>
                      <a:pt x="24838" y="76187"/>
                    </a:cubicBezTo>
                    <a:cubicBezTo>
                      <a:pt x="24873" y="75947"/>
                      <a:pt x="24762" y="75722"/>
                      <a:pt x="24548" y="75601"/>
                    </a:cubicBezTo>
                    <a:cubicBezTo>
                      <a:pt x="24497" y="75574"/>
                      <a:pt x="24442" y="75548"/>
                      <a:pt x="24383" y="75525"/>
                    </a:cubicBezTo>
                    <a:cubicBezTo>
                      <a:pt x="24089" y="75410"/>
                      <a:pt x="23799" y="75330"/>
                      <a:pt x="23490" y="75245"/>
                    </a:cubicBezTo>
                    <a:cubicBezTo>
                      <a:pt x="22895" y="75080"/>
                      <a:pt x="22221" y="74893"/>
                      <a:pt x="21354" y="74404"/>
                    </a:cubicBezTo>
                    <a:cubicBezTo>
                      <a:pt x="21037" y="74225"/>
                      <a:pt x="20822" y="74035"/>
                      <a:pt x="20648" y="73883"/>
                    </a:cubicBezTo>
                    <a:cubicBezTo>
                      <a:pt x="20403" y="73669"/>
                      <a:pt x="20227" y="73513"/>
                      <a:pt x="19938" y="73513"/>
                    </a:cubicBezTo>
                    <a:cubicBezTo>
                      <a:pt x="19926" y="73513"/>
                      <a:pt x="19912" y="73513"/>
                      <a:pt x="19898" y="73514"/>
                    </a:cubicBezTo>
                    <a:cubicBezTo>
                      <a:pt x="19538" y="72250"/>
                      <a:pt x="19142" y="70186"/>
                      <a:pt x="18989" y="69353"/>
                    </a:cubicBezTo>
                    <a:cubicBezTo>
                      <a:pt x="18966" y="69230"/>
                      <a:pt x="18946" y="69126"/>
                      <a:pt x="18932" y="69044"/>
                    </a:cubicBezTo>
                    <a:cubicBezTo>
                      <a:pt x="19594" y="68947"/>
                      <a:pt x="19943" y="68791"/>
                      <a:pt x="19996" y="68568"/>
                    </a:cubicBezTo>
                    <a:lnTo>
                      <a:pt x="19998" y="68561"/>
                    </a:lnTo>
                    <a:lnTo>
                      <a:pt x="19996" y="68553"/>
                    </a:lnTo>
                    <a:cubicBezTo>
                      <a:pt x="19535" y="66605"/>
                      <a:pt x="18073" y="60381"/>
                      <a:pt x="18033" y="60211"/>
                    </a:cubicBezTo>
                    <a:cubicBezTo>
                      <a:pt x="18029" y="60112"/>
                      <a:pt x="17911" y="57813"/>
                      <a:pt x="17541" y="55336"/>
                    </a:cubicBezTo>
                    <a:cubicBezTo>
                      <a:pt x="18577" y="54808"/>
                      <a:pt x="19097" y="54039"/>
                      <a:pt x="19149" y="53960"/>
                    </a:cubicBezTo>
                    <a:cubicBezTo>
                      <a:pt x="19308" y="53858"/>
                      <a:pt x="22381" y="51862"/>
                      <a:pt x="23285" y="51226"/>
                    </a:cubicBezTo>
                    <a:lnTo>
                      <a:pt x="23421" y="51132"/>
                    </a:lnTo>
                    <a:cubicBezTo>
                      <a:pt x="24217" y="50575"/>
                      <a:pt x="24305" y="50512"/>
                      <a:pt x="24323" y="49727"/>
                    </a:cubicBezTo>
                    <a:cubicBezTo>
                      <a:pt x="27038" y="47898"/>
                      <a:pt x="28404" y="45378"/>
                      <a:pt x="27644" y="43594"/>
                    </a:cubicBezTo>
                    <a:cubicBezTo>
                      <a:pt x="25341" y="38203"/>
                      <a:pt x="18597" y="30585"/>
                      <a:pt x="18240" y="30183"/>
                    </a:cubicBezTo>
                    <a:cubicBezTo>
                      <a:pt x="18055" y="29515"/>
                      <a:pt x="17824" y="29064"/>
                      <a:pt x="17822" y="29059"/>
                    </a:cubicBezTo>
                    <a:cubicBezTo>
                      <a:pt x="17816" y="29049"/>
                      <a:pt x="17805" y="29039"/>
                      <a:pt x="17793" y="29035"/>
                    </a:cubicBezTo>
                    <a:cubicBezTo>
                      <a:pt x="17789" y="29035"/>
                      <a:pt x="17785" y="29033"/>
                      <a:pt x="17782" y="29033"/>
                    </a:cubicBezTo>
                    <a:cubicBezTo>
                      <a:pt x="17682" y="28920"/>
                      <a:pt x="17374" y="28792"/>
                      <a:pt x="17133" y="28703"/>
                    </a:cubicBezTo>
                    <a:cubicBezTo>
                      <a:pt x="17072" y="28682"/>
                      <a:pt x="17020" y="28663"/>
                      <a:pt x="16978" y="28650"/>
                    </a:cubicBezTo>
                    <a:cubicBezTo>
                      <a:pt x="16983" y="28621"/>
                      <a:pt x="16974" y="28590"/>
                      <a:pt x="16952" y="28569"/>
                    </a:cubicBezTo>
                    <a:cubicBezTo>
                      <a:pt x="16864" y="28481"/>
                      <a:pt x="16767" y="28387"/>
                      <a:pt x="16703" y="28322"/>
                    </a:cubicBezTo>
                    <a:cubicBezTo>
                      <a:pt x="16651" y="28270"/>
                      <a:pt x="16610" y="28229"/>
                      <a:pt x="16591" y="28209"/>
                    </a:cubicBezTo>
                    <a:cubicBezTo>
                      <a:pt x="16617" y="27954"/>
                      <a:pt x="16677" y="27378"/>
                      <a:pt x="16682" y="27168"/>
                    </a:cubicBezTo>
                    <a:cubicBezTo>
                      <a:pt x="16685" y="27027"/>
                      <a:pt x="16593" y="26804"/>
                      <a:pt x="16423" y="26537"/>
                    </a:cubicBezTo>
                    <a:cubicBezTo>
                      <a:pt x="16426" y="26524"/>
                      <a:pt x="16423" y="26509"/>
                      <a:pt x="16414" y="26497"/>
                    </a:cubicBezTo>
                    <a:cubicBezTo>
                      <a:pt x="16105" y="26060"/>
                      <a:pt x="15755" y="25661"/>
                      <a:pt x="15371" y="25311"/>
                    </a:cubicBezTo>
                    <a:cubicBezTo>
                      <a:pt x="15385" y="25142"/>
                      <a:pt x="15391" y="24947"/>
                      <a:pt x="15391" y="24731"/>
                    </a:cubicBezTo>
                    <a:cubicBezTo>
                      <a:pt x="15391" y="24210"/>
                      <a:pt x="15355" y="23523"/>
                      <a:pt x="15284" y="22690"/>
                    </a:cubicBezTo>
                    <a:cubicBezTo>
                      <a:pt x="15293" y="22681"/>
                      <a:pt x="15298" y="22667"/>
                      <a:pt x="15296" y="22653"/>
                    </a:cubicBezTo>
                    <a:cubicBezTo>
                      <a:pt x="15264" y="22271"/>
                      <a:pt x="15225" y="21863"/>
                      <a:pt x="15180" y="21439"/>
                    </a:cubicBezTo>
                    <a:lnTo>
                      <a:pt x="15180" y="21439"/>
                    </a:lnTo>
                    <a:cubicBezTo>
                      <a:pt x="15205" y="21462"/>
                      <a:pt x="15231" y="21485"/>
                      <a:pt x="15258" y="21510"/>
                    </a:cubicBezTo>
                    <a:cubicBezTo>
                      <a:pt x="15287" y="21536"/>
                      <a:pt x="15324" y="21550"/>
                      <a:pt x="15361" y="21550"/>
                    </a:cubicBezTo>
                    <a:cubicBezTo>
                      <a:pt x="15388" y="21550"/>
                      <a:pt x="15415" y="21543"/>
                      <a:pt x="15439" y="21528"/>
                    </a:cubicBezTo>
                    <a:cubicBezTo>
                      <a:pt x="15477" y="21505"/>
                      <a:pt x="15512" y="21482"/>
                      <a:pt x="15547" y="21459"/>
                    </a:cubicBezTo>
                    <a:lnTo>
                      <a:pt x="17093" y="22786"/>
                    </a:lnTo>
                    <a:cubicBezTo>
                      <a:pt x="17353" y="23084"/>
                      <a:pt x="17773" y="23162"/>
                      <a:pt x="18143" y="23162"/>
                    </a:cubicBezTo>
                    <a:cubicBezTo>
                      <a:pt x="18320" y="23162"/>
                      <a:pt x="18485" y="23145"/>
                      <a:pt x="18616" y="23124"/>
                    </a:cubicBezTo>
                    <a:cubicBezTo>
                      <a:pt x="18843" y="23088"/>
                      <a:pt x="19039" y="22933"/>
                      <a:pt x="19125" y="22719"/>
                    </a:cubicBezTo>
                    <a:cubicBezTo>
                      <a:pt x="19466" y="21872"/>
                      <a:pt x="20640" y="18736"/>
                      <a:pt x="21430" y="13960"/>
                    </a:cubicBezTo>
                    <a:cubicBezTo>
                      <a:pt x="21440" y="13904"/>
                      <a:pt x="21449" y="13849"/>
                      <a:pt x="21458" y="13792"/>
                    </a:cubicBezTo>
                    <a:lnTo>
                      <a:pt x="21467" y="13739"/>
                    </a:lnTo>
                    <a:lnTo>
                      <a:pt x="21935" y="13904"/>
                    </a:lnTo>
                    <a:cubicBezTo>
                      <a:pt x="21945" y="13907"/>
                      <a:pt x="21955" y="13909"/>
                      <a:pt x="21966" y="13909"/>
                    </a:cubicBezTo>
                    <a:cubicBezTo>
                      <a:pt x="22005" y="13909"/>
                      <a:pt x="22042" y="13884"/>
                      <a:pt x="22056" y="13846"/>
                    </a:cubicBezTo>
                    <a:lnTo>
                      <a:pt x="22150" y="13578"/>
                    </a:lnTo>
                    <a:cubicBezTo>
                      <a:pt x="22507" y="13457"/>
                      <a:pt x="22630" y="13301"/>
                      <a:pt x="22589" y="13026"/>
                    </a:cubicBezTo>
                    <a:cubicBezTo>
                      <a:pt x="22585" y="12994"/>
                      <a:pt x="22575" y="12960"/>
                      <a:pt x="22560" y="12928"/>
                    </a:cubicBezTo>
                    <a:cubicBezTo>
                      <a:pt x="22765" y="12814"/>
                      <a:pt x="22838" y="12665"/>
                      <a:pt x="22805" y="12436"/>
                    </a:cubicBezTo>
                    <a:cubicBezTo>
                      <a:pt x="22797" y="12389"/>
                      <a:pt x="22780" y="12340"/>
                      <a:pt x="22751" y="12291"/>
                    </a:cubicBezTo>
                    <a:cubicBezTo>
                      <a:pt x="22993" y="12173"/>
                      <a:pt x="23077" y="12022"/>
                      <a:pt x="23042" y="11775"/>
                    </a:cubicBezTo>
                    <a:cubicBezTo>
                      <a:pt x="23034" y="11727"/>
                      <a:pt x="23016" y="11679"/>
                      <a:pt x="22987" y="11630"/>
                    </a:cubicBezTo>
                    <a:cubicBezTo>
                      <a:pt x="23228" y="11513"/>
                      <a:pt x="23314" y="11361"/>
                      <a:pt x="23277" y="11115"/>
                    </a:cubicBezTo>
                    <a:cubicBezTo>
                      <a:pt x="23263" y="11022"/>
                      <a:pt x="23210" y="10927"/>
                      <a:pt x="23115" y="10837"/>
                    </a:cubicBezTo>
                    <a:lnTo>
                      <a:pt x="23806" y="8878"/>
                    </a:lnTo>
                    <a:cubicBezTo>
                      <a:pt x="23823" y="8828"/>
                      <a:pt x="23797" y="8774"/>
                      <a:pt x="23748" y="8756"/>
                    </a:cubicBezTo>
                    <a:lnTo>
                      <a:pt x="20796" y="7716"/>
                    </a:lnTo>
                    <a:cubicBezTo>
                      <a:pt x="20786" y="7713"/>
                      <a:pt x="20775" y="7711"/>
                      <a:pt x="20765" y="7711"/>
                    </a:cubicBezTo>
                    <a:cubicBezTo>
                      <a:pt x="20726" y="7711"/>
                      <a:pt x="20688" y="7736"/>
                      <a:pt x="20675" y="7774"/>
                    </a:cubicBezTo>
                    <a:lnTo>
                      <a:pt x="18925" y="12742"/>
                    </a:lnTo>
                    <a:cubicBezTo>
                      <a:pt x="18908" y="12792"/>
                      <a:pt x="18934" y="12846"/>
                      <a:pt x="18983" y="12864"/>
                    </a:cubicBezTo>
                    <a:lnTo>
                      <a:pt x="19660" y="13103"/>
                    </a:lnTo>
                    <a:cubicBezTo>
                      <a:pt x="19625" y="13233"/>
                      <a:pt x="19583" y="13381"/>
                      <a:pt x="19539" y="13541"/>
                    </a:cubicBezTo>
                    <a:cubicBezTo>
                      <a:pt x="19180" y="14850"/>
                      <a:pt x="18519" y="17189"/>
                      <a:pt x="18139" y="18160"/>
                    </a:cubicBezTo>
                    <a:cubicBezTo>
                      <a:pt x="18087" y="18292"/>
                      <a:pt x="18022" y="18434"/>
                      <a:pt x="17938" y="18593"/>
                    </a:cubicBezTo>
                    <a:cubicBezTo>
                      <a:pt x="17867" y="18732"/>
                      <a:pt x="17785" y="18871"/>
                      <a:pt x="17720" y="18986"/>
                    </a:cubicBezTo>
                    <a:cubicBezTo>
                      <a:pt x="17634" y="18863"/>
                      <a:pt x="17541" y="18724"/>
                      <a:pt x="17441" y="18568"/>
                    </a:cubicBezTo>
                    <a:cubicBezTo>
                      <a:pt x="17409" y="18518"/>
                      <a:pt x="17377" y="18467"/>
                      <a:pt x="17347" y="18417"/>
                    </a:cubicBezTo>
                    <a:cubicBezTo>
                      <a:pt x="17402" y="17876"/>
                      <a:pt x="17399" y="17353"/>
                      <a:pt x="17397" y="17275"/>
                    </a:cubicBezTo>
                    <a:cubicBezTo>
                      <a:pt x="17431" y="17217"/>
                      <a:pt x="17590" y="16911"/>
                      <a:pt x="17393" y="16561"/>
                    </a:cubicBezTo>
                    <a:cubicBezTo>
                      <a:pt x="17201" y="16221"/>
                      <a:pt x="16568" y="16205"/>
                      <a:pt x="16411" y="16205"/>
                    </a:cubicBezTo>
                    <a:cubicBezTo>
                      <a:pt x="16403" y="16006"/>
                      <a:pt x="16348" y="14977"/>
                      <a:pt x="16124" y="14398"/>
                    </a:cubicBezTo>
                    <a:cubicBezTo>
                      <a:pt x="15861" y="13717"/>
                      <a:pt x="13735" y="12253"/>
                      <a:pt x="13580" y="12147"/>
                    </a:cubicBezTo>
                    <a:cubicBezTo>
                      <a:pt x="13544" y="12060"/>
                      <a:pt x="13492" y="12002"/>
                      <a:pt x="13428" y="11974"/>
                    </a:cubicBezTo>
                    <a:cubicBezTo>
                      <a:pt x="13396" y="11960"/>
                      <a:pt x="13365" y="11954"/>
                      <a:pt x="13337" y="11954"/>
                    </a:cubicBezTo>
                    <a:cubicBezTo>
                      <a:pt x="13306" y="11954"/>
                      <a:pt x="13278" y="11960"/>
                      <a:pt x="13257" y="11967"/>
                    </a:cubicBezTo>
                    <a:cubicBezTo>
                      <a:pt x="13250" y="11964"/>
                      <a:pt x="13242" y="11962"/>
                      <a:pt x="13235" y="11962"/>
                    </a:cubicBezTo>
                    <a:cubicBezTo>
                      <a:pt x="13229" y="11962"/>
                      <a:pt x="13224" y="11963"/>
                      <a:pt x="13219" y="11965"/>
                    </a:cubicBezTo>
                    <a:cubicBezTo>
                      <a:pt x="12921" y="11818"/>
                      <a:pt x="12560" y="11725"/>
                      <a:pt x="12308" y="11673"/>
                    </a:cubicBezTo>
                    <a:cubicBezTo>
                      <a:pt x="12231" y="11658"/>
                      <a:pt x="12167" y="11646"/>
                      <a:pt x="12126" y="11639"/>
                    </a:cubicBezTo>
                    <a:cubicBezTo>
                      <a:pt x="12135" y="11618"/>
                      <a:pt x="12144" y="11595"/>
                      <a:pt x="12147" y="11580"/>
                    </a:cubicBezTo>
                    <a:cubicBezTo>
                      <a:pt x="12152" y="11568"/>
                      <a:pt x="12150" y="11554"/>
                      <a:pt x="12144" y="11542"/>
                    </a:cubicBezTo>
                    <a:cubicBezTo>
                      <a:pt x="12138" y="11531"/>
                      <a:pt x="12127" y="11522"/>
                      <a:pt x="12115" y="11517"/>
                    </a:cubicBezTo>
                    <a:cubicBezTo>
                      <a:pt x="12110" y="11517"/>
                      <a:pt x="12107" y="11516"/>
                      <a:pt x="12103" y="11516"/>
                    </a:cubicBezTo>
                    <a:cubicBezTo>
                      <a:pt x="11754" y="11112"/>
                      <a:pt x="11311" y="10679"/>
                      <a:pt x="11306" y="10675"/>
                    </a:cubicBezTo>
                    <a:lnTo>
                      <a:pt x="11300" y="10670"/>
                    </a:lnTo>
                    <a:cubicBezTo>
                      <a:pt x="11294" y="10666"/>
                      <a:pt x="11173" y="10595"/>
                      <a:pt x="10855" y="10571"/>
                    </a:cubicBezTo>
                    <a:cubicBezTo>
                      <a:pt x="11612" y="10503"/>
                      <a:pt x="12043" y="10010"/>
                      <a:pt x="12149" y="9658"/>
                    </a:cubicBezTo>
                    <a:cubicBezTo>
                      <a:pt x="12474" y="8470"/>
                      <a:pt x="12341" y="5388"/>
                      <a:pt x="12269" y="4119"/>
                    </a:cubicBezTo>
                    <a:cubicBezTo>
                      <a:pt x="12268" y="4081"/>
                      <a:pt x="12265" y="4046"/>
                      <a:pt x="12263" y="4013"/>
                    </a:cubicBezTo>
                    <a:lnTo>
                      <a:pt x="12263" y="4000"/>
                    </a:lnTo>
                    <a:cubicBezTo>
                      <a:pt x="12320" y="3939"/>
                      <a:pt x="12636" y="3582"/>
                      <a:pt x="12713" y="3096"/>
                    </a:cubicBezTo>
                    <a:cubicBezTo>
                      <a:pt x="12774" y="2703"/>
                      <a:pt x="12668" y="2329"/>
                      <a:pt x="12396" y="1982"/>
                    </a:cubicBezTo>
                    <a:cubicBezTo>
                      <a:pt x="12182" y="1708"/>
                      <a:pt x="11898" y="1497"/>
                      <a:pt x="11572" y="1369"/>
                    </a:cubicBezTo>
                    <a:cubicBezTo>
                      <a:pt x="11217" y="653"/>
                      <a:pt x="10091" y="136"/>
                      <a:pt x="8884" y="136"/>
                    </a:cubicBezTo>
                    <a:cubicBezTo>
                      <a:pt x="7810" y="136"/>
                      <a:pt x="6831" y="526"/>
                      <a:pt x="6120" y="1236"/>
                    </a:cubicBezTo>
                    <a:cubicBezTo>
                      <a:pt x="6026" y="652"/>
                      <a:pt x="5865" y="0"/>
                      <a:pt x="56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989;p77"/>
            <p:cNvGrpSpPr/>
            <p:nvPr/>
          </p:nvGrpSpPr>
          <p:grpSpPr>
            <a:xfrm>
              <a:off x="4825898" y="1492688"/>
              <a:ext cx="1147199" cy="637372"/>
              <a:chOff x="315275" y="3124950"/>
              <a:chExt cx="658175" cy="365675"/>
            </a:xfrm>
          </p:grpSpPr>
          <p:sp>
            <p:nvSpPr>
              <p:cNvPr id="26" name="Google Shape;990;p77"/>
              <p:cNvSpPr/>
              <p:nvPr/>
            </p:nvSpPr>
            <p:spPr>
              <a:xfrm>
                <a:off x="315275" y="3124950"/>
                <a:ext cx="634175" cy="365675"/>
              </a:xfrm>
              <a:custGeom>
                <a:avLst/>
                <a:gdLst/>
                <a:ahLst/>
                <a:cxnLst/>
                <a:rect l="l" t="t" r="r" b="b"/>
                <a:pathLst>
                  <a:path w="25367" h="14627" extrusionOk="0">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91;p77"/>
              <p:cNvSpPr/>
              <p:nvPr/>
            </p:nvSpPr>
            <p:spPr>
              <a:xfrm>
                <a:off x="875125" y="3421750"/>
                <a:ext cx="98325" cy="68875"/>
              </a:xfrm>
              <a:custGeom>
                <a:avLst/>
                <a:gdLst/>
                <a:ahLst/>
                <a:cxnLst/>
                <a:rect l="l" t="t" r="r" b="b"/>
                <a:pathLst>
                  <a:path w="3933" h="2755" extrusionOk="0">
                    <a:moveTo>
                      <a:pt x="0" y="1"/>
                    </a:moveTo>
                    <a:lnTo>
                      <a:pt x="2972" y="2754"/>
                    </a:lnTo>
                    <a:lnTo>
                      <a:pt x="3933" y="2754"/>
                    </a:lnTo>
                    <a:lnTo>
                      <a:pt x="9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92;p77"/>
              <p:cNvSpPr/>
              <p:nvPr/>
            </p:nvSpPr>
            <p:spPr>
              <a:xfrm>
                <a:off x="339300" y="3124950"/>
                <a:ext cx="634150" cy="365675"/>
              </a:xfrm>
              <a:custGeom>
                <a:avLst/>
                <a:gdLst/>
                <a:ahLst/>
                <a:cxnLst/>
                <a:rect l="l" t="t" r="r" b="b"/>
                <a:pathLst>
                  <a:path w="25366" h="14627" extrusionOk="0">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93;p77"/>
              <p:cNvSpPr/>
              <p:nvPr/>
            </p:nvSpPr>
            <p:spPr>
              <a:xfrm>
                <a:off x="792825" y="3237950"/>
                <a:ext cx="73725" cy="73700"/>
              </a:xfrm>
              <a:custGeom>
                <a:avLst/>
                <a:gdLst/>
                <a:ahLst/>
                <a:cxnLst/>
                <a:rect l="l" t="t" r="r" b="b"/>
                <a:pathLst>
                  <a:path w="2949" h="2948" extrusionOk="0">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94;p77"/>
              <p:cNvSpPr/>
              <p:nvPr/>
            </p:nvSpPr>
            <p:spPr>
              <a:xfrm>
                <a:off x="619550" y="3237950"/>
                <a:ext cx="73675" cy="73700"/>
              </a:xfrm>
              <a:custGeom>
                <a:avLst/>
                <a:gdLst/>
                <a:ahLst/>
                <a:cxnLst/>
                <a:rect l="l" t="t" r="r" b="b"/>
                <a:pathLst>
                  <a:path w="2947" h="2948" extrusionOk="0">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95;p77"/>
              <p:cNvSpPr/>
              <p:nvPr/>
            </p:nvSpPr>
            <p:spPr>
              <a:xfrm>
                <a:off x="446225" y="3237950"/>
                <a:ext cx="73675" cy="73700"/>
              </a:xfrm>
              <a:custGeom>
                <a:avLst/>
                <a:gdLst/>
                <a:ahLst/>
                <a:cxnLst/>
                <a:rect l="l" t="t" r="r" b="b"/>
                <a:pathLst>
                  <a:path w="2947" h="2948" extrusionOk="0">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996;p77"/>
            <p:cNvGrpSpPr/>
            <p:nvPr/>
          </p:nvGrpSpPr>
          <p:grpSpPr>
            <a:xfrm>
              <a:off x="7112551" y="535097"/>
              <a:ext cx="1397100" cy="760518"/>
              <a:chOff x="238125" y="2409350"/>
              <a:chExt cx="760575" cy="414000"/>
            </a:xfrm>
          </p:grpSpPr>
          <p:sp>
            <p:nvSpPr>
              <p:cNvPr id="14" name="Google Shape;997;p77"/>
              <p:cNvSpPr/>
              <p:nvPr/>
            </p:nvSpPr>
            <p:spPr>
              <a:xfrm>
                <a:off x="238125" y="2409350"/>
                <a:ext cx="760575" cy="414000"/>
              </a:xfrm>
              <a:custGeom>
                <a:avLst/>
                <a:gdLst/>
                <a:ahLst/>
                <a:cxnLst/>
                <a:rect l="l" t="t" r="r" b="b"/>
                <a:pathLst>
                  <a:path w="30423" h="16560" extrusionOk="0">
                    <a:moveTo>
                      <a:pt x="0" y="1"/>
                    </a:moveTo>
                    <a:lnTo>
                      <a:pt x="0" y="16560"/>
                    </a:lnTo>
                    <a:lnTo>
                      <a:pt x="2330" y="14045"/>
                    </a:lnTo>
                    <a:lnTo>
                      <a:pt x="30423" y="14045"/>
                    </a:lnTo>
                    <a:lnTo>
                      <a:pt x="304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98;p77"/>
              <p:cNvSpPr/>
              <p:nvPr/>
            </p:nvSpPr>
            <p:spPr>
              <a:xfrm>
                <a:off x="782450" y="2485325"/>
                <a:ext cx="180850" cy="180850"/>
              </a:xfrm>
              <a:custGeom>
                <a:avLst/>
                <a:gdLst/>
                <a:ahLst/>
                <a:cxnLst/>
                <a:rect l="l" t="t" r="r" b="b"/>
                <a:pathLst>
                  <a:path w="7234" h="7234" extrusionOk="0">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99;p77"/>
              <p:cNvSpPr/>
              <p:nvPr/>
            </p:nvSpPr>
            <p:spPr>
              <a:xfrm>
                <a:off x="277200" y="2506650"/>
                <a:ext cx="457150" cy="14700"/>
              </a:xfrm>
              <a:custGeom>
                <a:avLst/>
                <a:gdLst/>
                <a:ahLst/>
                <a:cxnLst/>
                <a:rect l="l" t="t" r="r" b="b"/>
                <a:pathLst>
                  <a:path w="18286" h="588" extrusionOk="0">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00;p77"/>
              <p:cNvSpPr/>
              <p:nvPr/>
            </p:nvSpPr>
            <p:spPr>
              <a:xfrm>
                <a:off x="563575" y="2561025"/>
                <a:ext cx="170775" cy="14750"/>
              </a:xfrm>
              <a:custGeom>
                <a:avLst/>
                <a:gdLst/>
                <a:ahLst/>
                <a:cxnLst/>
                <a:rect l="l" t="t" r="r" b="b"/>
                <a:pathLst>
                  <a:path w="6831" h="590" extrusionOk="0">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01;p77"/>
              <p:cNvSpPr/>
              <p:nvPr/>
            </p:nvSpPr>
            <p:spPr>
              <a:xfrm>
                <a:off x="273525" y="2561025"/>
                <a:ext cx="265250" cy="14750"/>
              </a:xfrm>
              <a:custGeom>
                <a:avLst/>
                <a:gdLst/>
                <a:ahLst/>
                <a:cxnLst/>
                <a:rect l="l" t="t" r="r" b="b"/>
                <a:pathLst>
                  <a:path w="10610" h="590" extrusionOk="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02;p77"/>
              <p:cNvSpPr/>
              <p:nvPr/>
            </p:nvSpPr>
            <p:spPr>
              <a:xfrm>
                <a:off x="277200" y="2615400"/>
                <a:ext cx="457150" cy="14725"/>
              </a:xfrm>
              <a:custGeom>
                <a:avLst/>
                <a:gdLst/>
                <a:ahLst/>
                <a:cxnLst/>
                <a:rect l="l" t="t" r="r" b="b"/>
                <a:pathLst>
                  <a:path w="18286" h="589" extrusionOk="0">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03;p77"/>
              <p:cNvSpPr/>
              <p:nvPr/>
            </p:nvSpPr>
            <p:spPr>
              <a:xfrm>
                <a:off x="594675" y="2669775"/>
                <a:ext cx="139675" cy="14725"/>
              </a:xfrm>
              <a:custGeom>
                <a:avLst/>
                <a:gdLst/>
                <a:ahLst/>
                <a:cxnLst/>
                <a:rect l="l" t="t" r="r" b="b"/>
                <a:pathLst>
                  <a:path w="5587" h="589" extrusionOk="0">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04;p77"/>
              <p:cNvSpPr/>
              <p:nvPr/>
            </p:nvSpPr>
            <p:spPr>
              <a:xfrm>
                <a:off x="385300" y="2669775"/>
                <a:ext cx="185775" cy="14725"/>
              </a:xfrm>
              <a:custGeom>
                <a:avLst/>
                <a:gdLst/>
                <a:ahLst/>
                <a:cxnLst/>
                <a:rect l="l" t="t" r="r" b="b"/>
                <a:pathLst>
                  <a:path w="7431" h="589" extrusionOk="0">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05;p77"/>
              <p:cNvSpPr/>
              <p:nvPr/>
            </p:nvSpPr>
            <p:spPr>
              <a:xfrm>
                <a:off x="779775" y="2543150"/>
                <a:ext cx="189050" cy="65425"/>
              </a:xfrm>
              <a:custGeom>
                <a:avLst/>
                <a:gdLst/>
                <a:ahLst/>
                <a:cxnLst/>
                <a:rect l="l" t="t" r="r" b="b"/>
                <a:pathLst>
                  <a:path w="7562" h="2617" extrusionOk="0">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06;p77"/>
              <p:cNvSpPr/>
              <p:nvPr/>
            </p:nvSpPr>
            <p:spPr>
              <a:xfrm>
                <a:off x="786050" y="2549475"/>
                <a:ext cx="176500" cy="52800"/>
              </a:xfrm>
              <a:custGeom>
                <a:avLst/>
                <a:gdLst/>
                <a:ahLst/>
                <a:cxnLst/>
                <a:rect l="l" t="t" r="r" b="b"/>
                <a:pathLst>
                  <a:path w="7060" h="2112" extrusionOk="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07;p77"/>
              <p:cNvSpPr/>
              <p:nvPr/>
            </p:nvSpPr>
            <p:spPr>
              <a:xfrm>
                <a:off x="897475" y="2569000"/>
                <a:ext cx="45300" cy="18125"/>
              </a:xfrm>
              <a:custGeom>
                <a:avLst/>
                <a:gdLst/>
                <a:ahLst/>
                <a:cxnLst/>
                <a:rect l="l" t="t" r="r" b="b"/>
                <a:pathLst>
                  <a:path w="1812" h="725" extrusionOk="0">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08;p77"/>
              <p:cNvSpPr/>
              <p:nvPr/>
            </p:nvSpPr>
            <p:spPr>
              <a:xfrm>
                <a:off x="805875" y="2569000"/>
                <a:ext cx="45275" cy="18125"/>
              </a:xfrm>
              <a:custGeom>
                <a:avLst/>
                <a:gdLst/>
                <a:ahLst/>
                <a:cxnLst/>
                <a:rect l="l" t="t" r="r" b="b"/>
                <a:pathLst>
                  <a:path w="1811" h="725" extrusionOk="0">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7099355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6"/>
          <p:cNvSpPr txBox="1">
            <a:spLocks noGrp="1"/>
          </p:cNvSpPr>
          <p:nvPr>
            <p:ph type="title"/>
          </p:nvPr>
        </p:nvSpPr>
        <p:spPr>
          <a:xfrm>
            <a:off x="715100" y="154000"/>
            <a:ext cx="7587000" cy="70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t>Character-based</a:t>
            </a:r>
            <a:endParaRPr sz="3000"/>
          </a:p>
        </p:txBody>
      </p:sp>
      <p:sp>
        <p:nvSpPr>
          <p:cNvPr id="263" name="Google Shape;263;p26"/>
          <p:cNvSpPr txBox="1">
            <a:spLocks noGrp="1"/>
          </p:cNvSpPr>
          <p:nvPr>
            <p:ph type="body" idx="4294967295"/>
          </p:nvPr>
        </p:nvSpPr>
        <p:spPr>
          <a:xfrm>
            <a:off x="813175" y="991900"/>
            <a:ext cx="79491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Character-based tokenization is the idea of splitting raw text into individual characters.</a:t>
            </a:r>
            <a:endParaRPr/>
          </a:p>
        </p:txBody>
      </p:sp>
      <p:graphicFrame>
        <p:nvGraphicFramePr>
          <p:cNvPr id="264" name="Google Shape;264;p26"/>
          <p:cNvGraphicFramePr/>
          <p:nvPr/>
        </p:nvGraphicFramePr>
        <p:xfrm>
          <a:off x="952500" y="2551050"/>
          <a:ext cx="7239000" cy="396210"/>
        </p:xfrm>
        <a:graphic>
          <a:graphicData uri="http://schemas.openxmlformats.org/drawingml/2006/table">
            <a:tbl>
              <a:tblPr>
                <a:noFill/>
                <a:tableStyleId>{7D9A748A-5EDF-47A2-A65E-5F4390420DF3}</a:tableStyleId>
              </a:tblPr>
              <a:tblGrid>
                <a:gridCol w="2413000">
                  <a:extLst>
                    <a:ext uri="{9D8B030D-6E8A-4147-A177-3AD203B41FA5}">
                      <a16:colId xmlns:a16="http://schemas.microsoft.com/office/drawing/2014/main" xmlns="" val="20000"/>
                    </a:ext>
                  </a:extLst>
                </a:gridCol>
                <a:gridCol w="2413000">
                  <a:extLst>
                    <a:ext uri="{9D8B030D-6E8A-4147-A177-3AD203B41FA5}">
                      <a16:colId xmlns:a16="http://schemas.microsoft.com/office/drawing/2014/main" xmlns="" val="20001"/>
                    </a:ext>
                  </a:extLst>
                </a:gridCol>
                <a:gridCol w="2413000">
                  <a:extLst>
                    <a:ext uri="{9D8B030D-6E8A-4147-A177-3AD203B41FA5}">
                      <a16:colId xmlns:a16="http://schemas.microsoft.com/office/drawing/2014/main" xmlns="" val="20002"/>
                    </a:ext>
                  </a:extLst>
                </a:gridCol>
              </a:tblGrid>
              <a:tr h="341875">
                <a:tc>
                  <a:txBody>
                    <a:bodyPr/>
                    <a:lstStyle/>
                    <a:p>
                      <a:pPr marL="0" lvl="0" indent="0" algn="ctr" rtl="0">
                        <a:spcBef>
                          <a:spcPts val="0"/>
                        </a:spcBef>
                        <a:spcAft>
                          <a:spcPts val="0"/>
                        </a:spcAft>
                        <a:buNone/>
                      </a:pPr>
                      <a:r>
                        <a:rPr lang="en"/>
                        <a:t>Let’s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do</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tokenization!</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graphicFrame>
        <p:nvGraphicFramePr>
          <p:cNvPr id="265" name="Google Shape;265;p26"/>
          <p:cNvGraphicFramePr/>
          <p:nvPr/>
        </p:nvGraphicFramePr>
        <p:xfrm>
          <a:off x="743500" y="3901950"/>
          <a:ext cx="7657000" cy="396210"/>
        </p:xfrm>
        <a:graphic>
          <a:graphicData uri="http://schemas.openxmlformats.org/drawingml/2006/table">
            <a:tbl>
              <a:tblPr>
                <a:noFill/>
                <a:tableStyleId>{7D9A748A-5EDF-47A2-A65E-5F4390420DF3}</a:tableStyleId>
              </a:tblPr>
              <a:tblGrid>
                <a:gridCol w="382850">
                  <a:extLst>
                    <a:ext uri="{9D8B030D-6E8A-4147-A177-3AD203B41FA5}">
                      <a16:colId xmlns:a16="http://schemas.microsoft.com/office/drawing/2014/main" xmlns="" val="20000"/>
                    </a:ext>
                  </a:extLst>
                </a:gridCol>
                <a:gridCol w="382850">
                  <a:extLst>
                    <a:ext uri="{9D8B030D-6E8A-4147-A177-3AD203B41FA5}">
                      <a16:colId xmlns:a16="http://schemas.microsoft.com/office/drawing/2014/main" xmlns="" val="20001"/>
                    </a:ext>
                  </a:extLst>
                </a:gridCol>
                <a:gridCol w="382850">
                  <a:extLst>
                    <a:ext uri="{9D8B030D-6E8A-4147-A177-3AD203B41FA5}">
                      <a16:colId xmlns:a16="http://schemas.microsoft.com/office/drawing/2014/main" xmlns="" val="20002"/>
                    </a:ext>
                  </a:extLst>
                </a:gridCol>
                <a:gridCol w="382850">
                  <a:extLst>
                    <a:ext uri="{9D8B030D-6E8A-4147-A177-3AD203B41FA5}">
                      <a16:colId xmlns:a16="http://schemas.microsoft.com/office/drawing/2014/main" xmlns="" val="20003"/>
                    </a:ext>
                  </a:extLst>
                </a:gridCol>
                <a:gridCol w="382850">
                  <a:extLst>
                    <a:ext uri="{9D8B030D-6E8A-4147-A177-3AD203B41FA5}">
                      <a16:colId xmlns:a16="http://schemas.microsoft.com/office/drawing/2014/main" xmlns="" val="20004"/>
                    </a:ext>
                  </a:extLst>
                </a:gridCol>
                <a:gridCol w="382850">
                  <a:extLst>
                    <a:ext uri="{9D8B030D-6E8A-4147-A177-3AD203B41FA5}">
                      <a16:colId xmlns:a16="http://schemas.microsoft.com/office/drawing/2014/main" xmlns="" val="20005"/>
                    </a:ext>
                  </a:extLst>
                </a:gridCol>
                <a:gridCol w="382850">
                  <a:extLst>
                    <a:ext uri="{9D8B030D-6E8A-4147-A177-3AD203B41FA5}">
                      <a16:colId xmlns:a16="http://schemas.microsoft.com/office/drawing/2014/main" xmlns="" val="20006"/>
                    </a:ext>
                  </a:extLst>
                </a:gridCol>
                <a:gridCol w="382850">
                  <a:extLst>
                    <a:ext uri="{9D8B030D-6E8A-4147-A177-3AD203B41FA5}">
                      <a16:colId xmlns:a16="http://schemas.microsoft.com/office/drawing/2014/main" xmlns="" val="20007"/>
                    </a:ext>
                  </a:extLst>
                </a:gridCol>
                <a:gridCol w="382850">
                  <a:extLst>
                    <a:ext uri="{9D8B030D-6E8A-4147-A177-3AD203B41FA5}">
                      <a16:colId xmlns:a16="http://schemas.microsoft.com/office/drawing/2014/main" xmlns="" val="20008"/>
                    </a:ext>
                  </a:extLst>
                </a:gridCol>
                <a:gridCol w="382850">
                  <a:extLst>
                    <a:ext uri="{9D8B030D-6E8A-4147-A177-3AD203B41FA5}">
                      <a16:colId xmlns:a16="http://schemas.microsoft.com/office/drawing/2014/main" xmlns="" val="20009"/>
                    </a:ext>
                  </a:extLst>
                </a:gridCol>
                <a:gridCol w="382850">
                  <a:extLst>
                    <a:ext uri="{9D8B030D-6E8A-4147-A177-3AD203B41FA5}">
                      <a16:colId xmlns:a16="http://schemas.microsoft.com/office/drawing/2014/main" xmlns="" val="20010"/>
                    </a:ext>
                  </a:extLst>
                </a:gridCol>
                <a:gridCol w="382850">
                  <a:extLst>
                    <a:ext uri="{9D8B030D-6E8A-4147-A177-3AD203B41FA5}">
                      <a16:colId xmlns:a16="http://schemas.microsoft.com/office/drawing/2014/main" xmlns="" val="20011"/>
                    </a:ext>
                  </a:extLst>
                </a:gridCol>
                <a:gridCol w="382850">
                  <a:extLst>
                    <a:ext uri="{9D8B030D-6E8A-4147-A177-3AD203B41FA5}">
                      <a16:colId xmlns:a16="http://schemas.microsoft.com/office/drawing/2014/main" xmlns="" val="20012"/>
                    </a:ext>
                  </a:extLst>
                </a:gridCol>
                <a:gridCol w="382850">
                  <a:extLst>
                    <a:ext uri="{9D8B030D-6E8A-4147-A177-3AD203B41FA5}">
                      <a16:colId xmlns:a16="http://schemas.microsoft.com/office/drawing/2014/main" xmlns="" val="20013"/>
                    </a:ext>
                  </a:extLst>
                </a:gridCol>
                <a:gridCol w="382850">
                  <a:extLst>
                    <a:ext uri="{9D8B030D-6E8A-4147-A177-3AD203B41FA5}">
                      <a16:colId xmlns:a16="http://schemas.microsoft.com/office/drawing/2014/main" xmlns="" val="20014"/>
                    </a:ext>
                  </a:extLst>
                </a:gridCol>
                <a:gridCol w="382850">
                  <a:extLst>
                    <a:ext uri="{9D8B030D-6E8A-4147-A177-3AD203B41FA5}">
                      <a16:colId xmlns:a16="http://schemas.microsoft.com/office/drawing/2014/main" xmlns="" val="20015"/>
                    </a:ext>
                  </a:extLst>
                </a:gridCol>
                <a:gridCol w="382850">
                  <a:extLst>
                    <a:ext uri="{9D8B030D-6E8A-4147-A177-3AD203B41FA5}">
                      <a16:colId xmlns:a16="http://schemas.microsoft.com/office/drawing/2014/main" xmlns="" val="20016"/>
                    </a:ext>
                  </a:extLst>
                </a:gridCol>
                <a:gridCol w="382850">
                  <a:extLst>
                    <a:ext uri="{9D8B030D-6E8A-4147-A177-3AD203B41FA5}">
                      <a16:colId xmlns:a16="http://schemas.microsoft.com/office/drawing/2014/main" xmlns="" val="20017"/>
                    </a:ext>
                  </a:extLst>
                </a:gridCol>
                <a:gridCol w="382850">
                  <a:extLst>
                    <a:ext uri="{9D8B030D-6E8A-4147-A177-3AD203B41FA5}">
                      <a16:colId xmlns:a16="http://schemas.microsoft.com/office/drawing/2014/main" xmlns="" val="20018"/>
                    </a:ext>
                  </a:extLst>
                </a:gridCol>
                <a:gridCol w="382850">
                  <a:extLst>
                    <a:ext uri="{9D8B030D-6E8A-4147-A177-3AD203B41FA5}">
                      <a16:colId xmlns:a16="http://schemas.microsoft.com/office/drawing/2014/main" xmlns="" val="20019"/>
                    </a:ext>
                  </a:extLst>
                </a:gridCol>
              </a:tblGrid>
              <a:tr h="0">
                <a:tc>
                  <a:txBody>
                    <a:bodyPr/>
                    <a:lstStyle/>
                    <a:p>
                      <a:pPr marL="0" lvl="0" indent="0" algn="ctr" rtl="0">
                        <a:spcBef>
                          <a:spcPts val="0"/>
                        </a:spcBef>
                        <a:spcAft>
                          <a:spcPts val="0"/>
                        </a:spcAft>
                        <a:buNone/>
                      </a:pPr>
                      <a:r>
                        <a:rPr lang="en"/>
                        <a:t>L</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s</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d</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k</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e</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z</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i</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o</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n</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a:t>
                      </a:r>
                      <a:endParaRPr/>
                    </a:p>
                  </a:txBody>
                  <a:tcPr marL="91425" marR="91425" marT="91425" marB="91425" anchor="ctr">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xmlns="" val="10000"/>
                  </a:ext>
                </a:extLst>
              </a:tr>
            </a:tbl>
          </a:graphicData>
        </a:graphic>
      </p:graphicFrame>
      <p:sp>
        <p:nvSpPr>
          <p:cNvPr id="266" name="Google Shape;266;p26"/>
          <p:cNvSpPr txBox="1">
            <a:spLocks noGrp="1"/>
          </p:cNvSpPr>
          <p:nvPr>
            <p:ph type="body" idx="4294967295"/>
          </p:nvPr>
        </p:nvSpPr>
        <p:spPr>
          <a:xfrm>
            <a:off x="3612350" y="2110250"/>
            <a:ext cx="17925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Splitting on space</a:t>
            </a:r>
            <a:endParaRPr/>
          </a:p>
        </p:txBody>
      </p:sp>
      <p:sp>
        <p:nvSpPr>
          <p:cNvPr id="267" name="Google Shape;267;p26"/>
          <p:cNvSpPr txBox="1">
            <a:spLocks noGrp="1"/>
          </p:cNvSpPr>
          <p:nvPr>
            <p:ph type="body" idx="4294967295"/>
          </p:nvPr>
        </p:nvSpPr>
        <p:spPr>
          <a:xfrm>
            <a:off x="3334425" y="3505650"/>
            <a:ext cx="23358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Splitting on characters</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1137</TotalTime>
  <Words>5007</Words>
  <Application>Microsoft Office PowerPoint</Application>
  <PresentationFormat>On-screen Show (16:9)</PresentationFormat>
  <Paragraphs>2031</Paragraphs>
  <Slides>85</Slides>
  <Notes>85</Notes>
  <HiddenSlides>12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85</vt:i4>
      </vt:variant>
    </vt:vector>
  </HeadingPairs>
  <TitlesOfParts>
    <vt:vector size="94" baseType="lpstr">
      <vt:lpstr>Arial</vt:lpstr>
      <vt:lpstr>Golos Text Medium</vt:lpstr>
      <vt:lpstr>Roboto</vt:lpstr>
      <vt:lpstr>Courier New</vt:lpstr>
      <vt:lpstr>Golos Text</vt:lpstr>
      <vt:lpstr>Times New Roman</vt:lpstr>
      <vt:lpstr>Bebas Neue</vt:lpstr>
      <vt:lpstr>Cambria Math</vt:lpstr>
      <vt:lpstr>Artificial Intelligence by Slidesgo</vt:lpstr>
      <vt:lpstr>Word Embedding</vt:lpstr>
      <vt:lpstr>01</vt:lpstr>
      <vt:lpstr>Tokenizer</vt:lpstr>
      <vt:lpstr>Tokenizer</vt:lpstr>
      <vt:lpstr>Word-based</vt:lpstr>
      <vt:lpstr>Word-based</vt:lpstr>
      <vt:lpstr>Word-based</vt:lpstr>
      <vt:lpstr>Word-based</vt:lpstr>
      <vt:lpstr>Character-based</vt:lpstr>
      <vt:lpstr>Character-based</vt:lpstr>
      <vt:lpstr>Character-based</vt:lpstr>
      <vt:lpstr>Subword-based</vt:lpstr>
      <vt:lpstr>Subword-based</vt:lpstr>
      <vt:lpstr>Subword-based</vt:lpstr>
      <vt:lpstr>Subword-based</vt:lpstr>
      <vt:lpstr>Byte-Pair Encoding</vt:lpstr>
      <vt:lpstr>Byte-Pair Encoding</vt:lpstr>
      <vt:lpstr>Byte-Pair Encoding</vt:lpstr>
      <vt:lpstr>Byte-Pair Encoding</vt:lpstr>
      <vt:lpstr>Byte-Pair Encoding</vt:lpstr>
      <vt:lpstr>Byte-Pair Encoding</vt:lpstr>
      <vt:lpstr>Byte-Pair Encoding</vt:lpstr>
      <vt:lpstr>Byte-Pair Encoding</vt:lpstr>
      <vt:lpstr>Byte-Pair Encoding</vt:lpstr>
      <vt:lpstr>Byte-Pair Encoding</vt:lpstr>
      <vt:lpstr>Byte-Pair Encoding</vt:lpstr>
      <vt:lpstr>WordPiece</vt:lpstr>
      <vt:lpstr>WordPiece</vt:lpstr>
      <vt:lpstr>WordPiece</vt:lpstr>
      <vt:lpstr>WordPiece</vt:lpstr>
      <vt:lpstr>WordPiece</vt:lpstr>
      <vt:lpstr>WordPiece</vt:lpstr>
      <vt:lpstr>WordPiece</vt:lpstr>
      <vt:lpstr>WordPiece</vt:lpstr>
      <vt:lpstr>WordPiece</vt:lpstr>
      <vt:lpstr>WordPiece</vt:lpstr>
      <vt:lpstr>WordPiece</vt:lpstr>
      <vt:lpstr>WordPiece</vt:lpstr>
      <vt:lpstr>Unigram</vt:lpstr>
      <vt:lpstr>Unigram</vt:lpstr>
      <vt:lpstr>Unigram</vt:lpstr>
      <vt:lpstr>Unigram</vt:lpstr>
      <vt:lpstr>Unigram</vt:lpstr>
      <vt:lpstr>Unigram</vt:lpstr>
      <vt:lpstr>Unigram</vt:lpstr>
      <vt:lpstr>Unigram</vt:lpstr>
      <vt:lpstr>Unigram</vt:lpstr>
      <vt:lpstr>Unigram</vt:lpstr>
      <vt:lpstr>Unigram</vt:lpstr>
      <vt:lpstr>Introduce Word Embedding</vt:lpstr>
      <vt:lpstr>What is Word Embedding</vt:lpstr>
      <vt:lpstr>Similarity</vt:lpstr>
      <vt:lpstr>One hot encoding</vt:lpstr>
      <vt:lpstr>Word Embedding</vt:lpstr>
      <vt:lpstr>Word Embedding</vt:lpstr>
      <vt:lpstr>Word2Vec</vt:lpstr>
      <vt:lpstr>What is Word2Vec</vt:lpstr>
      <vt:lpstr>CBOW</vt:lpstr>
      <vt:lpstr>Skip-Gram</vt:lpstr>
      <vt:lpstr>Input Hidden Weights Matrix</vt:lpstr>
      <vt:lpstr>Input Hidden Weights Matrix</vt:lpstr>
      <vt:lpstr>Output Hidden Weights Matrix</vt:lpstr>
      <vt:lpstr>Softmax</vt:lpstr>
      <vt:lpstr>Limitations of Word2Vec</vt:lpstr>
      <vt:lpstr>fastText</vt:lpstr>
      <vt:lpstr>Sub-word generation</vt:lpstr>
      <vt:lpstr>Sub-word generation</vt:lpstr>
      <vt:lpstr>Sub-word generation</vt:lpstr>
      <vt:lpstr>Fowler-Noll-Vo Hashing</vt:lpstr>
      <vt:lpstr>Parameters of model</vt:lpstr>
      <vt:lpstr>Negative Sampling</vt:lpstr>
      <vt:lpstr>Negative Sampling</vt:lpstr>
      <vt:lpstr>Negative Sampling</vt:lpstr>
      <vt:lpstr>Hierarchical Softmax</vt:lpstr>
      <vt:lpstr>Hierarchical Softmax</vt:lpstr>
      <vt:lpstr>Hierarchical Softmax</vt:lpstr>
      <vt:lpstr>Experiment</vt:lpstr>
      <vt:lpstr>Data</vt:lpstr>
      <vt:lpstr>Data</vt:lpstr>
      <vt:lpstr>Data Processing</vt:lpstr>
      <vt:lpstr>Data Processing</vt:lpstr>
      <vt:lpstr>Data Valid</vt:lpstr>
      <vt:lpstr>Model Parameters</vt:lpstr>
      <vt:lpstr>Experiment Result</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Word Embedding</dc:title>
  <cp:lastModifiedBy>Cuong Nguyen Chi</cp:lastModifiedBy>
  <cp:revision>220</cp:revision>
  <dcterms:modified xsi:type="dcterms:W3CDTF">2023-09-26T09:47:15Z</dcterms:modified>
</cp:coreProperties>
</file>